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Ex1.xml" ContentType="application/vnd.ms-office.chartex+xml"/>
  <Override PartName="/ppt/charts/style5.xml" ContentType="application/vnd.ms-office.chartstyle+xml"/>
  <Override PartName="/ppt/charts/colors5.xml" ContentType="application/vnd.ms-office.chartcolorstyle+xml"/>
  <Override PartName="/ppt/notesSlides/notesSlide4.xml" ContentType="application/vnd.openxmlformats-officedocument.presentationml.notesSlide+xml"/>
  <Override PartName="/ppt/charts/chart5.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5.xml" ContentType="application/vnd.openxmlformats-officedocument.presentationml.notesSlide+xml"/>
  <Override PartName="/ppt/charts/chart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6.xml" ContentType="application/vnd.openxmlformats-officedocument.presentationml.notesSlide+xml"/>
  <Override PartName="/ppt/charts/chart7.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5"/>
  </p:notesMasterIdLst>
  <p:sldIdLst>
    <p:sldId id="269" r:id="rId5"/>
    <p:sldId id="278" r:id="rId6"/>
    <p:sldId id="267" r:id="rId7"/>
    <p:sldId id="351" r:id="rId8"/>
    <p:sldId id="326" r:id="rId9"/>
    <p:sldId id="332" r:id="rId10"/>
    <p:sldId id="270" r:id="rId11"/>
    <p:sldId id="377" r:id="rId12"/>
    <p:sldId id="329" r:id="rId13"/>
    <p:sldId id="331" r:id="rId14"/>
    <p:sldId id="271" r:id="rId15"/>
    <p:sldId id="367" r:id="rId16"/>
    <p:sldId id="376" r:id="rId17"/>
    <p:sldId id="375" r:id="rId18"/>
    <p:sldId id="368" r:id="rId19"/>
    <p:sldId id="369" r:id="rId20"/>
    <p:sldId id="370" r:id="rId21"/>
    <p:sldId id="273" r:id="rId22"/>
    <p:sldId id="371" r:id="rId23"/>
    <p:sldId id="373" r:id="rId24"/>
    <p:sldId id="374" r:id="rId25"/>
    <p:sldId id="296" r:id="rId26"/>
    <p:sldId id="290" r:id="rId27"/>
    <p:sldId id="309" r:id="rId28"/>
    <p:sldId id="310" r:id="rId29"/>
    <p:sldId id="311" r:id="rId30"/>
    <p:sldId id="312" r:id="rId31"/>
    <p:sldId id="313" r:id="rId32"/>
    <p:sldId id="314" r:id="rId33"/>
    <p:sldId id="315" r:id="rId34"/>
  </p:sldIdLst>
  <p:sldSz cx="12192000" cy="6858000"/>
  <p:notesSz cx="7010400" cy="12039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9C93D0C-D122-BC4B-B093-6CF72B1E84C9}" name="Lindsay Sali" initials="LS" userId="S::lsali@touchstoneexploration.com::9960ecf9-e1da-4cb1-9f6d-3c2ae122bd7b" providerId="AD"/>
  <p188:author id="{5E060016-7538-5D9E-1268-DA89DD6D4BAE}" name="Michael Kelly" initials="MK" userId="S::mkelly@touchstoneexploration.com::4c6856d8-d953-4b8d-978f-7cf7eed0cda6" providerId="AD"/>
  <p188:author id="{7AA2A429-1C66-FC06-C934-36C779D57D86}" name="Gracie Curlock" initials="GC" userId="S::gcurlock@touchstoneexploration.com::431c61b3-f673-4b97-a4bf-47ca91f84203" providerId="AD"/>
  <p188:author id="{C18D752F-2884-3D09-A94D-AA60DBF576AA}" name="Pradeep Bhatnagar" initials="PB" userId="S::pbhatnagar@touchstoneexploration.com::b22c4cdd-8e7c-4060-abc0-37d14e1c0526" providerId="AD"/>
  <p188:author id="{B81E3AA4-34A7-5920-F01C-3EFCC47941C6}" name="Scott Budau" initials="SB" userId="S::sBudau@touchstoneexploration.com::6d4d88eb-4ade-4da0-b034-2088b2ec385b" providerId="AD"/>
  <p188:author id="{548388EC-57EC-2F03-D28C-CB41C84AB9AF}" name="James Shipka" initials="JS" userId="S::jshipka@touchstoneexploration.com::8aedeea0-577c-44d2-92ce-2de20f7012df" providerId="AD"/>
  <p188:author id="{F98999F4-41FE-A1F9-D059-113B27FEA4C3}" name="Colleen Howell" initials="CH" userId="S::chowell@touchstoneexploration.com::cbc0585a-b7ec-4e43-9034-2c5e3d45382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585"/>
    <a:srgbClr val="E7E7E7"/>
    <a:srgbClr val="EEF0F1"/>
    <a:srgbClr val="7E0000"/>
    <a:srgbClr val="E53BE1"/>
    <a:srgbClr val="1E0000"/>
    <a:srgbClr val="CBCBCB"/>
    <a:srgbClr val="D70014"/>
    <a:srgbClr val="02D201"/>
    <a:srgbClr val="E17D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02" autoAdjust="0"/>
    <p:restoredTop sz="96247" autoAdjust="0"/>
  </p:normalViewPr>
  <p:slideViewPr>
    <p:cSldViewPr snapToGrid="0">
      <p:cViewPr varScale="1">
        <p:scale>
          <a:sx n="104" d="100"/>
          <a:sy n="104" d="100"/>
        </p:scale>
        <p:origin x="114" y="1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say Sali" userId="9960ecf9-e1da-4cb1-9f6d-3c2ae122bd7b" providerId="ADAL" clId="{3E33838A-37A8-4C82-962C-809237A46417}"/>
    <pc:docChg chg="modSld">
      <pc:chgData name="Lindsay Sali" userId="9960ecf9-e1da-4cb1-9f6d-3c2ae122bd7b" providerId="ADAL" clId="{3E33838A-37A8-4C82-962C-809237A46417}" dt="2025-02-19T17:34:48.493" v="37" actId="20577"/>
      <pc:docMkLst>
        <pc:docMk/>
      </pc:docMkLst>
      <pc:sldChg chg="modSp mod">
        <pc:chgData name="Lindsay Sali" userId="9960ecf9-e1da-4cb1-9f6d-3c2ae122bd7b" providerId="ADAL" clId="{3E33838A-37A8-4C82-962C-809237A46417}" dt="2025-02-19T17:34:48.493" v="37" actId="20577"/>
        <pc:sldMkLst>
          <pc:docMk/>
          <pc:sldMk cId="4222622627" sldId="269"/>
        </pc:sldMkLst>
        <pc:spChg chg="mod">
          <ac:chgData name="Lindsay Sali" userId="9960ecf9-e1da-4cb1-9f6d-3c2ae122bd7b" providerId="ADAL" clId="{3E33838A-37A8-4C82-962C-809237A46417}" dt="2025-02-19T17:34:48.493" v="37" actId="20577"/>
          <ac:spMkLst>
            <pc:docMk/>
            <pc:sldMk cId="4222622627" sldId="269"/>
            <ac:spMk id="2" creationId="{3393E955-6B21-B3AA-2B11-29234D459279}"/>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pbgfile03\Shared\Investor%20Relations\Data\Historical%20data%20for%20Corp%20Presentatio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touchstoneexploration-my.sharepoint.com/personal/lsali_touchstoneexploration_com/Documents/Historical%20data%20for%20Corp%20Presentation.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pbgfile03\Shared\Investor%20Relations\Data\Historical%20data%20for%20Corp%20Presentation.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pbgfile03\Shared\Investor%20Relations\Data\Historical%20data%20for%20Corp%20Presentation.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pbgfile03\shared\Investor%20Relations\Data\Historical%20data%20for%20Corp%20Presentation.xlsx" TargetMode="External"/><Relationship Id="rId2" Type="http://schemas.microsoft.com/office/2011/relationships/chartColorStyle" Target="colors6.xml"/><Relationship Id="rId1" Type="http://schemas.microsoft.com/office/2011/relationships/chartStyle" Target="style6.xml"/></Relationships>
</file>

<file path=ppt/charts/_rels/chart6.xml.rels><?xml version="1.0" encoding="UTF-8" standalone="yes"?>
<Relationships xmlns="http://schemas.openxmlformats.org/package/2006/relationships"><Relationship Id="rId3" Type="http://schemas.openxmlformats.org/officeDocument/2006/relationships/oleObject" Target="file:///\\pbgfile03\Shared\Investor%20Relations\Corporate%20Presentations\2024\11%20-%20November\Website%20(Coho%20&amp;%20Cas%20Curve%20Update)%20-%20Nov%2013\Support\Corporate%20Presentation%20-%20Ortoire%20BOE%20plots.xlsx" TargetMode="External"/><Relationship Id="rId2" Type="http://schemas.microsoft.com/office/2011/relationships/chartColorStyle" Target="colors7.xml"/><Relationship Id="rId1" Type="http://schemas.microsoft.com/office/2011/relationships/chartStyle" Target="style7.xml"/></Relationships>
</file>

<file path=ppt/charts/_rels/chart7.xml.rels><?xml version="1.0" encoding="UTF-8" standalone="yes"?>
<Relationships xmlns="http://schemas.openxmlformats.org/package/2006/relationships"><Relationship Id="rId3" Type="http://schemas.openxmlformats.org/officeDocument/2006/relationships/oleObject" Target="file:///\\pbgfile03\Shared\Investor%20Relations\Corporate%20Presentations\2024\11%20-%20November\Website%20(Coho%20&amp;%20Cas%20Curve%20Update)%20-%20Nov%2013\Support\Corporate%20Presentation%20-%20Ortoire%20BOE%20plots.xlsx" TargetMode="External"/><Relationship Id="rId2" Type="http://schemas.microsoft.com/office/2011/relationships/chartColorStyle" Target="colors8.xml"/><Relationship Id="rId1" Type="http://schemas.microsoft.com/office/2011/relationships/chartStyle" Target="style8.xml"/></Relationships>
</file>

<file path=ppt/charts/_rels/chartEx1.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oleObject" Target="file:///\\pbgfile03\Shared\Investor%20Relations\Data\Historical%20data%20for%20Corp%20Presentatio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CA" sz="1050" b="1" i="0" u="none" strike="noStrike" kern="1200" spc="0" baseline="0" dirty="0">
                <a:solidFill>
                  <a:sysClr val="windowText" lastClr="000000"/>
                </a:solidFill>
                <a:latin typeface="Arial" panose="020B0604020202020204" pitchFamily="34" charset="0"/>
                <a:cs typeface="Arial" panose="020B0604020202020204" pitchFamily="34" charset="0"/>
              </a:rPr>
              <a:t>Net Capital Expenditures</a:t>
            </a:r>
            <a:r>
              <a:rPr lang="en-CA" sz="1050" b="1" i="0" u="none" strike="noStrike" kern="1200" spc="0" baseline="30000" dirty="0">
                <a:solidFill>
                  <a:sysClr val="windowText" lastClr="000000"/>
                </a:solidFill>
                <a:latin typeface="Arial" panose="020B0604020202020204" pitchFamily="34" charset="0"/>
                <a:cs typeface="Arial" panose="020B0604020202020204" pitchFamily="34" charset="0"/>
              </a:rPr>
              <a:t>(1)</a:t>
            </a:r>
            <a:r>
              <a:rPr lang="en-CA" sz="1050" b="1" i="0" u="none" strike="noStrike" kern="1200" spc="0" baseline="0" dirty="0">
                <a:solidFill>
                  <a:sysClr val="windowText" lastClr="000000"/>
                </a:solidFill>
                <a:latin typeface="Arial" panose="020B0604020202020204" pitchFamily="34" charset="0"/>
                <a:cs typeface="Arial" panose="020B0604020202020204" pitchFamily="34" charset="0"/>
              </a:rPr>
              <a:t> and Net Wells Drilled</a:t>
            </a:r>
          </a:p>
        </c:rich>
      </c:tx>
      <c:overlay val="0"/>
      <c:spPr>
        <a:noFill/>
        <a:ln>
          <a:noFill/>
        </a:ln>
        <a:effectLst/>
      </c:spPr>
      <c:txPr>
        <a:bodyPr rot="0" spcFirstLastPara="1" vertOverflow="ellipsis" vert="horz" wrap="square" anchor="ctr" anchorCtr="1"/>
        <a:lstStyle/>
        <a:p>
          <a:pPr>
            <a:defRPr sz="105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9.9333254251848149E-2"/>
          <c:y val="9.6743433569726742E-2"/>
          <c:w val="0.81605819262288182"/>
          <c:h val="0.85894903419499535"/>
        </c:manualLayout>
      </c:layout>
      <c:barChart>
        <c:barDir val="col"/>
        <c:grouping val="stacked"/>
        <c:varyColors val="0"/>
        <c:ser>
          <c:idx val="1"/>
          <c:order val="0"/>
          <c:tx>
            <c:strRef>
              <c:f>Capex!$B$59</c:f>
              <c:strCache>
                <c:ptCount val="1"/>
                <c:pt idx="0">
                  <c:v>Capital expenditures</c:v>
                </c:pt>
              </c:strCache>
            </c:strRef>
          </c:tx>
          <c:spPr>
            <a:solidFill>
              <a:srgbClr val="C00000"/>
            </a:solidFill>
            <a:ln w="6350">
              <a:solidFill>
                <a:schemeClr val="tx1"/>
              </a:solidFill>
            </a:ln>
            <a:effectLst/>
          </c:spPr>
          <c:invertIfNegative val="0"/>
          <c:dPt>
            <c:idx val="7"/>
            <c:invertIfNegative val="0"/>
            <c:bubble3D val="0"/>
            <c:spPr>
              <a:solidFill>
                <a:srgbClr val="C00000">
                  <a:alpha val="51000"/>
                </a:srgbClr>
              </a:solidFill>
              <a:ln w="6350">
                <a:solidFill>
                  <a:schemeClr val="tx1"/>
                </a:solidFill>
              </a:ln>
              <a:effectLst/>
            </c:spPr>
            <c:extLst>
              <c:ext xmlns:c16="http://schemas.microsoft.com/office/drawing/2014/chart" uri="{C3380CC4-5D6E-409C-BE32-E72D297353CC}">
                <c16:uniqueId val="{00000007-87BD-4F09-A01E-4255B3D45987}"/>
              </c:ext>
            </c:extLst>
          </c:dPt>
          <c:dLbls>
            <c:dLbl>
              <c:idx val="0"/>
              <c:tx>
                <c:rich>
                  <a:bodyPr/>
                  <a:lstStyle/>
                  <a:p>
                    <a:fld id="{A1AFD6FC-9266-46EE-885F-7189439B4A21}" type="CELLRANGE">
                      <a:rPr lang="en-US" dirty="0"/>
                      <a:pPr/>
                      <a:t>[CELLRANGE]</a:t>
                    </a:fld>
                    <a:endParaRPr lang="en-CA"/>
                  </a:p>
                </c:rich>
              </c:tx>
              <c:dLblPos val="ctr"/>
              <c:showLegendKey val="0"/>
              <c:showVal val="0"/>
              <c:showCatName val="0"/>
              <c:showSerName val="0"/>
              <c:showPercent val="0"/>
              <c:showBubbleSize val="0"/>
              <c:extLst>
                <c:ext xmlns:c15="http://schemas.microsoft.com/office/drawing/2012/chart" uri="{CE6537A1-D6FC-4f65-9D91-7224C49458BB}">
                  <c15:layout>
                    <c:manualLayout>
                      <c:w val="8.7302443562375404E-2"/>
                      <c:h val="0.11684276318114463"/>
                    </c:manualLayout>
                  </c15:layout>
                  <c15:dlblFieldTable/>
                  <c15:showDataLabelsRange val="1"/>
                </c:ext>
                <c:ext xmlns:c16="http://schemas.microsoft.com/office/drawing/2014/chart" uri="{C3380CC4-5D6E-409C-BE32-E72D297353CC}">
                  <c16:uniqueId val="{00000000-87BD-4F09-A01E-4255B3D45987}"/>
                </c:ext>
              </c:extLst>
            </c:dLbl>
            <c:dLbl>
              <c:idx val="1"/>
              <c:tx>
                <c:rich>
                  <a:bodyPr/>
                  <a:lstStyle/>
                  <a:p>
                    <a:fld id="{EE2325A7-B761-4939-B7FD-757686D80B18}" type="CELLRANGE">
                      <a:rPr lang="en-US" dirty="0"/>
                      <a:pPr/>
                      <a:t>[CELLRANGE]</a:t>
                    </a:fld>
                    <a:endParaRPr lang="en-CA"/>
                  </a:p>
                </c:rich>
              </c:tx>
              <c:dLblPos val="ctr"/>
              <c:showLegendKey val="0"/>
              <c:showVal val="0"/>
              <c:showCatName val="0"/>
              <c:showSerName val="0"/>
              <c:showPercent val="0"/>
              <c:showBubbleSize val="0"/>
              <c:extLst>
                <c:ext xmlns:c15="http://schemas.microsoft.com/office/drawing/2012/chart" uri="{CE6537A1-D6FC-4f65-9D91-7224C49458BB}">
                  <c15:layout>
                    <c:manualLayout>
                      <c:w val="9.1193550947536214E-2"/>
                      <c:h val="0.10402413823499922"/>
                    </c:manualLayout>
                  </c15:layout>
                  <c15:dlblFieldTable/>
                  <c15:showDataLabelsRange val="1"/>
                </c:ext>
                <c:ext xmlns:c16="http://schemas.microsoft.com/office/drawing/2014/chart" uri="{C3380CC4-5D6E-409C-BE32-E72D297353CC}">
                  <c16:uniqueId val="{00000001-87BD-4F09-A01E-4255B3D45987}"/>
                </c:ext>
              </c:extLst>
            </c:dLbl>
            <c:dLbl>
              <c:idx val="2"/>
              <c:tx>
                <c:rich>
                  <a:bodyPr/>
                  <a:lstStyle/>
                  <a:p>
                    <a:fld id="{C3585B7E-A6A0-4A6D-A72F-D0E2D5AB3AB5}" type="CELLRANGE">
                      <a:rPr lang="en-US" dirty="0"/>
                      <a:pPr/>
                      <a:t>[CELLRANGE]</a:t>
                    </a:fld>
                    <a:endParaRPr lang="en-CA"/>
                  </a:p>
                </c:rich>
              </c:tx>
              <c:dLblPos val="ctr"/>
              <c:showLegendKey val="0"/>
              <c:showVal val="0"/>
              <c:showCatName val="0"/>
              <c:showSerName val="0"/>
              <c:showPercent val="0"/>
              <c:showBubbleSize val="0"/>
              <c:extLst>
                <c:ext xmlns:c15="http://schemas.microsoft.com/office/drawing/2012/chart" uri="{CE6537A1-D6FC-4f65-9D91-7224C49458BB}">
                  <c15:layout>
                    <c:manualLayout>
                      <c:w val="0.10085973593591829"/>
                      <c:h val="0.10829704725164474"/>
                    </c:manualLayout>
                  </c15:layout>
                  <c15:dlblFieldTable/>
                  <c15:showDataLabelsRange val="1"/>
                </c:ext>
                <c:ext xmlns:c16="http://schemas.microsoft.com/office/drawing/2014/chart" uri="{C3380CC4-5D6E-409C-BE32-E72D297353CC}">
                  <c16:uniqueId val="{00000002-87BD-4F09-A01E-4255B3D45987}"/>
                </c:ext>
              </c:extLst>
            </c:dLbl>
            <c:dLbl>
              <c:idx val="3"/>
              <c:tx>
                <c:rich>
                  <a:bodyPr/>
                  <a:lstStyle/>
                  <a:p>
                    <a:fld id="{A2E4E30B-F3B3-4B4E-B29C-75F604448A92}" type="CELLRANGE">
                      <a:rPr lang="en-US" dirty="0"/>
                      <a:pPr/>
                      <a:t>[CELLRANGE]</a:t>
                    </a:fld>
                    <a:endParaRPr lang="en-CA"/>
                  </a:p>
                </c:rich>
              </c:tx>
              <c:dLblPos val="ctr"/>
              <c:showLegendKey val="0"/>
              <c:showVal val="0"/>
              <c:showCatName val="0"/>
              <c:showSerName val="0"/>
              <c:showPercent val="0"/>
              <c:showBubbleSize val="0"/>
              <c:extLst>
                <c:ext xmlns:c15="http://schemas.microsoft.com/office/drawing/2012/chart" uri="{CE6537A1-D6FC-4f65-9D91-7224C49458BB}">
                  <c15:layout>
                    <c:manualLayout>
                      <c:w val="8.981266737776733E-2"/>
                      <c:h val="0.10829704725164474"/>
                    </c:manualLayout>
                  </c15:layout>
                  <c15:dlblFieldTable/>
                  <c15:showDataLabelsRange val="1"/>
                </c:ext>
                <c:ext xmlns:c16="http://schemas.microsoft.com/office/drawing/2014/chart" uri="{C3380CC4-5D6E-409C-BE32-E72D297353CC}">
                  <c16:uniqueId val="{00000003-87BD-4F09-A01E-4255B3D45987}"/>
                </c:ext>
              </c:extLst>
            </c:dLbl>
            <c:dLbl>
              <c:idx val="4"/>
              <c:tx>
                <c:rich>
                  <a:bodyPr/>
                  <a:lstStyle/>
                  <a:p>
                    <a:fld id="{3C6B0588-91F7-45BF-9E56-6730C0CAECE8}" type="CELLRANGE">
                      <a:rPr lang="en-US" dirty="0"/>
                      <a:pPr/>
                      <a:t>[CELLRANGE]</a:t>
                    </a:fld>
                    <a:endParaRPr lang="en-CA"/>
                  </a:p>
                </c:rich>
              </c:tx>
              <c:dLblPos val="ctr"/>
              <c:showLegendKey val="0"/>
              <c:showVal val="0"/>
              <c:showCatName val="0"/>
              <c:showSerName val="0"/>
              <c:showPercent val="0"/>
              <c:showBubbleSize val="0"/>
              <c:extLst>
                <c:ext xmlns:c15="http://schemas.microsoft.com/office/drawing/2012/chart" uri="{CE6537A1-D6FC-4f65-9D91-7224C49458BB}">
                  <c15:layout>
                    <c:manualLayout>
                      <c:w val="0.10362150307545605"/>
                      <c:h val="0.12538868331822672"/>
                    </c:manualLayout>
                  </c15:layout>
                  <c15:dlblFieldTable/>
                  <c15:showDataLabelsRange val="1"/>
                </c:ext>
                <c:ext xmlns:c16="http://schemas.microsoft.com/office/drawing/2014/chart" uri="{C3380CC4-5D6E-409C-BE32-E72D297353CC}">
                  <c16:uniqueId val="{00000004-87BD-4F09-A01E-4255B3D45987}"/>
                </c:ext>
              </c:extLst>
            </c:dLbl>
            <c:dLbl>
              <c:idx val="5"/>
              <c:tx>
                <c:rich>
                  <a:bodyPr/>
                  <a:lstStyle/>
                  <a:p>
                    <a:fld id="{8D2BFA43-6469-441A-8F30-14408FFE3864}" type="CELLRANGE">
                      <a:rPr lang="en-US" dirty="0"/>
                      <a:pPr/>
                      <a:t>[CELLRANGE]</a:t>
                    </a:fld>
                    <a:endParaRPr lang="en-CA"/>
                  </a:p>
                </c:rich>
              </c:tx>
              <c:dLblPos val="ctr"/>
              <c:showLegendKey val="0"/>
              <c:showVal val="0"/>
              <c:showCatName val="0"/>
              <c:showSerName val="0"/>
              <c:showPercent val="0"/>
              <c:showBubbleSize val="0"/>
              <c:extLst>
                <c:ext xmlns:c15="http://schemas.microsoft.com/office/drawing/2012/chart" uri="{CE6537A1-D6FC-4f65-9D91-7224C49458BB}">
                  <c15:layout>
                    <c:manualLayout>
                      <c:w val="7.8751898714908439E-2"/>
                      <c:h val="0.13393450135151774"/>
                    </c:manualLayout>
                  </c15:layout>
                  <c15:dlblFieldTable/>
                  <c15:showDataLabelsRange val="1"/>
                </c:ext>
                <c:ext xmlns:c16="http://schemas.microsoft.com/office/drawing/2014/chart" uri="{C3380CC4-5D6E-409C-BE32-E72D297353CC}">
                  <c16:uniqueId val="{00000005-87BD-4F09-A01E-4255B3D45987}"/>
                </c:ext>
              </c:extLst>
            </c:dLbl>
            <c:dLbl>
              <c:idx val="6"/>
              <c:tx>
                <c:rich>
                  <a:bodyPr/>
                  <a:lstStyle/>
                  <a:p>
                    <a:fld id="{86D92D4C-F63E-44C3-ACF0-9ADDB6249973}" type="CELLRANGE">
                      <a:rPr lang="en-US" dirty="0"/>
                      <a:pPr/>
                      <a:t>[CELLRANGE]</a:t>
                    </a:fld>
                    <a:endParaRPr lang="en-CA"/>
                  </a:p>
                </c:rich>
              </c:tx>
              <c:dLblPos val="ctr"/>
              <c:showLegendKey val="0"/>
              <c:showVal val="0"/>
              <c:showCatName val="0"/>
              <c:showSerName val="0"/>
              <c:showPercent val="0"/>
              <c:showBubbleSize val="0"/>
              <c:extLst>
                <c:ext xmlns:c15="http://schemas.microsoft.com/office/drawing/2012/chart" uri="{CE6537A1-D6FC-4f65-9D91-7224C49458BB}">
                  <c15:layout>
                    <c:manualLayout>
                      <c:w val="0.10085973593591829"/>
                      <c:h val="0.10402413823499922"/>
                    </c:manualLayout>
                  </c15:layout>
                  <c15:dlblFieldTable/>
                  <c15:showDataLabelsRange val="1"/>
                </c:ext>
                <c:ext xmlns:c16="http://schemas.microsoft.com/office/drawing/2014/chart" uri="{C3380CC4-5D6E-409C-BE32-E72D297353CC}">
                  <c16:uniqueId val="{00000006-87BD-4F09-A01E-4255B3D45987}"/>
                </c:ext>
              </c:extLst>
            </c:dLbl>
            <c:dLbl>
              <c:idx val="7"/>
              <c:tx>
                <c:rich>
                  <a:bodyPr/>
                  <a:lstStyle/>
                  <a:p>
                    <a:fld id="{9B3D9A34-9995-433B-A866-5572777E7173}" type="CELLRANGE">
                      <a:rPr lang="en-US" dirty="0"/>
                      <a:pPr/>
                      <a:t>[CELLRANGE]</a:t>
                    </a:fld>
                    <a:endParaRPr lang="en-CA"/>
                  </a:p>
                </c:rich>
              </c:tx>
              <c:dLblPos val="ctr"/>
              <c:showLegendKey val="0"/>
              <c:showVal val="0"/>
              <c:showCatName val="0"/>
              <c:showSerName val="0"/>
              <c:showPercent val="0"/>
              <c:showBubbleSize val="0"/>
              <c:extLst>
                <c:ext xmlns:c15="http://schemas.microsoft.com/office/drawing/2012/chart" uri="{CE6537A1-D6FC-4f65-9D91-7224C49458BB}">
                  <c15:layout>
                    <c:manualLayout>
                      <c:w val="8.981266737776733E-2"/>
                      <c:h val="0.10829704725164474"/>
                    </c:manualLayout>
                  </c15:layout>
                  <c15:dlblFieldTable/>
                  <c15:showDataLabelsRange val="1"/>
                </c:ext>
                <c:ext xmlns:c16="http://schemas.microsoft.com/office/drawing/2014/chart" uri="{C3380CC4-5D6E-409C-BE32-E72D297353CC}">
                  <c16:uniqueId val="{00000007-87BD-4F09-A01E-4255B3D45987}"/>
                </c:ext>
              </c:extLst>
            </c:dLbl>
            <c:spPr>
              <a:noFill/>
              <a:ln>
                <a:noFill/>
              </a:ln>
              <a:effectLst/>
            </c:spPr>
            <c:txPr>
              <a:bodyPr rot="0" spcFirstLastPara="1" vertOverflow="clip" horzOverflow="clip" vert="horz" wrap="square" lIns="38100" tIns="19050" rIns="38100" bIns="19050" anchor="ctr" anchorCtr="1">
                <a:no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Capex!$A$60:$A$67</c:f>
              <c:strCache>
                <c:ptCount val="8"/>
                <c:pt idx="0">
                  <c:v>2017</c:v>
                </c:pt>
                <c:pt idx="1">
                  <c:v>2018</c:v>
                </c:pt>
                <c:pt idx="2">
                  <c:v>2019</c:v>
                </c:pt>
                <c:pt idx="3">
                  <c:v>2020</c:v>
                </c:pt>
                <c:pt idx="4">
                  <c:v>2021</c:v>
                </c:pt>
                <c:pt idx="5">
                  <c:v>2022</c:v>
                </c:pt>
                <c:pt idx="6">
                  <c:v>2023</c:v>
                </c:pt>
                <c:pt idx="7">
                  <c:v>Sep-24</c:v>
                </c:pt>
              </c:strCache>
            </c:strRef>
          </c:cat>
          <c:val>
            <c:numRef>
              <c:f>Capex!$B$60:$B$67</c:f>
              <c:numCache>
                <c:formatCode>_(* #,##0_);_(* \(#,##0\);_(* "-"_);_(@_)</c:formatCode>
                <c:ptCount val="8"/>
                <c:pt idx="0">
                  <c:v>7143</c:v>
                </c:pt>
                <c:pt idx="1">
                  <c:v>17163</c:v>
                </c:pt>
                <c:pt idx="2">
                  <c:v>11501</c:v>
                </c:pt>
                <c:pt idx="3">
                  <c:v>18570</c:v>
                </c:pt>
                <c:pt idx="4">
                  <c:v>27863</c:v>
                </c:pt>
                <c:pt idx="5">
                  <c:v>11330</c:v>
                </c:pt>
                <c:pt idx="6">
                  <c:v>18949</c:v>
                </c:pt>
                <c:pt idx="7">
                  <c:v>20573</c:v>
                </c:pt>
              </c:numCache>
            </c:numRef>
          </c:val>
          <c:extLst>
            <c:ext xmlns:c15="http://schemas.microsoft.com/office/drawing/2012/chart" uri="{02D57815-91ED-43cb-92C2-25804820EDAC}">
              <c15:datalabelsRange>
                <c15:f>Capex!$C$60:$C$67</c15:f>
                <c15:dlblRangeCache>
                  <c:ptCount val="8"/>
                  <c:pt idx="0">
                    <c:v> 4 wells </c:v>
                  </c:pt>
                  <c:pt idx="1">
                    <c:v> 11 wells </c:v>
                  </c:pt>
                  <c:pt idx="2">
                    <c:v> 1.6 wells </c:v>
                  </c:pt>
                  <c:pt idx="3">
                    <c:v> 1.6 wells </c:v>
                  </c:pt>
                  <c:pt idx="4">
                    <c:v> 3.8 wells </c:v>
                  </c:pt>
                  <c:pt idx="5">
                    <c:v>0 wells</c:v>
                  </c:pt>
                  <c:pt idx="6">
                    <c:v> 0.8 wells </c:v>
                  </c:pt>
                  <c:pt idx="7">
                    <c:v> 3.6 wells </c:v>
                  </c:pt>
                </c15:dlblRangeCache>
              </c15:datalabelsRange>
            </c:ext>
            <c:ext xmlns:c16="http://schemas.microsoft.com/office/drawing/2014/chart" uri="{C3380CC4-5D6E-409C-BE32-E72D297353CC}">
              <c16:uniqueId val="{00000008-87BD-4F09-A01E-4255B3D45987}"/>
            </c:ext>
          </c:extLst>
        </c:ser>
        <c:dLbls>
          <c:showLegendKey val="0"/>
          <c:showVal val="0"/>
          <c:showCatName val="0"/>
          <c:showSerName val="0"/>
          <c:showPercent val="0"/>
          <c:showBubbleSize val="0"/>
        </c:dLbls>
        <c:gapWidth val="50"/>
        <c:overlap val="100"/>
        <c:axId val="966947816"/>
        <c:axId val="966949616"/>
      </c:barChart>
      <c:catAx>
        <c:axId val="96694781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966949616"/>
        <c:crosses val="autoZero"/>
        <c:auto val="1"/>
        <c:lblAlgn val="ctr"/>
        <c:lblOffset val="100"/>
        <c:noMultiLvlLbl val="0"/>
      </c:catAx>
      <c:valAx>
        <c:axId val="966949616"/>
        <c:scaling>
          <c:orientation val="minMax"/>
        </c:scaling>
        <c:delete val="0"/>
        <c:axPos val="l"/>
        <c:title>
          <c:tx>
            <c:rich>
              <a:bodyPr rot="-5400000" spcFirstLastPara="1" vertOverflow="ellipsis" vert="horz" wrap="square" anchor="ctr" anchorCtr="1"/>
              <a:lstStyle/>
              <a:p>
                <a:pPr>
                  <a:defRPr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CA" b="1" dirty="0">
                    <a:solidFill>
                      <a:sysClr val="windowText" lastClr="000000"/>
                    </a:solidFill>
                  </a:rPr>
                  <a:t>$000's</a:t>
                </a:r>
              </a:p>
            </c:rich>
          </c:tx>
          <c:overlay val="0"/>
          <c:spPr>
            <a:noFill/>
            <a:ln>
              <a:noFill/>
            </a:ln>
            <a:effectLst/>
          </c:spPr>
          <c:txPr>
            <a:bodyPr rot="-5400000" spcFirstLastPara="1" vertOverflow="ellipsis" vert="horz" wrap="square" anchor="ctr" anchorCtr="1"/>
            <a:lstStyle/>
            <a:p>
              <a:pPr>
                <a:defRPr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_(* #,##0_);_(* \(#,##0\);_(* &quot;-&quot;_);_(@_)"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966947816"/>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CA" sz="1050" b="1" dirty="0"/>
              <a:t>TXP Working Interest Land Holdings</a:t>
            </a:r>
          </a:p>
        </c:rich>
      </c:tx>
      <c:overlay val="0"/>
      <c:spPr>
        <a:noFill/>
        <a:ln>
          <a:noFill/>
        </a:ln>
        <a:effectLst/>
      </c:spPr>
      <c:txPr>
        <a:bodyPr rot="0" spcFirstLastPara="1" vertOverflow="ellipsis" vert="horz" wrap="square" anchor="ctr" anchorCtr="1"/>
        <a:lstStyle/>
        <a:p>
          <a:pPr>
            <a:defRPr sz="105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stacked"/>
        <c:varyColors val="0"/>
        <c:ser>
          <c:idx val="0"/>
          <c:order val="0"/>
          <c:tx>
            <c:strRef>
              <c:f>Land!$C$5</c:f>
              <c:strCache>
                <c:ptCount val="1"/>
                <c:pt idx="0">
                  <c:v>Developed</c:v>
                </c:pt>
              </c:strCache>
            </c:strRef>
          </c:tx>
          <c:spPr>
            <a:solidFill>
              <a:srgbClr val="C00000"/>
            </a:solidFill>
            <a:ln w="6350">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Land!$A$41:$A$48</c:f>
              <c:numCache>
                <c:formatCode>General</c:formatCode>
                <c:ptCount val="8"/>
                <c:pt idx="0">
                  <c:v>2017</c:v>
                </c:pt>
                <c:pt idx="1">
                  <c:v>2018</c:v>
                </c:pt>
                <c:pt idx="2">
                  <c:v>2019</c:v>
                </c:pt>
                <c:pt idx="3">
                  <c:v>2020</c:v>
                </c:pt>
                <c:pt idx="4">
                  <c:v>2021</c:v>
                </c:pt>
                <c:pt idx="5">
                  <c:v>2022</c:v>
                </c:pt>
                <c:pt idx="6">
                  <c:v>2023</c:v>
                </c:pt>
                <c:pt idx="7">
                  <c:v>2024</c:v>
                </c:pt>
              </c:numCache>
            </c:numRef>
          </c:cat>
          <c:val>
            <c:numRef>
              <c:f>Land!$C$41:$C$48</c:f>
              <c:numCache>
                <c:formatCode>_(* #,##0_);_(* \(#,##0\);_(* "-"_);_(@_)</c:formatCode>
                <c:ptCount val="8"/>
                <c:pt idx="0">
                  <c:v>8.81</c:v>
                </c:pt>
                <c:pt idx="1">
                  <c:v>7.8360000000000003</c:v>
                </c:pt>
                <c:pt idx="2">
                  <c:v>7.8360000000000003</c:v>
                </c:pt>
                <c:pt idx="3">
                  <c:v>7.8360000000000003</c:v>
                </c:pt>
                <c:pt idx="4">
                  <c:v>6.1550000000000002</c:v>
                </c:pt>
                <c:pt idx="5">
                  <c:v>8.0570000000000004</c:v>
                </c:pt>
                <c:pt idx="6">
                  <c:v>8.0570000000000004</c:v>
                </c:pt>
                <c:pt idx="7">
                  <c:v>7.5810000000000004</c:v>
                </c:pt>
              </c:numCache>
            </c:numRef>
          </c:val>
          <c:extLst>
            <c:ext xmlns:c16="http://schemas.microsoft.com/office/drawing/2014/chart" uri="{C3380CC4-5D6E-409C-BE32-E72D297353CC}">
              <c16:uniqueId val="{00000000-8FAE-4BEB-80F7-41A14511E93E}"/>
            </c:ext>
          </c:extLst>
        </c:ser>
        <c:ser>
          <c:idx val="1"/>
          <c:order val="1"/>
          <c:tx>
            <c:strRef>
              <c:f>Land!$D$5</c:f>
              <c:strCache>
                <c:ptCount val="1"/>
                <c:pt idx="0">
                  <c:v>Undeveloped</c:v>
                </c:pt>
              </c:strCache>
            </c:strRef>
          </c:tx>
          <c:spPr>
            <a:solidFill>
              <a:schemeClr val="bg1">
                <a:lumMod val="65000"/>
              </a:schemeClr>
            </a:solidFill>
            <a:ln w="6350">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Land!$A$41:$A$48</c:f>
              <c:numCache>
                <c:formatCode>General</c:formatCode>
                <c:ptCount val="8"/>
                <c:pt idx="0">
                  <c:v>2017</c:v>
                </c:pt>
                <c:pt idx="1">
                  <c:v>2018</c:v>
                </c:pt>
                <c:pt idx="2">
                  <c:v>2019</c:v>
                </c:pt>
                <c:pt idx="3">
                  <c:v>2020</c:v>
                </c:pt>
                <c:pt idx="4">
                  <c:v>2021</c:v>
                </c:pt>
                <c:pt idx="5">
                  <c:v>2022</c:v>
                </c:pt>
                <c:pt idx="6">
                  <c:v>2023</c:v>
                </c:pt>
                <c:pt idx="7">
                  <c:v>2024</c:v>
                </c:pt>
              </c:numCache>
            </c:numRef>
          </c:cat>
          <c:val>
            <c:numRef>
              <c:f>Land!$D$41:$D$48</c:f>
              <c:numCache>
                <c:formatCode>_(* #,##0_);_(* \(#,##0\);_(* "-"_);_(@_)</c:formatCode>
                <c:ptCount val="8"/>
                <c:pt idx="0">
                  <c:v>51.404000000000003</c:v>
                </c:pt>
                <c:pt idx="1">
                  <c:v>51.404000000000003</c:v>
                </c:pt>
                <c:pt idx="2">
                  <c:v>51.404000000000003</c:v>
                </c:pt>
                <c:pt idx="3">
                  <c:v>36.991999999999997</c:v>
                </c:pt>
                <c:pt idx="4">
                  <c:v>35.938000000000002</c:v>
                </c:pt>
                <c:pt idx="5">
                  <c:v>34.036000000000001</c:v>
                </c:pt>
                <c:pt idx="6">
                  <c:v>30.765999999999998</c:v>
                </c:pt>
                <c:pt idx="7">
                  <c:v>137.31200000000001</c:v>
                </c:pt>
              </c:numCache>
            </c:numRef>
          </c:val>
          <c:extLst>
            <c:ext xmlns:c16="http://schemas.microsoft.com/office/drawing/2014/chart" uri="{C3380CC4-5D6E-409C-BE32-E72D297353CC}">
              <c16:uniqueId val="{00000001-8FAE-4BEB-80F7-41A14511E93E}"/>
            </c:ext>
          </c:extLst>
        </c:ser>
        <c:dLbls>
          <c:showLegendKey val="0"/>
          <c:showVal val="1"/>
          <c:showCatName val="0"/>
          <c:showSerName val="0"/>
          <c:showPercent val="0"/>
          <c:showBubbleSize val="0"/>
        </c:dLbls>
        <c:gapWidth val="50"/>
        <c:overlap val="100"/>
        <c:axId val="952557008"/>
        <c:axId val="952551608"/>
        <c:extLst>
          <c:ext xmlns:c15="http://schemas.microsoft.com/office/drawing/2012/chart" uri="{02D57815-91ED-43cb-92C2-25804820EDAC}">
            <c15:filteredBarSeries>
              <c15:ser>
                <c:idx val="2"/>
                <c:order val="2"/>
                <c:tx>
                  <c:strRef>
                    <c:extLst>
                      <c:ext uri="{02D57815-91ED-43cb-92C2-25804820EDAC}">
                        <c15:formulaRef>
                          <c15:sqref>Land!$E$5</c15:sqref>
                        </c15:formulaRef>
                      </c:ext>
                    </c:extLst>
                    <c:strCache>
                      <c:ptCount val="1"/>
                      <c:pt idx="0">
                        <c:v>Total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Land!$A$41:$A$48</c15:sqref>
                        </c15:formulaRef>
                      </c:ext>
                    </c:extLst>
                    <c:numCache>
                      <c:formatCode>General</c:formatCode>
                      <c:ptCount val="8"/>
                      <c:pt idx="0">
                        <c:v>2017</c:v>
                      </c:pt>
                      <c:pt idx="1">
                        <c:v>2018</c:v>
                      </c:pt>
                      <c:pt idx="2">
                        <c:v>2019</c:v>
                      </c:pt>
                      <c:pt idx="3">
                        <c:v>2020</c:v>
                      </c:pt>
                      <c:pt idx="4">
                        <c:v>2021</c:v>
                      </c:pt>
                      <c:pt idx="5">
                        <c:v>2022</c:v>
                      </c:pt>
                      <c:pt idx="6">
                        <c:v>2023</c:v>
                      </c:pt>
                      <c:pt idx="7">
                        <c:v>2024</c:v>
                      </c:pt>
                    </c:numCache>
                  </c:numRef>
                </c:cat>
                <c:val>
                  <c:numRef>
                    <c:extLst>
                      <c:ext uri="{02D57815-91ED-43cb-92C2-25804820EDAC}">
                        <c15:formulaRef>
                          <c15:sqref>Land!$E$41:$E$48</c15:sqref>
                        </c15:formulaRef>
                      </c:ext>
                    </c:extLst>
                    <c:numCache>
                      <c:formatCode>_(* #,##0_);_(* \(#,##0\);_(* "-"_);_(@_)</c:formatCode>
                      <c:ptCount val="8"/>
                      <c:pt idx="0">
                        <c:v>60.214000000000006</c:v>
                      </c:pt>
                      <c:pt idx="1">
                        <c:v>59.24</c:v>
                      </c:pt>
                      <c:pt idx="2">
                        <c:v>59.24</c:v>
                      </c:pt>
                      <c:pt idx="3">
                        <c:v>44.827999999999996</c:v>
                      </c:pt>
                      <c:pt idx="4">
                        <c:v>42.093000000000004</c:v>
                      </c:pt>
                      <c:pt idx="5">
                        <c:v>42.093000000000004</c:v>
                      </c:pt>
                      <c:pt idx="6">
                        <c:v>38.823</c:v>
                      </c:pt>
                      <c:pt idx="7">
                        <c:v>144.893</c:v>
                      </c:pt>
                    </c:numCache>
                  </c:numRef>
                </c:val>
                <c:extLst>
                  <c:ext xmlns:c16="http://schemas.microsoft.com/office/drawing/2014/chart" uri="{C3380CC4-5D6E-409C-BE32-E72D297353CC}">
                    <c16:uniqueId val="{00000002-8FAE-4BEB-80F7-41A14511E93E}"/>
                  </c:ext>
                </c:extLst>
              </c15:ser>
            </c15:filteredBarSeries>
          </c:ext>
        </c:extLst>
      </c:barChart>
      <c:catAx>
        <c:axId val="95255700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952551608"/>
        <c:crosses val="autoZero"/>
        <c:auto val="1"/>
        <c:lblAlgn val="ctr"/>
        <c:lblOffset val="100"/>
        <c:noMultiLvlLbl val="0"/>
      </c:catAx>
      <c:valAx>
        <c:axId val="952551608"/>
        <c:scaling>
          <c:orientation val="minMax"/>
          <c:max val="150"/>
        </c:scaling>
        <c:delete val="0"/>
        <c:axPos val="l"/>
        <c:title>
          <c:tx>
            <c:rich>
              <a:bodyPr rot="-5400000" spcFirstLastPara="1" vertOverflow="ellipsis" vert="horz" wrap="square" anchor="ctr" anchorCtr="1"/>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CA" sz="900" b="1" dirty="0"/>
                  <a:t>Acres (000's)</a:t>
                </a:r>
              </a:p>
            </c:rich>
          </c:tx>
          <c:overlay val="0"/>
          <c:spPr>
            <a:noFill/>
            <a:ln>
              <a:noFill/>
            </a:ln>
            <a:effectLst/>
          </c:spPr>
          <c:txPr>
            <a:bodyPr rot="-5400000" spcFirstLastPara="1" vertOverflow="ellipsis" vert="horz" wrap="square" anchor="ctr" anchorCtr="1"/>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_(* #,##0_);_(* \(#,##0\);_(* &quot;-&quot;_);_(@_)"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952557008"/>
        <c:crosses val="autoZero"/>
        <c:crossBetween val="between"/>
        <c:majorUnit val="25"/>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CA" sz="1000" b="1" i="0" u="none" strike="noStrike" kern="1200" spc="0" baseline="0" dirty="0">
                <a:solidFill>
                  <a:sysClr val="windowText" lastClr="000000"/>
                </a:solidFill>
                <a:latin typeface="Arial" panose="020B0604020202020204" pitchFamily="34" charset="0"/>
                <a:cs typeface="Arial" panose="020B0604020202020204" pitchFamily="34" charset="0"/>
              </a:rPr>
              <a:t>Net Earnings (Loss)</a:t>
            </a:r>
            <a:r>
              <a:rPr lang="en-CA" sz="1000" b="1" i="0" u="none" strike="noStrike" kern="1200" spc="0" baseline="30000" dirty="0">
                <a:solidFill>
                  <a:sysClr val="windowText" lastClr="000000"/>
                </a:solidFill>
                <a:latin typeface="Arial" panose="020B0604020202020204" pitchFamily="34" charset="0"/>
                <a:cs typeface="Arial" panose="020B0604020202020204" pitchFamily="34" charset="0"/>
              </a:rPr>
              <a:t>(1)</a:t>
            </a:r>
          </a:p>
        </c:rich>
      </c:tx>
      <c:overlay val="0"/>
      <c:spPr>
        <a:noFill/>
        <a:ln>
          <a:noFill/>
        </a:ln>
        <a:effectLst/>
      </c:spPr>
      <c:txPr>
        <a:bodyPr rot="0" spcFirstLastPara="1" vertOverflow="ellipsis" vert="horz" wrap="square" anchor="ctr" anchorCtr="1"/>
        <a:lstStyle/>
        <a:p>
          <a:pPr>
            <a:defRPr sz="10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9383120806038756"/>
          <c:y val="0.10367837478691204"/>
          <c:w val="0.77553468791479119"/>
          <c:h val="0.82044798121227225"/>
        </c:manualLayout>
      </c:layout>
      <c:barChart>
        <c:barDir val="col"/>
        <c:grouping val="clustered"/>
        <c:varyColors val="0"/>
        <c:ser>
          <c:idx val="0"/>
          <c:order val="0"/>
          <c:tx>
            <c:strRef>
              <c:f>'Earnings (Loss)'!$G$5:$H$5</c:f>
              <c:strCache>
                <c:ptCount val="1"/>
                <c:pt idx="0">
                  <c:v>Earnings (Loss)</c:v>
                </c:pt>
              </c:strCache>
            </c:strRef>
          </c:tx>
          <c:spPr>
            <a:solidFill>
              <a:schemeClr val="bg1">
                <a:lumMod val="65000"/>
              </a:schemeClr>
            </a:solidFill>
            <a:ln w="6350">
              <a:solidFill>
                <a:schemeClr val="tx1"/>
              </a:solidFill>
            </a:ln>
            <a:effectLst/>
          </c:spPr>
          <c:invertIfNegative val="0"/>
          <c:dPt>
            <c:idx val="6"/>
            <c:invertIfNegative val="0"/>
            <c:bubble3D val="0"/>
            <c:spPr>
              <a:solidFill>
                <a:schemeClr val="bg1">
                  <a:lumMod val="65000"/>
                  <a:alpha val="50000"/>
                </a:schemeClr>
              </a:solidFill>
              <a:ln w="6350">
                <a:solidFill>
                  <a:schemeClr val="tx1"/>
                </a:solidFill>
              </a:ln>
              <a:effectLst/>
            </c:spPr>
            <c:extLst>
              <c:ext xmlns:c16="http://schemas.microsoft.com/office/drawing/2014/chart" uri="{C3380CC4-5D6E-409C-BE32-E72D297353CC}">
                <c16:uniqueId val="{00000006-3379-4686-A06D-43F19F843355}"/>
              </c:ext>
            </c:extLst>
          </c:dPt>
          <c:dLbls>
            <c:dLbl>
              <c:idx val="0"/>
              <c:tx>
                <c:rich>
                  <a:bodyPr rot="0" spcFirstLastPara="1" vertOverflow="overflow" horzOverflow="overflow" vert="horz" wrap="square" lIns="38100" tIns="19050" rIns="38100" bIns="19050" anchor="ctr" anchorCtr="0">
                    <a:noAutofit/>
                  </a:bodyPr>
                  <a:lstStyle/>
                  <a:p>
                    <a:pPr algn="ct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fld id="{71F21A9A-8025-4333-89D5-DE4FAE4C9A79}" type="CELLRANGE">
                      <a:rPr lang="en-US" sz="900"/>
                      <a:pPr algn="ctr">
                        <a:defRPr b="1"/>
                      </a:pPr>
                      <a:t>[CELLRANGE]</a:t>
                    </a:fld>
                    <a:r>
                      <a:rPr lang="en-US" sz="900" dirty="0"/>
                      <a:t>per</a:t>
                    </a:r>
                    <a:r>
                      <a:rPr lang="en-US" sz="900" baseline="0" dirty="0"/>
                      <a:t> share</a:t>
                    </a:r>
                  </a:p>
                </c:rich>
              </c:tx>
              <c:numFmt formatCode="_(&quot;$&quot;* #,##0.00_);_(&quot;$&quot;* \(#,##0.00\);_(&quot;$&quot;* &quot;-&quot;??_);_(@_)" sourceLinked="0"/>
              <c:spPr>
                <a:noFill/>
                <a:ln>
                  <a:noFill/>
                </a:ln>
                <a:effectLst/>
              </c:spPr>
              <c:txPr>
                <a:bodyPr rot="0" spcFirstLastPara="1" vertOverflow="overflow" horzOverflow="overflow" vert="horz" wrap="square" lIns="38100" tIns="19050" rIns="38100" bIns="19050" anchor="ctr" anchorCtr="0">
                  <a:noAutofit/>
                </a:bodyPr>
                <a:lstStyle/>
                <a:p>
                  <a:pPr algn="ct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outEnd"/>
              <c:showLegendKey val="0"/>
              <c:showVal val="0"/>
              <c:showCatName val="0"/>
              <c:showSerName val="0"/>
              <c:showPercent val="0"/>
              <c:showBubbleSize val="0"/>
              <c:extLst>
                <c:ext xmlns:c15="http://schemas.microsoft.com/office/drawing/2012/chart" uri="{CE6537A1-D6FC-4f65-9D91-7224C49458BB}">
                  <c15:layout>
                    <c:manualLayout>
                      <c:w val="0.10404463598049872"/>
                      <c:h val="7.1765433971845205E-2"/>
                    </c:manualLayout>
                  </c15:layout>
                  <c15:dlblFieldTable/>
                  <c15:showDataLabelsRange val="1"/>
                </c:ext>
                <c:ext xmlns:c16="http://schemas.microsoft.com/office/drawing/2014/chart" uri="{C3380CC4-5D6E-409C-BE32-E72D297353CC}">
                  <c16:uniqueId val="{00000000-3379-4686-A06D-43F19F843355}"/>
                </c:ext>
              </c:extLst>
            </c:dLbl>
            <c:dLbl>
              <c:idx val="1"/>
              <c:tx>
                <c:rich>
                  <a:bodyPr rot="0" spcFirstLastPara="1" vertOverflow="overflow" horzOverflow="overflow" vert="horz" wrap="square" lIns="38100" tIns="19050" rIns="38100" bIns="19050" anchor="ctr" anchorCtr="0">
                    <a:noAutofit/>
                  </a:bodyPr>
                  <a:lstStyle/>
                  <a:p>
                    <a:pPr algn="ct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fld id="{60167C93-F2B5-4BBC-BA53-36D2D24BA1F0}" type="CELLRANGE">
                      <a:rPr lang="en-US" sz="900"/>
                      <a:pPr algn="ctr">
                        <a:defRPr b="1"/>
                      </a:pPr>
                      <a:t>[CELLRANGE]</a:t>
                    </a:fld>
                    <a:r>
                      <a:rPr lang="en-US" sz="900" dirty="0"/>
                      <a:t> per share</a:t>
                    </a:r>
                  </a:p>
                </c:rich>
              </c:tx>
              <c:numFmt formatCode="_(&quot;$&quot;* #,##0.00_);_(&quot;$&quot;* \(#,##0.00\);_(&quot;$&quot;* &quot;-&quot;??_);_(@_)" sourceLinked="0"/>
              <c:spPr>
                <a:noFill/>
                <a:ln>
                  <a:noFill/>
                </a:ln>
                <a:effectLst/>
              </c:spPr>
              <c:txPr>
                <a:bodyPr rot="0" spcFirstLastPara="1" vertOverflow="overflow" horzOverflow="overflow" vert="horz" wrap="square" lIns="38100" tIns="19050" rIns="38100" bIns="19050" anchor="ctr" anchorCtr="0">
                  <a:noAutofit/>
                </a:bodyPr>
                <a:lstStyle/>
                <a:p>
                  <a:pPr algn="ct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inEnd"/>
              <c:showLegendKey val="0"/>
              <c:showVal val="0"/>
              <c:showCatName val="0"/>
              <c:showSerName val="0"/>
              <c:showPercent val="0"/>
              <c:showBubbleSize val="0"/>
              <c:extLst>
                <c:ext xmlns:c15="http://schemas.microsoft.com/office/drawing/2012/chart" uri="{CE6537A1-D6FC-4f65-9D91-7224C49458BB}">
                  <c15:layout>
                    <c:manualLayout>
                      <c:w val="0.10772064942546254"/>
                      <c:h val="7.6737328727995005E-2"/>
                    </c:manualLayout>
                  </c15:layout>
                  <c15:dlblFieldTable/>
                  <c15:showDataLabelsRange val="1"/>
                </c:ext>
                <c:ext xmlns:c16="http://schemas.microsoft.com/office/drawing/2014/chart" uri="{C3380CC4-5D6E-409C-BE32-E72D297353CC}">
                  <c16:uniqueId val="{00000001-3379-4686-A06D-43F19F843355}"/>
                </c:ext>
              </c:extLst>
            </c:dLbl>
            <c:dLbl>
              <c:idx val="2"/>
              <c:tx>
                <c:rich>
                  <a:bodyPr rot="0" spcFirstLastPara="1" vertOverflow="overflow" horzOverflow="overflow" vert="horz" wrap="square" lIns="38100" tIns="19050" rIns="38100" bIns="19050" anchor="ctr" anchorCtr="0">
                    <a:spAutoFit/>
                  </a:bodyPr>
                  <a:lstStyle/>
                  <a:p>
                    <a:pPr algn="ct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fld id="{ABB2A5B2-4E6A-4BD6-9AFA-31A2A1D0975B}" type="CELLRANGE">
                      <a:rPr lang="en-US" sz="900"/>
                      <a:pPr algn="ctr">
                        <a:defRPr b="1"/>
                      </a:pPr>
                      <a:t>[CELLRANGE]</a:t>
                    </a:fld>
                    <a:r>
                      <a:rPr lang="en-US" sz="900" dirty="0"/>
                      <a:t> per share</a:t>
                    </a:r>
                  </a:p>
                </c:rich>
              </c:tx>
              <c:numFmt formatCode="_(&quot;$&quot;* #,##0.00_);_(&quot;$&quot;* \(#,##0.00\);_(&quot;$&quot;* &quot;-&quot;??_);_(@_)" sourceLinked="0"/>
              <c:spPr>
                <a:noFill/>
                <a:ln>
                  <a:noFill/>
                </a:ln>
                <a:effectLst/>
              </c:spPr>
              <c:txPr>
                <a:bodyPr rot="0" spcFirstLastPara="1" vertOverflow="overflow" horzOverflow="overflow" vert="horz" wrap="square" lIns="38100" tIns="19050" rIns="38100" bIns="19050" anchor="ctr" anchorCtr="0">
                  <a:spAutoFit/>
                </a:bodyPr>
                <a:lstStyle/>
                <a:p>
                  <a:pPr algn="ct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inEnd"/>
              <c:showLegendKey val="0"/>
              <c:showVal val="0"/>
              <c:showCatName val="0"/>
              <c:showSerName val="0"/>
              <c:showPercent val="0"/>
              <c:showBubbleSize val="0"/>
              <c:extLst>
                <c:ext xmlns:c15="http://schemas.microsoft.com/office/drawing/2012/chart" uri="{CE6537A1-D6FC-4f65-9D91-7224C49458BB}">
                  <c15:layout>
                    <c:manualLayout>
                      <c:w val="0.1049357308777515"/>
                      <c:h val="6.7435834336722886E-2"/>
                    </c:manualLayout>
                  </c15:layout>
                  <c15:dlblFieldTable/>
                  <c15:showDataLabelsRange val="1"/>
                </c:ext>
                <c:ext xmlns:c16="http://schemas.microsoft.com/office/drawing/2014/chart" uri="{C3380CC4-5D6E-409C-BE32-E72D297353CC}">
                  <c16:uniqueId val="{00000002-3379-4686-A06D-43F19F843355}"/>
                </c:ext>
              </c:extLst>
            </c:dLbl>
            <c:dLbl>
              <c:idx val="3"/>
              <c:tx>
                <c:rich>
                  <a:bodyPr rot="0" spcFirstLastPara="1" vertOverflow="overflow" horzOverflow="overflow" vert="horz" wrap="square" lIns="38100" tIns="19050" rIns="38100" bIns="19050" anchor="ctr" anchorCtr="0">
                    <a:spAutoFit/>
                  </a:bodyPr>
                  <a:lstStyle/>
                  <a:p>
                    <a:pPr algn="ct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fld id="{81CE2C77-CE99-4144-B331-C0454A21ECA1}" type="CELLRANGE">
                      <a:rPr lang="en-US" sz="900"/>
                      <a:pPr algn="ctr">
                        <a:defRPr b="1"/>
                      </a:pPr>
                      <a:t>[CELLRANGE]</a:t>
                    </a:fld>
                    <a:r>
                      <a:rPr lang="en-US" sz="900" dirty="0"/>
                      <a:t>per share</a:t>
                    </a:r>
                  </a:p>
                </c:rich>
              </c:tx>
              <c:numFmt formatCode="_(&quot;$&quot;* #,##0.00_);_(&quot;$&quot;* \(#,##0.00\);_(&quot;$&quot;* &quot;-&quot;??_);_(@_)" sourceLinked="0"/>
              <c:spPr>
                <a:noFill/>
                <a:ln>
                  <a:noFill/>
                </a:ln>
                <a:effectLst/>
              </c:spPr>
              <c:txPr>
                <a:bodyPr rot="0" spcFirstLastPara="1" vertOverflow="overflow" horzOverflow="overflow" vert="horz" wrap="square" lIns="38100" tIns="19050" rIns="38100" bIns="19050" anchor="ctr" anchorCtr="0">
                  <a:spAutoFit/>
                </a:bodyPr>
                <a:lstStyle/>
                <a:p>
                  <a:pPr algn="ct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inEnd"/>
              <c:showLegendKey val="0"/>
              <c:showVal val="0"/>
              <c:showCatName val="0"/>
              <c:showSerName val="0"/>
              <c:showPercent val="0"/>
              <c:showBubbleSize val="0"/>
              <c:extLst>
                <c:ext xmlns:c15="http://schemas.microsoft.com/office/drawing/2012/chart" uri="{CE6537A1-D6FC-4f65-9D91-7224C49458BB}">
                  <c15:layout>
                    <c:manualLayout>
                      <c:w val="9.4742928993129139E-2"/>
                      <c:h val="6.7435834336722886E-2"/>
                    </c:manualLayout>
                  </c15:layout>
                  <c15:dlblFieldTable/>
                  <c15:showDataLabelsRange val="1"/>
                </c:ext>
                <c:ext xmlns:c16="http://schemas.microsoft.com/office/drawing/2014/chart" uri="{C3380CC4-5D6E-409C-BE32-E72D297353CC}">
                  <c16:uniqueId val="{00000003-3379-4686-A06D-43F19F843355}"/>
                </c:ext>
              </c:extLst>
            </c:dLbl>
            <c:dLbl>
              <c:idx val="4"/>
              <c:tx>
                <c:rich>
                  <a:bodyPr rot="0" spcFirstLastPara="1" vertOverflow="overflow" horzOverflow="overflow" vert="horz" wrap="square" lIns="38100" tIns="19050" rIns="38100" bIns="19050" anchor="ctr" anchorCtr="0">
                    <a:spAutoFit/>
                  </a:bodyPr>
                  <a:lstStyle/>
                  <a:p>
                    <a:pPr algn="ct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fld id="{97138D64-2627-4704-A7B2-5AE910D92E86}" type="CELLRANGE">
                      <a:rPr lang="en-US" sz="900"/>
                      <a:pPr algn="ctr">
                        <a:defRPr b="1"/>
                      </a:pPr>
                      <a:t>[CELLRANGE]</a:t>
                    </a:fld>
                    <a:r>
                      <a:rPr lang="en-US" sz="900" baseline="0" dirty="0"/>
                      <a:t> per share</a:t>
                    </a:r>
                  </a:p>
                </c:rich>
              </c:tx>
              <c:numFmt formatCode="_(&quot;$&quot;* #,##0.00_);_(&quot;$&quot;* \(#,##0.00\);_(&quot;$&quot;* &quot;-&quot;??_);_(@_)" sourceLinked="0"/>
              <c:spPr>
                <a:noFill/>
                <a:ln>
                  <a:noFill/>
                </a:ln>
                <a:effectLst/>
              </c:spPr>
              <c:txPr>
                <a:bodyPr rot="0" spcFirstLastPara="1" vertOverflow="overflow" horzOverflow="overflow" vert="horz" wrap="square" lIns="38100" tIns="19050" rIns="38100" bIns="19050" anchor="ctr" anchorCtr="0">
                  <a:spAutoFit/>
                </a:bodyPr>
                <a:lstStyle/>
                <a:p>
                  <a:pPr algn="ct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inEnd"/>
              <c:showLegendKey val="0"/>
              <c:showVal val="0"/>
              <c:showCatName val="0"/>
              <c:showSerName val="0"/>
              <c:showPercent val="0"/>
              <c:showBubbleSize val="0"/>
              <c:extLst>
                <c:ext xmlns:c15="http://schemas.microsoft.com/office/drawing/2012/chart" uri="{CE6537A1-D6FC-4f65-9D91-7224C49458BB}">
                  <c15:layout>
                    <c:manualLayout>
                      <c:w val="0.10772064942546254"/>
                      <c:h val="6.136067079225406E-2"/>
                    </c:manualLayout>
                  </c15:layout>
                  <c15:dlblFieldTable/>
                  <c15:showDataLabelsRange val="1"/>
                </c:ext>
                <c:ext xmlns:c16="http://schemas.microsoft.com/office/drawing/2014/chart" uri="{C3380CC4-5D6E-409C-BE32-E72D297353CC}">
                  <c16:uniqueId val="{00000004-3379-4686-A06D-43F19F843355}"/>
                </c:ext>
              </c:extLst>
            </c:dLbl>
            <c:dLbl>
              <c:idx val="5"/>
              <c:tx>
                <c:rich>
                  <a:bodyPr rot="0" spcFirstLastPara="1" vertOverflow="overflow" horzOverflow="overflow" vert="horz" wrap="square" lIns="38100" tIns="19050" rIns="38100" bIns="19050" anchor="ctr" anchorCtr="0">
                    <a:spAutoFit/>
                  </a:bodyPr>
                  <a:lstStyle/>
                  <a:p>
                    <a:pPr algn="ct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fld id="{6478C3DA-868E-4BA3-A6F2-7DCF47160CC8}" type="CELLRANGE">
                      <a:rPr lang="en-US" sz="900"/>
                      <a:pPr algn="ctr">
                        <a:defRPr b="1"/>
                      </a:pPr>
                      <a:t>[CELLRANGE]</a:t>
                    </a:fld>
                    <a:r>
                      <a:rPr lang="en-US" sz="900" dirty="0"/>
                      <a:t> per share</a:t>
                    </a:r>
                  </a:p>
                </c:rich>
              </c:tx>
              <c:numFmt formatCode="_(&quot;$&quot;* #,##0.00_);_(&quot;$&quot;* \(#,##0.00\);_(&quot;$&quot;* &quot;-&quot;??_);_(@_)" sourceLinked="0"/>
              <c:spPr>
                <a:noFill/>
                <a:ln>
                  <a:noFill/>
                </a:ln>
                <a:effectLst/>
              </c:spPr>
              <c:txPr>
                <a:bodyPr rot="0" spcFirstLastPara="1" vertOverflow="overflow" horzOverflow="overflow" vert="horz" wrap="square" lIns="38100" tIns="19050" rIns="38100" bIns="19050" anchor="ctr" anchorCtr="0">
                  <a:spAutoFit/>
                </a:bodyPr>
                <a:lstStyle/>
                <a:p>
                  <a:pPr algn="ct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inEnd"/>
              <c:showLegendKey val="0"/>
              <c:showVal val="0"/>
              <c:showCatName val="0"/>
              <c:showSerName val="0"/>
              <c:showPercent val="0"/>
              <c:showBubbleSize val="0"/>
              <c:extLst>
                <c:ext xmlns:c15="http://schemas.microsoft.com/office/drawing/2012/chart" uri="{CE6537A1-D6FC-4f65-9D91-7224C49458BB}">
                  <c15:layout>
                    <c:manualLayout>
                      <c:w val="8.3380354043315869E-2"/>
                      <c:h val="6.1360652641389381E-2"/>
                    </c:manualLayout>
                  </c15:layout>
                  <c15:dlblFieldTable/>
                  <c15:showDataLabelsRange val="1"/>
                </c:ext>
                <c:ext xmlns:c16="http://schemas.microsoft.com/office/drawing/2014/chart" uri="{C3380CC4-5D6E-409C-BE32-E72D297353CC}">
                  <c16:uniqueId val="{00000005-3379-4686-A06D-43F19F843355}"/>
                </c:ext>
              </c:extLst>
            </c:dLbl>
            <c:dLbl>
              <c:idx val="6"/>
              <c:tx>
                <c:rich>
                  <a:bodyPr rot="0" spcFirstLastPara="1" vertOverflow="overflow" horzOverflow="overflow" vert="horz" wrap="square" lIns="38100" tIns="19050" rIns="38100" bIns="19050" anchor="ctr" anchorCtr="0">
                    <a:spAutoFit/>
                  </a:bodyPr>
                  <a:lstStyle/>
                  <a:p>
                    <a:pPr algn="ct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fld id="{9D3E69B7-568A-4975-A40A-892CF10BEA55}" type="CELLRANGE">
                      <a:rPr lang="en-US" sz="900"/>
                      <a:pPr algn="ctr">
                        <a:defRPr b="1"/>
                      </a:pPr>
                      <a:t>[CELLRANGE]</a:t>
                    </a:fld>
                    <a:r>
                      <a:rPr lang="en-US" sz="900" dirty="0"/>
                      <a:t>per share</a:t>
                    </a:r>
                  </a:p>
                </c:rich>
              </c:tx>
              <c:numFmt formatCode="_(&quot;$&quot;* #,##0.00_);_(&quot;$&quot;* \(#,##0.00\);_(&quot;$&quot;* &quot;-&quot;??_);_(@_)" sourceLinked="0"/>
              <c:spPr>
                <a:noFill/>
                <a:ln>
                  <a:noFill/>
                </a:ln>
                <a:effectLst/>
              </c:spPr>
              <c:txPr>
                <a:bodyPr rot="0" spcFirstLastPara="1" vertOverflow="overflow" horzOverflow="overflow" vert="horz" wrap="square" lIns="38100" tIns="19050" rIns="38100" bIns="19050" anchor="ctr" anchorCtr="0">
                  <a:spAutoFit/>
                </a:bodyPr>
                <a:lstStyle/>
                <a:p>
                  <a:pPr algn="ct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inEnd"/>
              <c:showLegendKey val="0"/>
              <c:showVal val="0"/>
              <c:showCatName val="0"/>
              <c:showSerName val="0"/>
              <c:showPercent val="0"/>
              <c:showBubbleSize val="0"/>
              <c:extLst>
                <c:ext xmlns:c15="http://schemas.microsoft.com/office/drawing/2012/chart" uri="{CE6537A1-D6FC-4f65-9D91-7224C49458BB}">
                  <c15:layout>
                    <c:manualLayout>
                      <c:w val="0.10031276608855119"/>
                      <c:h val="6.136067079225406E-2"/>
                    </c:manualLayout>
                  </c15:layout>
                  <c15:dlblFieldTable/>
                  <c15:showDataLabelsRange val="1"/>
                </c:ext>
                <c:ext xmlns:c16="http://schemas.microsoft.com/office/drawing/2014/chart" uri="{C3380CC4-5D6E-409C-BE32-E72D297353CC}">
                  <c16:uniqueId val="{00000006-3379-4686-A06D-43F19F843355}"/>
                </c:ext>
              </c:extLst>
            </c:dLbl>
            <c:numFmt formatCode="_(&quot;$&quot;* #,##0.00_);_(&quot;$&quot;* \(#,##0.00\);_(&quot;$&quot;* &quot;-&quot;??_);_(@_)" sourceLinked="0"/>
            <c:spPr>
              <a:noFill/>
              <a:ln>
                <a:noFill/>
              </a:ln>
              <a:effectLst/>
            </c:spPr>
            <c:txPr>
              <a:bodyPr rot="0" spcFirstLastPara="1" vertOverflow="overflow" horzOverflow="overflow" vert="horz" wrap="square" lIns="38100" tIns="19050" rIns="38100" bIns="19050" anchor="ctr" anchorCtr="0">
                <a:spAutoFit/>
              </a:bodyPr>
              <a:lstStyle/>
              <a:p>
                <a:pPr algn="ctr">
                  <a:defRPr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in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'Funds Flow'!$F$7:$F$13</c:f>
              <c:strCache>
                <c:ptCount val="7"/>
                <c:pt idx="0">
                  <c:v>2018</c:v>
                </c:pt>
                <c:pt idx="1">
                  <c:v>2019</c:v>
                </c:pt>
                <c:pt idx="2">
                  <c:v>2020</c:v>
                </c:pt>
                <c:pt idx="3">
                  <c:v>2021</c:v>
                </c:pt>
                <c:pt idx="4">
                  <c:v>2022</c:v>
                </c:pt>
                <c:pt idx="5">
                  <c:v>2023</c:v>
                </c:pt>
                <c:pt idx="6">
                  <c:v>Sep-24</c:v>
                </c:pt>
              </c:strCache>
            </c:strRef>
          </c:cat>
          <c:val>
            <c:numRef>
              <c:f>'Earnings (Loss)'!$G$7:$G$13</c:f>
              <c:numCache>
                <c:formatCode>_(* #,##0_);_(* \(#,##0\);_(* "-"_);_(@_)</c:formatCode>
                <c:ptCount val="7"/>
                <c:pt idx="0">
                  <c:v>358</c:v>
                </c:pt>
                <c:pt idx="1">
                  <c:v>-5620</c:v>
                </c:pt>
                <c:pt idx="2">
                  <c:v>-11030</c:v>
                </c:pt>
                <c:pt idx="3">
                  <c:v>5719</c:v>
                </c:pt>
                <c:pt idx="4">
                  <c:v>-3197</c:v>
                </c:pt>
                <c:pt idx="5">
                  <c:v>-20598</c:v>
                </c:pt>
                <c:pt idx="6">
                  <c:v>8814</c:v>
                </c:pt>
              </c:numCache>
            </c:numRef>
          </c:val>
          <c:extLst>
            <c:ext xmlns:c15="http://schemas.microsoft.com/office/drawing/2012/chart" uri="{02D57815-91ED-43cb-92C2-25804820EDAC}">
              <c15:datalabelsRange>
                <c15:f>'Earnings (Loss)'!$H$7:$H$13</c15:f>
                <c15:dlblRangeCache>
                  <c:ptCount val="7"/>
                  <c:pt idx="0">
                    <c:v>$0.00 </c:v>
                  </c:pt>
                  <c:pt idx="1">
                    <c:v>($0.04)</c:v>
                  </c:pt>
                  <c:pt idx="2">
                    <c:v>($0.06)</c:v>
                  </c:pt>
                  <c:pt idx="3">
                    <c:v>$0.03 </c:v>
                  </c:pt>
                  <c:pt idx="4">
                    <c:v>($0.01)</c:v>
                  </c:pt>
                  <c:pt idx="5">
                    <c:v>($0.09)</c:v>
                  </c:pt>
                  <c:pt idx="6">
                    <c:v>$0.04 </c:v>
                  </c:pt>
                </c15:dlblRangeCache>
              </c15:datalabelsRange>
            </c:ext>
            <c:ext xmlns:c16="http://schemas.microsoft.com/office/drawing/2014/chart" uri="{C3380CC4-5D6E-409C-BE32-E72D297353CC}">
              <c16:uniqueId val="{00000007-3379-4686-A06D-43F19F843355}"/>
            </c:ext>
          </c:extLst>
        </c:ser>
        <c:dLbls>
          <c:showLegendKey val="0"/>
          <c:showVal val="0"/>
          <c:showCatName val="0"/>
          <c:showSerName val="0"/>
          <c:showPercent val="0"/>
          <c:showBubbleSize val="0"/>
        </c:dLbls>
        <c:gapWidth val="50"/>
        <c:axId val="991643592"/>
        <c:axId val="991638912"/>
      </c:barChart>
      <c:catAx>
        <c:axId val="991643592"/>
        <c:scaling>
          <c:orientation val="minMax"/>
        </c:scaling>
        <c:delete val="0"/>
        <c:axPos val="b"/>
        <c:numFmt formatCode="General"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991638912"/>
        <c:crosses val="autoZero"/>
        <c:auto val="1"/>
        <c:lblAlgn val="ctr"/>
        <c:lblOffset val="100"/>
        <c:noMultiLvlLbl val="0"/>
      </c:catAx>
      <c:valAx>
        <c:axId val="991638912"/>
        <c:scaling>
          <c:orientation val="minMax"/>
          <c:max val="10000"/>
          <c:min val="-22000"/>
        </c:scaling>
        <c:delete val="0"/>
        <c:axPos val="l"/>
        <c:title>
          <c:tx>
            <c:rich>
              <a:bodyPr rot="-5400000" spcFirstLastPara="1" vertOverflow="ellipsis" vert="horz" wrap="square" anchor="ctr" anchorCtr="1"/>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CA" sz="900" b="1" dirty="0">
                    <a:solidFill>
                      <a:sysClr val="windowText" lastClr="000000"/>
                    </a:solidFill>
                  </a:rPr>
                  <a:t>$000's</a:t>
                </a:r>
              </a:p>
            </c:rich>
          </c:tx>
          <c:overlay val="0"/>
          <c:spPr>
            <a:noFill/>
            <a:ln>
              <a:noFill/>
            </a:ln>
            <a:effectLst/>
          </c:spPr>
          <c:txPr>
            <a:bodyPr rot="-5400000" spcFirstLastPara="1" vertOverflow="ellipsis" vert="horz" wrap="square" anchor="ctr" anchorCtr="1"/>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_(* #,##0_);_(* \(#,##0\);_(* &quot;-&quot;_);_(@_)"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991643592"/>
        <c:crosses val="autoZero"/>
        <c:crossBetween val="between"/>
        <c:majorUnit val="4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CA" sz="1000" b="1" dirty="0"/>
              <a:t>Funds Flow from Operations</a:t>
            </a:r>
          </a:p>
        </c:rich>
      </c:tx>
      <c:overlay val="0"/>
      <c:spPr>
        <a:noFill/>
        <a:ln>
          <a:noFill/>
        </a:ln>
        <a:effectLst/>
      </c:spPr>
      <c:txPr>
        <a:bodyPr rot="0" spcFirstLastPara="1" vertOverflow="ellipsis" vert="horz" wrap="square" anchor="ctr" anchorCtr="1"/>
        <a:lstStyle/>
        <a:p>
          <a:pPr>
            <a:defRPr sz="10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'Funds Flow'!$G$5</c:f>
              <c:strCache>
                <c:ptCount val="1"/>
                <c:pt idx="0">
                  <c:v>FFO</c:v>
                </c:pt>
              </c:strCache>
            </c:strRef>
          </c:tx>
          <c:spPr>
            <a:solidFill>
              <a:schemeClr val="bg1">
                <a:lumMod val="65000"/>
              </a:schemeClr>
            </a:solidFill>
            <a:ln w="6350">
              <a:solidFill>
                <a:schemeClr val="tx1"/>
              </a:solidFill>
            </a:ln>
            <a:effectLst/>
          </c:spPr>
          <c:invertIfNegative val="0"/>
          <c:dPt>
            <c:idx val="6"/>
            <c:invertIfNegative val="0"/>
            <c:bubble3D val="0"/>
            <c:spPr>
              <a:solidFill>
                <a:schemeClr val="bg1">
                  <a:lumMod val="65000"/>
                  <a:alpha val="50000"/>
                </a:schemeClr>
              </a:solidFill>
              <a:ln w="6350">
                <a:solidFill>
                  <a:schemeClr val="tx1"/>
                </a:solidFill>
              </a:ln>
              <a:effectLst/>
            </c:spPr>
            <c:extLst>
              <c:ext xmlns:c16="http://schemas.microsoft.com/office/drawing/2014/chart" uri="{C3380CC4-5D6E-409C-BE32-E72D297353CC}">
                <c16:uniqueId val="{00000001-3E34-4D93-ABFA-D7BF4020A048}"/>
              </c:ext>
            </c:extLst>
          </c:dPt>
          <c:dLbls>
            <c:delete val="1"/>
          </c:dLbls>
          <c:cat>
            <c:strRef>
              <c:f>'Funds Flow'!$F$7:$F$13</c:f>
              <c:strCache>
                <c:ptCount val="7"/>
                <c:pt idx="0">
                  <c:v>2018</c:v>
                </c:pt>
                <c:pt idx="1">
                  <c:v>2019</c:v>
                </c:pt>
                <c:pt idx="2">
                  <c:v>2020</c:v>
                </c:pt>
                <c:pt idx="3">
                  <c:v>2021</c:v>
                </c:pt>
                <c:pt idx="4">
                  <c:v>2022</c:v>
                </c:pt>
                <c:pt idx="5">
                  <c:v>2023</c:v>
                </c:pt>
                <c:pt idx="6">
                  <c:v>Sep-24</c:v>
                </c:pt>
              </c:strCache>
            </c:strRef>
          </c:cat>
          <c:val>
            <c:numRef>
              <c:f>'Funds Flow'!$G$7:$G$13</c:f>
              <c:numCache>
                <c:formatCode>_(* #,##0_);_(* \(#,##0\);_(* "-"_);_(@_)</c:formatCode>
                <c:ptCount val="7"/>
                <c:pt idx="0">
                  <c:v>8548</c:v>
                </c:pt>
                <c:pt idx="1">
                  <c:v>6840</c:v>
                </c:pt>
                <c:pt idx="2">
                  <c:v>263</c:v>
                </c:pt>
                <c:pt idx="3">
                  <c:v>4172</c:v>
                </c:pt>
                <c:pt idx="4">
                  <c:v>3540</c:v>
                </c:pt>
                <c:pt idx="5">
                  <c:v>13730</c:v>
                </c:pt>
                <c:pt idx="6">
                  <c:v>13134</c:v>
                </c:pt>
              </c:numCache>
            </c:numRef>
          </c:val>
          <c:extLst>
            <c:ext xmlns:c16="http://schemas.microsoft.com/office/drawing/2014/chart" uri="{C3380CC4-5D6E-409C-BE32-E72D297353CC}">
              <c16:uniqueId val="{00000000-3E34-4D93-ABFA-D7BF4020A048}"/>
            </c:ext>
          </c:extLst>
        </c:ser>
        <c:dLbls>
          <c:dLblPos val="outEnd"/>
          <c:showLegendKey val="0"/>
          <c:showVal val="1"/>
          <c:showCatName val="0"/>
          <c:showSerName val="0"/>
          <c:showPercent val="0"/>
          <c:showBubbleSize val="0"/>
        </c:dLbls>
        <c:gapWidth val="50"/>
        <c:axId val="991643592"/>
        <c:axId val="991638912"/>
      </c:barChart>
      <c:catAx>
        <c:axId val="991643592"/>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991638912"/>
        <c:crosses val="autoZero"/>
        <c:auto val="1"/>
        <c:lblAlgn val="ctr"/>
        <c:lblOffset val="100"/>
        <c:noMultiLvlLbl val="0"/>
      </c:catAx>
      <c:valAx>
        <c:axId val="991638912"/>
        <c:scaling>
          <c:orientation val="minMax"/>
          <c:max val="14000"/>
        </c:scaling>
        <c:delete val="0"/>
        <c:axPos val="l"/>
        <c:title>
          <c:tx>
            <c:rich>
              <a:bodyPr rot="-5400000" spcFirstLastPara="1" vertOverflow="ellipsis" vert="horz" wrap="square" anchor="ctr" anchorCtr="1"/>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CA" sz="900" b="1" dirty="0">
                    <a:solidFill>
                      <a:sysClr val="windowText" lastClr="000000"/>
                    </a:solidFill>
                  </a:rPr>
                  <a:t>$000's</a:t>
                </a:r>
              </a:p>
            </c:rich>
          </c:tx>
          <c:overlay val="0"/>
          <c:spPr>
            <a:noFill/>
            <a:ln>
              <a:noFill/>
            </a:ln>
            <a:effectLst/>
          </c:spPr>
          <c:txPr>
            <a:bodyPr rot="-5400000" spcFirstLastPara="1" vertOverflow="ellipsis" vert="horz" wrap="square" anchor="ctr" anchorCtr="1"/>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_(* #,##0_);_(* \(#,##0\);_(* &quot;-&quot;_);_(@_)"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9916435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2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CA" b="1"/>
              <a:t>Corporate</a:t>
            </a:r>
            <a:r>
              <a:rPr lang="en-CA" b="1" baseline="0"/>
              <a:t> Net Production</a:t>
            </a:r>
            <a:endParaRPr lang="en-CA" b="1"/>
          </a:p>
        </c:rich>
      </c:tx>
      <c:overlay val="0"/>
      <c:spPr>
        <a:noFill/>
        <a:ln>
          <a:noFill/>
        </a:ln>
        <a:effectLst/>
      </c:spPr>
      <c:txPr>
        <a:bodyPr rot="0" spcFirstLastPara="1" vertOverflow="ellipsis" vert="horz" wrap="square" anchor="ctr" anchorCtr="1"/>
        <a:lstStyle/>
        <a:p>
          <a:pPr>
            <a:defRPr lang="en-US" sz="12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CA"/>
        </a:p>
      </c:txPr>
    </c:title>
    <c:autoTitleDeleted val="0"/>
    <c:plotArea>
      <c:layout/>
      <c:areaChart>
        <c:grouping val="stacked"/>
        <c:varyColors val="0"/>
        <c:ser>
          <c:idx val="6"/>
          <c:order val="0"/>
          <c:tx>
            <c:strRef>
              <c:f>'Monthly Production (2)'!$AC$5</c:f>
              <c:strCache>
                <c:ptCount val="1"/>
                <c:pt idx="0">
                  <c:v>Crude Oil (bbls/d)</c:v>
                </c:pt>
              </c:strCache>
            </c:strRef>
          </c:tx>
          <c:spPr>
            <a:solidFill>
              <a:schemeClr val="tx1"/>
            </a:solidFill>
            <a:ln>
              <a:solidFill>
                <a:schemeClr val="tx1"/>
              </a:solidFill>
            </a:ln>
            <a:effectLst/>
          </c:spPr>
          <c:cat>
            <c:numRef>
              <c:f>'Monthly Production (2)'!$A$6:$A$41</c:f>
              <c:numCache>
                <c:formatCode>mmm\-yy</c:formatCode>
                <c:ptCount val="36"/>
                <c:pt idx="0">
                  <c:v>44592</c:v>
                </c:pt>
                <c:pt idx="1">
                  <c:v>44620</c:v>
                </c:pt>
                <c:pt idx="2">
                  <c:v>44651</c:v>
                </c:pt>
                <c:pt idx="3">
                  <c:v>44681</c:v>
                </c:pt>
                <c:pt idx="4">
                  <c:v>44712</c:v>
                </c:pt>
                <c:pt idx="5">
                  <c:v>44742</c:v>
                </c:pt>
                <c:pt idx="6">
                  <c:v>44773</c:v>
                </c:pt>
                <c:pt idx="7">
                  <c:v>44804</c:v>
                </c:pt>
                <c:pt idx="8">
                  <c:v>44834</c:v>
                </c:pt>
                <c:pt idx="9">
                  <c:v>44865</c:v>
                </c:pt>
                <c:pt idx="10">
                  <c:v>44895</c:v>
                </c:pt>
                <c:pt idx="11">
                  <c:v>44926</c:v>
                </c:pt>
                <c:pt idx="12">
                  <c:v>44957</c:v>
                </c:pt>
                <c:pt idx="13">
                  <c:v>44985</c:v>
                </c:pt>
                <c:pt idx="14">
                  <c:v>45016</c:v>
                </c:pt>
                <c:pt idx="15">
                  <c:v>45046</c:v>
                </c:pt>
                <c:pt idx="16">
                  <c:v>45077</c:v>
                </c:pt>
                <c:pt idx="17">
                  <c:v>45107</c:v>
                </c:pt>
                <c:pt idx="18">
                  <c:v>45138</c:v>
                </c:pt>
                <c:pt idx="19">
                  <c:v>45169</c:v>
                </c:pt>
                <c:pt idx="20">
                  <c:v>45199</c:v>
                </c:pt>
                <c:pt idx="21">
                  <c:v>45230</c:v>
                </c:pt>
                <c:pt idx="22">
                  <c:v>45260</c:v>
                </c:pt>
                <c:pt idx="23">
                  <c:v>45291</c:v>
                </c:pt>
                <c:pt idx="24">
                  <c:v>45322</c:v>
                </c:pt>
                <c:pt idx="25">
                  <c:v>45351</c:v>
                </c:pt>
                <c:pt idx="26">
                  <c:v>45382</c:v>
                </c:pt>
                <c:pt idx="27">
                  <c:v>45412</c:v>
                </c:pt>
                <c:pt idx="28">
                  <c:v>45443</c:v>
                </c:pt>
                <c:pt idx="29">
                  <c:v>45473</c:v>
                </c:pt>
                <c:pt idx="30">
                  <c:v>45504</c:v>
                </c:pt>
                <c:pt idx="31">
                  <c:v>45535</c:v>
                </c:pt>
                <c:pt idx="32">
                  <c:v>45565</c:v>
                </c:pt>
                <c:pt idx="33">
                  <c:v>45596</c:v>
                </c:pt>
                <c:pt idx="34">
                  <c:v>45626</c:v>
                </c:pt>
                <c:pt idx="35">
                  <c:v>45657</c:v>
                </c:pt>
              </c:numCache>
            </c:numRef>
          </c:cat>
          <c:val>
            <c:numRef>
              <c:f>'Monthly Production (2)'!$AC$6:$AC$41</c:f>
              <c:numCache>
                <c:formatCode>_(* #,##0_);_(* \(#,##0\);_(* "-"_);_(@_)</c:formatCode>
                <c:ptCount val="36"/>
                <c:pt idx="0">
                  <c:v>1382</c:v>
                </c:pt>
                <c:pt idx="1">
                  <c:v>1384</c:v>
                </c:pt>
                <c:pt idx="2">
                  <c:v>1421</c:v>
                </c:pt>
                <c:pt idx="3">
                  <c:v>1522</c:v>
                </c:pt>
                <c:pt idx="4">
                  <c:v>1398</c:v>
                </c:pt>
                <c:pt idx="5">
                  <c:v>1341</c:v>
                </c:pt>
                <c:pt idx="6">
                  <c:v>1303</c:v>
                </c:pt>
                <c:pt idx="7">
                  <c:v>1212</c:v>
                </c:pt>
                <c:pt idx="8">
                  <c:v>1303</c:v>
                </c:pt>
                <c:pt idx="9">
                  <c:v>1304</c:v>
                </c:pt>
                <c:pt idx="10">
                  <c:v>1200</c:v>
                </c:pt>
                <c:pt idx="11">
                  <c:v>1316</c:v>
                </c:pt>
                <c:pt idx="12">
                  <c:v>1286</c:v>
                </c:pt>
                <c:pt idx="13">
                  <c:v>1341</c:v>
                </c:pt>
                <c:pt idx="14">
                  <c:v>1233</c:v>
                </c:pt>
                <c:pt idx="15">
                  <c:v>1119</c:v>
                </c:pt>
                <c:pt idx="16">
                  <c:v>1133</c:v>
                </c:pt>
                <c:pt idx="17">
                  <c:v>1120</c:v>
                </c:pt>
                <c:pt idx="18">
                  <c:v>1216</c:v>
                </c:pt>
                <c:pt idx="19">
                  <c:v>1204</c:v>
                </c:pt>
                <c:pt idx="20">
                  <c:v>1121</c:v>
                </c:pt>
                <c:pt idx="21">
                  <c:v>1164</c:v>
                </c:pt>
                <c:pt idx="22">
                  <c:v>1118</c:v>
                </c:pt>
                <c:pt idx="23">
                  <c:v>1113</c:v>
                </c:pt>
                <c:pt idx="24">
                  <c:v>1170</c:v>
                </c:pt>
                <c:pt idx="25">
                  <c:v>1171</c:v>
                </c:pt>
                <c:pt idx="26">
                  <c:v>1158</c:v>
                </c:pt>
                <c:pt idx="27">
                  <c:v>1154</c:v>
                </c:pt>
                <c:pt idx="28">
                  <c:v>1133</c:v>
                </c:pt>
                <c:pt idx="29">
                  <c:v>1186</c:v>
                </c:pt>
                <c:pt idx="30">
                  <c:v>1203</c:v>
                </c:pt>
                <c:pt idx="31">
                  <c:v>1243</c:v>
                </c:pt>
                <c:pt idx="32">
                  <c:v>1286</c:v>
                </c:pt>
                <c:pt idx="33">
                  <c:v>1241</c:v>
                </c:pt>
                <c:pt idx="34">
                  <c:v>1260</c:v>
                </c:pt>
                <c:pt idx="35">
                  <c:v>1211</c:v>
                </c:pt>
              </c:numCache>
            </c:numRef>
          </c:val>
          <c:extLst>
            <c:ext xmlns:c16="http://schemas.microsoft.com/office/drawing/2014/chart" uri="{C3380CC4-5D6E-409C-BE32-E72D297353CC}">
              <c16:uniqueId val="{00000000-79B8-486B-B942-E9EBD34DCBDF}"/>
            </c:ext>
          </c:extLst>
        </c:ser>
        <c:ser>
          <c:idx val="13"/>
          <c:order val="1"/>
          <c:tx>
            <c:strRef>
              <c:f>'Monthly Production (2)'!$AD$5</c:f>
              <c:strCache>
                <c:ptCount val="1"/>
                <c:pt idx="0">
                  <c:v>Coho (boe/d)</c:v>
                </c:pt>
              </c:strCache>
            </c:strRef>
          </c:tx>
          <c:spPr>
            <a:solidFill>
              <a:schemeClr val="bg1">
                <a:lumMod val="65000"/>
              </a:schemeClr>
            </a:solidFill>
            <a:ln>
              <a:solidFill>
                <a:schemeClr val="tx1"/>
              </a:solidFill>
            </a:ln>
            <a:effectLst/>
          </c:spPr>
          <c:cat>
            <c:numRef>
              <c:f>'Monthly Production (2)'!$A$6:$A$41</c:f>
              <c:numCache>
                <c:formatCode>mmm\-yy</c:formatCode>
                <c:ptCount val="36"/>
                <c:pt idx="0">
                  <c:v>44592</c:v>
                </c:pt>
                <c:pt idx="1">
                  <c:v>44620</c:v>
                </c:pt>
                <c:pt idx="2">
                  <c:v>44651</c:v>
                </c:pt>
                <c:pt idx="3">
                  <c:v>44681</c:v>
                </c:pt>
                <c:pt idx="4">
                  <c:v>44712</c:v>
                </c:pt>
                <c:pt idx="5">
                  <c:v>44742</c:v>
                </c:pt>
                <c:pt idx="6">
                  <c:v>44773</c:v>
                </c:pt>
                <c:pt idx="7">
                  <c:v>44804</c:v>
                </c:pt>
                <c:pt idx="8">
                  <c:v>44834</c:v>
                </c:pt>
                <c:pt idx="9">
                  <c:v>44865</c:v>
                </c:pt>
                <c:pt idx="10">
                  <c:v>44895</c:v>
                </c:pt>
                <c:pt idx="11">
                  <c:v>44926</c:v>
                </c:pt>
                <c:pt idx="12">
                  <c:v>44957</c:v>
                </c:pt>
                <c:pt idx="13">
                  <c:v>44985</c:v>
                </c:pt>
                <c:pt idx="14">
                  <c:v>45016</c:v>
                </c:pt>
                <c:pt idx="15">
                  <c:v>45046</c:v>
                </c:pt>
                <c:pt idx="16">
                  <c:v>45077</c:v>
                </c:pt>
                <c:pt idx="17">
                  <c:v>45107</c:v>
                </c:pt>
                <c:pt idx="18">
                  <c:v>45138</c:v>
                </c:pt>
                <c:pt idx="19">
                  <c:v>45169</c:v>
                </c:pt>
                <c:pt idx="20">
                  <c:v>45199</c:v>
                </c:pt>
                <c:pt idx="21">
                  <c:v>45230</c:v>
                </c:pt>
                <c:pt idx="22">
                  <c:v>45260</c:v>
                </c:pt>
                <c:pt idx="23">
                  <c:v>45291</c:v>
                </c:pt>
                <c:pt idx="24">
                  <c:v>45322</c:v>
                </c:pt>
                <c:pt idx="25">
                  <c:v>45351</c:v>
                </c:pt>
                <c:pt idx="26">
                  <c:v>45382</c:v>
                </c:pt>
                <c:pt idx="27">
                  <c:v>45412</c:v>
                </c:pt>
                <c:pt idx="28">
                  <c:v>45443</c:v>
                </c:pt>
                <c:pt idx="29">
                  <c:v>45473</c:v>
                </c:pt>
                <c:pt idx="30">
                  <c:v>45504</c:v>
                </c:pt>
                <c:pt idx="31">
                  <c:v>45535</c:v>
                </c:pt>
                <c:pt idx="32">
                  <c:v>45565</c:v>
                </c:pt>
                <c:pt idx="33">
                  <c:v>45596</c:v>
                </c:pt>
                <c:pt idx="34">
                  <c:v>45626</c:v>
                </c:pt>
                <c:pt idx="35">
                  <c:v>45657</c:v>
                </c:pt>
              </c:numCache>
            </c:numRef>
          </c:cat>
          <c:val>
            <c:numRef>
              <c:f>'Monthly Production (2)'!$AD$6:$AD$41</c:f>
              <c:numCache>
                <c:formatCode>_(* #,##0_);_(* \(#,##0\);_(* "-"_);_(@_)</c:formatCode>
                <c:ptCount val="36"/>
                <c:pt idx="0">
                  <c:v>0</c:v>
                </c:pt>
                <c:pt idx="1">
                  <c:v>0</c:v>
                </c:pt>
                <c:pt idx="2">
                  <c:v>0</c:v>
                </c:pt>
                <c:pt idx="3">
                  <c:v>0</c:v>
                </c:pt>
                <c:pt idx="4">
                  <c:v>0</c:v>
                </c:pt>
                <c:pt idx="5">
                  <c:v>0</c:v>
                </c:pt>
                <c:pt idx="6">
                  <c:v>0</c:v>
                </c:pt>
                <c:pt idx="7">
                  <c:v>0</c:v>
                </c:pt>
                <c:pt idx="8">
                  <c:v>0</c:v>
                </c:pt>
                <c:pt idx="9">
                  <c:v>743</c:v>
                </c:pt>
                <c:pt idx="10">
                  <c:v>1056</c:v>
                </c:pt>
                <c:pt idx="11">
                  <c:v>1070</c:v>
                </c:pt>
                <c:pt idx="12">
                  <c:v>900</c:v>
                </c:pt>
                <c:pt idx="13">
                  <c:v>864</c:v>
                </c:pt>
                <c:pt idx="14">
                  <c:v>799</c:v>
                </c:pt>
                <c:pt idx="15">
                  <c:v>735</c:v>
                </c:pt>
                <c:pt idx="16">
                  <c:v>683</c:v>
                </c:pt>
                <c:pt idx="17">
                  <c:v>690</c:v>
                </c:pt>
                <c:pt idx="18">
                  <c:v>627</c:v>
                </c:pt>
                <c:pt idx="19">
                  <c:v>626</c:v>
                </c:pt>
                <c:pt idx="20">
                  <c:v>610</c:v>
                </c:pt>
                <c:pt idx="21">
                  <c:v>519</c:v>
                </c:pt>
                <c:pt idx="22">
                  <c:v>527</c:v>
                </c:pt>
                <c:pt idx="23">
                  <c:v>510</c:v>
                </c:pt>
                <c:pt idx="24">
                  <c:v>468</c:v>
                </c:pt>
                <c:pt idx="25">
                  <c:v>470</c:v>
                </c:pt>
                <c:pt idx="26">
                  <c:v>445</c:v>
                </c:pt>
                <c:pt idx="27">
                  <c:v>426</c:v>
                </c:pt>
                <c:pt idx="28">
                  <c:v>411</c:v>
                </c:pt>
                <c:pt idx="29">
                  <c:v>397</c:v>
                </c:pt>
                <c:pt idx="30">
                  <c:v>371</c:v>
                </c:pt>
                <c:pt idx="31">
                  <c:v>374</c:v>
                </c:pt>
                <c:pt idx="32">
                  <c:v>356</c:v>
                </c:pt>
                <c:pt idx="33">
                  <c:v>349</c:v>
                </c:pt>
                <c:pt idx="34">
                  <c:v>331</c:v>
                </c:pt>
                <c:pt idx="35">
                  <c:v>320</c:v>
                </c:pt>
              </c:numCache>
            </c:numRef>
          </c:val>
          <c:extLst>
            <c:ext xmlns:c16="http://schemas.microsoft.com/office/drawing/2014/chart" uri="{C3380CC4-5D6E-409C-BE32-E72D297353CC}">
              <c16:uniqueId val="{00000001-79B8-486B-B942-E9EBD34DCBDF}"/>
            </c:ext>
          </c:extLst>
        </c:ser>
        <c:ser>
          <c:idx val="16"/>
          <c:order val="2"/>
          <c:tx>
            <c:strRef>
              <c:f>'Monthly Production (2)'!$AE$5</c:f>
              <c:strCache>
                <c:ptCount val="1"/>
                <c:pt idx="0">
                  <c:v>Cascadura Pad A (boe/d)</c:v>
                </c:pt>
              </c:strCache>
            </c:strRef>
          </c:tx>
          <c:spPr>
            <a:solidFill>
              <a:srgbClr val="C00000"/>
            </a:solidFill>
            <a:ln>
              <a:solidFill>
                <a:schemeClr val="tx1"/>
              </a:solidFill>
            </a:ln>
            <a:effectLst/>
          </c:spPr>
          <c:cat>
            <c:numRef>
              <c:f>'Monthly Production (2)'!$A$6:$A$41</c:f>
              <c:numCache>
                <c:formatCode>mmm\-yy</c:formatCode>
                <c:ptCount val="36"/>
                <c:pt idx="0">
                  <c:v>44592</c:v>
                </c:pt>
                <c:pt idx="1">
                  <c:v>44620</c:v>
                </c:pt>
                <c:pt idx="2">
                  <c:v>44651</c:v>
                </c:pt>
                <c:pt idx="3">
                  <c:v>44681</c:v>
                </c:pt>
                <c:pt idx="4">
                  <c:v>44712</c:v>
                </c:pt>
                <c:pt idx="5">
                  <c:v>44742</c:v>
                </c:pt>
                <c:pt idx="6">
                  <c:v>44773</c:v>
                </c:pt>
                <c:pt idx="7">
                  <c:v>44804</c:v>
                </c:pt>
                <c:pt idx="8">
                  <c:v>44834</c:v>
                </c:pt>
                <c:pt idx="9">
                  <c:v>44865</c:v>
                </c:pt>
                <c:pt idx="10">
                  <c:v>44895</c:v>
                </c:pt>
                <c:pt idx="11">
                  <c:v>44926</c:v>
                </c:pt>
                <c:pt idx="12">
                  <c:v>44957</c:v>
                </c:pt>
                <c:pt idx="13">
                  <c:v>44985</c:v>
                </c:pt>
                <c:pt idx="14">
                  <c:v>45016</c:v>
                </c:pt>
                <c:pt idx="15">
                  <c:v>45046</c:v>
                </c:pt>
                <c:pt idx="16">
                  <c:v>45077</c:v>
                </c:pt>
                <c:pt idx="17">
                  <c:v>45107</c:v>
                </c:pt>
                <c:pt idx="18">
                  <c:v>45138</c:v>
                </c:pt>
                <c:pt idx="19">
                  <c:v>45169</c:v>
                </c:pt>
                <c:pt idx="20">
                  <c:v>45199</c:v>
                </c:pt>
                <c:pt idx="21">
                  <c:v>45230</c:v>
                </c:pt>
                <c:pt idx="22">
                  <c:v>45260</c:v>
                </c:pt>
                <c:pt idx="23">
                  <c:v>45291</c:v>
                </c:pt>
                <c:pt idx="24">
                  <c:v>45322</c:v>
                </c:pt>
                <c:pt idx="25">
                  <c:v>45351</c:v>
                </c:pt>
                <c:pt idx="26">
                  <c:v>45382</c:v>
                </c:pt>
                <c:pt idx="27">
                  <c:v>45412</c:v>
                </c:pt>
                <c:pt idx="28">
                  <c:v>45443</c:v>
                </c:pt>
                <c:pt idx="29">
                  <c:v>45473</c:v>
                </c:pt>
                <c:pt idx="30">
                  <c:v>45504</c:v>
                </c:pt>
                <c:pt idx="31">
                  <c:v>45535</c:v>
                </c:pt>
                <c:pt idx="32">
                  <c:v>45565</c:v>
                </c:pt>
                <c:pt idx="33">
                  <c:v>45596</c:v>
                </c:pt>
                <c:pt idx="34">
                  <c:v>45626</c:v>
                </c:pt>
                <c:pt idx="35">
                  <c:v>45657</c:v>
                </c:pt>
              </c:numCache>
            </c:numRef>
          </c:cat>
          <c:val>
            <c:numRef>
              <c:f>'Monthly Production (2)'!$AE$6:$AE$41</c:f>
              <c:numCache>
                <c:formatCode>_(* #,##0_);_(* \(#,##0\);_(* "-"_);_(@_)</c:formatCode>
                <c:ptCount val="3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1</c:v>
                </c:pt>
                <c:pt idx="20">
                  <c:v>4873</c:v>
                </c:pt>
                <c:pt idx="21">
                  <c:v>7235</c:v>
                </c:pt>
                <c:pt idx="22">
                  <c:v>6623</c:v>
                </c:pt>
                <c:pt idx="23">
                  <c:v>6694</c:v>
                </c:pt>
                <c:pt idx="24">
                  <c:v>5799</c:v>
                </c:pt>
                <c:pt idx="25">
                  <c:v>5439</c:v>
                </c:pt>
                <c:pt idx="26">
                  <c:v>4930</c:v>
                </c:pt>
                <c:pt idx="27">
                  <c:v>4360</c:v>
                </c:pt>
                <c:pt idx="28">
                  <c:v>3878</c:v>
                </c:pt>
                <c:pt idx="29">
                  <c:v>3351</c:v>
                </c:pt>
                <c:pt idx="30">
                  <c:v>4275</c:v>
                </c:pt>
                <c:pt idx="31">
                  <c:v>3544</c:v>
                </c:pt>
                <c:pt idx="32">
                  <c:v>2958</c:v>
                </c:pt>
                <c:pt idx="33">
                  <c:v>2403</c:v>
                </c:pt>
                <c:pt idx="34">
                  <c:v>2350</c:v>
                </c:pt>
                <c:pt idx="35">
                  <c:v>2181</c:v>
                </c:pt>
              </c:numCache>
            </c:numRef>
          </c:val>
          <c:extLst>
            <c:ext xmlns:c16="http://schemas.microsoft.com/office/drawing/2014/chart" uri="{C3380CC4-5D6E-409C-BE32-E72D297353CC}">
              <c16:uniqueId val="{00000002-79B8-486B-B942-E9EBD34DCBDF}"/>
            </c:ext>
          </c:extLst>
        </c:ser>
        <c:ser>
          <c:idx val="0"/>
          <c:order val="3"/>
          <c:tx>
            <c:strRef>
              <c:f>'Monthly Production (2)'!$AF$5</c:f>
              <c:strCache>
                <c:ptCount val="1"/>
                <c:pt idx="0">
                  <c:v>Cascadura Pad C (boe/d)</c:v>
                </c:pt>
              </c:strCache>
            </c:strRef>
          </c:tx>
          <c:spPr>
            <a:solidFill>
              <a:srgbClr val="FFC000"/>
            </a:solidFill>
            <a:ln>
              <a:solidFill>
                <a:schemeClr val="tx1"/>
              </a:solidFill>
            </a:ln>
            <a:effectLst/>
          </c:spPr>
          <c:cat>
            <c:numRef>
              <c:f>'Monthly Production (2)'!$A$6:$A$41</c:f>
              <c:numCache>
                <c:formatCode>mmm\-yy</c:formatCode>
                <c:ptCount val="36"/>
                <c:pt idx="0">
                  <c:v>44592</c:v>
                </c:pt>
                <c:pt idx="1">
                  <c:v>44620</c:v>
                </c:pt>
                <c:pt idx="2">
                  <c:v>44651</c:v>
                </c:pt>
                <c:pt idx="3">
                  <c:v>44681</c:v>
                </c:pt>
                <c:pt idx="4">
                  <c:v>44712</c:v>
                </c:pt>
                <c:pt idx="5">
                  <c:v>44742</c:v>
                </c:pt>
                <c:pt idx="6">
                  <c:v>44773</c:v>
                </c:pt>
                <c:pt idx="7">
                  <c:v>44804</c:v>
                </c:pt>
                <c:pt idx="8">
                  <c:v>44834</c:v>
                </c:pt>
                <c:pt idx="9">
                  <c:v>44865</c:v>
                </c:pt>
                <c:pt idx="10">
                  <c:v>44895</c:v>
                </c:pt>
                <c:pt idx="11">
                  <c:v>44926</c:v>
                </c:pt>
                <c:pt idx="12">
                  <c:v>44957</c:v>
                </c:pt>
                <c:pt idx="13">
                  <c:v>44985</c:v>
                </c:pt>
                <c:pt idx="14">
                  <c:v>45016</c:v>
                </c:pt>
                <c:pt idx="15">
                  <c:v>45046</c:v>
                </c:pt>
                <c:pt idx="16">
                  <c:v>45077</c:v>
                </c:pt>
                <c:pt idx="17">
                  <c:v>45107</c:v>
                </c:pt>
                <c:pt idx="18">
                  <c:v>45138</c:v>
                </c:pt>
                <c:pt idx="19">
                  <c:v>45169</c:v>
                </c:pt>
                <c:pt idx="20">
                  <c:v>45199</c:v>
                </c:pt>
                <c:pt idx="21">
                  <c:v>45230</c:v>
                </c:pt>
                <c:pt idx="22">
                  <c:v>45260</c:v>
                </c:pt>
                <c:pt idx="23">
                  <c:v>45291</c:v>
                </c:pt>
                <c:pt idx="24">
                  <c:v>45322</c:v>
                </c:pt>
                <c:pt idx="25">
                  <c:v>45351</c:v>
                </c:pt>
                <c:pt idx="26">
                  <c:v>45382</c:v>
                </c:pt>
                <c:pt idx="27">
                  <c:v>45412</c:v>
                </c:pt>
                <c:pt idx="28">
                  <c:v>45443</c:v>
                </c:pt>
                <c:pt idx="29">
                  <c:v>45473</c:v>
                </c:pt>
                <c:pt idx="30">
                  <c:v>45504</c:v>
                </c:pt>
                <c:pt idx="31">
                  <c:v>45535</c:v>
                </c:pt>
                <c:pt idx="32">
                  <c:v>45565</c:v>
                </c:pt>
                <c:pt idx="33">
                  <c:v>45596</c:v>
                </c:pt>
                <c:pt idx="34">
                  <c:v>45626</c:v>
                </c:pt>
                <c:pt idx="35">
                  <c:v>45657</c:v>
                </c:pt>
              </c:numCache>
            </c:numRef>
          </c:cat>
          <c:val>
            <c:numRef>
              <c:f>'Monthly Production (2)'!$AF$6:$AF$41</c:f>
              <c:numCache>
                <c:formatCode>_(* #,##0_);_(* \(#,##0\);_(* "-"_);_(@_)</c:formatCode>
                <c:ptCount val="3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2354</c:v>
                </c:pt>
                <c:pt idx="35">
                  <c:v>1891</c:v>
                </c:pt>
              </c:numCache>
            </c:numRef>
          </c:val>
          <c:extLst>
            <c:ext xmlns:c16="http://schemas.microsoft.com/office/drawing/2014/chart" uri="{C3380CC4-5D6E-409C-BE32-E72D297353CC}">
              <c16:uniqueId val="{00000003-79B8-486B-B942-E9EBD34DCBDF}"/>
            </c:ext>
          </c:extLst>
        </c:ser>
        <c:dLbls>
          <c:showLegendKey val="0"/>
          <c:showVal val="0"/>
          <c:showCatName val="0"/>
          <c:showSerName val="0"/>
          <c:showPercent val="0"/>
          <c:showBubbleSize val="0"/>
        </c:dLbls>
        <c:axId val="851841144"/>
        <c:axId val="851844024"/>
      </c:areaChart>
      <c:dateAx>
        <c:axId val="851841144"/>
        <c:scaling>
          <c:orientation val="minMax"/>
          <c:max val="45597"/>
          <c:min val="44774"/>
        </c:scaling>
        <c:delete val="0"/>
        <c:axPos val="b"/>
        <c:numFmt formatCode="mmm\-yy"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lang="en-US"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851844024"/>
        <c:crosses val="autoZero"/>
        <c:auto val="1"/>
        <c:lblOffset val="100"/>
        <c:baseTimeUnit val="months"/>
        <c:majorUnit val="2"/>
        <c:majorTimeUnit val="months"/>
      </c:dateAx>
      <c:valAx>
        <c:axId val="851844024"/>
        <c:scaling>
          <c:orientation val="minMax"/>
        </c:scaling>
        <c:delete val="0"/>
        <c:axPos val="l"/>
        <c:title>
          <c:tx>
            <c:rich>
              <a:bodyPr rot="-5400000" spcFirstLastPara="1" vertOverflow="ellipsis" vert="horz" wrap="square" anchor="ctr" anchorCtr="1"/>
              <a:lstStyle/>
              <a:p>
                <a:pPr>
                  <a:defRPr lang="en-US"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CA" b="1"/>
                  <a:t>boe/d</a:t>
                </a:r>
              </a:p>
            </c:rich>
          </c:tx>
          <c:overlay val="0"/>
          <c:spPr>
            <a:noFill/>
            <a:ln>
              <a:noFill/>
            </a:ln>
            <a:effectLst/>
          </c:spPr>
          <c:txPr>
            <a:bodyPr rot="-5400000" spcFirstLastPara="1" vertOverflow="ellipsis" vert="horz" wrap="square" anchor="ctr" anchorCtr="1"/>
            <a:lstStyle/>
            <a:p>
              <a:pPr>
                <a:defRPr lang="en-US"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_(* #,##0_);_(* \(#,##0\);_(* &quot;-&quot;_);_(@_)"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lang="en-US"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85184114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lang="en-US"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lang="en-US"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4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CA" b="1" dirty="0"/>
              <a:t>Coho-1 Gross Sales Volumes</a:t>
            </a:r>
          </a:p>
        </c:rich>
      </c:tx>
      <c:overlay val="1"/>
      <c:spPr>
        <a:noFill/>
        <a:ln>
          <a:noFill/>
        </a:ln>
        <a:effectLst/>
      </c:spPr>
      <c:txPr>
        <a:bodyPr rot="0" spcFirstLastPara="1" vertOverflow="ellipsis" vert="horz" wrap="square" anchor="ctr" anchorCtr="1"/>
        <a:lstStyle/>
        <a:p>
          <a:pPr algn="ctr">
            <a:defRPr sz="14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6.8102658185800788E-2"/>
          <c:y val="7.9047594026086326E-2"/>
          <c:w val="0.86965182630435856"/>
          <c:h val="0.77845359421238303"/>
        </c:manualLayout>
      </c:layout>
      <c:lineChart>
        <c:grouping val="stacked"/>
        <c:varyColors val="0"/>
        <c:ser>
          <c:idx val="0"/>
          <c:order val="0"/>
          <c:tx>
            <c:strRef>
              <c:f>COHO!$B$1</c:f>
              <c:strCache>
                <c:ptCount val="1"/>
                <c:pt idx="0">
                  <c:v>Production (boe/d)</c:v>
                </c:pt>
              </c:strCache>
            </c:strRef>
          </c:tx>
          <c:spPr>
            <a:ln w="28575" cap="rnd">
              <a:solidFill>
                <a:srgbClr val="FF0000"/>
              </a:solidFill>
              <a:round/>
            </a:ln>
            <a:effectLst/>
          </c:spPr>
          <c:marker>
            <c:symbol val="none"/>
          </c:marker>
          <c:cat>
            <c:numRef>
              <c:f>COHO!$A$2:$A$754</c:f>
              <c:numCache>
                <c:formatCode>m/d/yyyy</c:formatCode>
                <c:ptCount val="753"/>
                <c:pt idx="0">
                  <c:v>44844</c:v>
                </c:pt>
                <c:pt idx="1">
                  <c:v>44845</c:v>
                </c:pt>
                <c:pt idx="2">
                  <c:v>44846</c:v>
                </c:pt>
                <c:pt idx="3">
                  <c:v>44847</c:v>
                </c:pt>
                <c:pt idx="4">
                  <c:v>44848</c:v>
                </c:pt>
                <c:pt idx="5">
                  <c:v>44849</c:v>
                </c:pt>
                <c:pt idx="6">
                  <c:v>44850</c:v>
                </c:pt>
                <c:pt idx="7">
                  <c:v>44851</c:v>
                </c:pt>
                <c:pt idx="8">
                  <c:v>44852</c:v>
                </c:pt>
                <c:pt idx="9">
                  <c:v>44853</c:v>
                </c:pt>
                <c:pt idx="10">
                  <c:v>44854</c:v>
                </c:pt>
                <c:pt idx="11">
                  <c:v>44855</c:v>
                </c:pt>
                <c:pt idx="12">
                  <c:v>44856</c:v>
                </c:pt>
                <c:pt idx="13">
                  <c:v>44857</c:v>
                </c:pt>
                <c:pt idx="14">
                  <c:v>44858</c:v>
                </c:pt>
                <c:pt idx="15">
                  <c:v>44859</c:v>
                </c:pt>
                <c:pt idx="16">
                  <c:v>44860</c:v>
                </c:pt>
                <c:pt idx="17">
                  <c:v>44861</c:v>
                </c:pt>
                <c:pt idx="18">
                  <c:v>44862</c:v>
                </c:pt>
                <c:pt idx="19">
                  <c:v>44863</c:v>
                </c:pt>
                <c:pt idx="20">
                  <c:v>44864</c:v>
                </c:pt>
                <c:pt idx="21">
                  <c:v>44865</c:v>
                </c:pt>
                <c:pt idx="22">
                  <c:v>44866</c:v>
                </c:pt>
                <c:pt idx="23">
                  <c:v>44867</c:v>
                </c:pt>
                <c:pt idx="24">
                  <c:v>44868</c:v>
                </c:pt>
                <c:pt idx="25">
                  <c:v>44869</c:v>
                </c:pt>
                <c:pt idx="26">
                  <c:v>44870</c:v>
                </c:pt>
                <c:pt idx="27">
                  <c:v>44871</c:v>
                </c:pt>
                <c:pt idx="28">
                  <c:v>44872</c:v>
                </c:pt>
                <c:pt idx="29">
                  <c:v>44873</c:v>
                </c:pt>
                <c:pt idx="30">
                  <c:v>44874</c:v>
                </c:pt>
                <c:pt idx="31">
                  <c:v>44875</c:v>
                </c:pt>
                <c:pt idx="32">
                  <c:v>44876</c:v>
                </c:pt>
                <c:pt idx="33">
                  <c:v>44877</c:v>
                </c:pt>
                <c:pt idx="34">
                  <c:v>44878</c:v>
                </c:pt>
                <c:pt idx="35">
                  <c:v>44879</c:v>
                </c:pt>
                <c:pt idx="36">
                  <c:v>44880</c:v>
                </c:pt>
                <c:pt idx="37">
                  <c:v>44881</c:v>
                </c:pt>
                <c:pt idx="38">
                  <c:v>44882</c:v>
                </c:pt>
                <c:pt idx="39">
                  <c:v>44883</c:v>
                </c:pt>
                <c:pt idx="40">
                  <c:v>44884</c:v>
                </c:pt>
                <c:pt idx="41">
                  <c:v>44885</c:v>
                </c:pt>
                <c:pt idx="42">
                  <c:v>44886</c:v>
                </c:pt>
                <c:pt idx="43">
                  <c:v>44887</c:v>
                </c:pt>
                <c:pt idx="44">
                  <c:v>44888</c:v>
                </c:pt>
                <c:pt idx="45">
                  <c:v>44889</c:v>
                </c:pt>
                <c:pt idx="46">
                  <c:v>44890</c:v>
                </c:pt>
                <c:pt idx="47">
                  <c:v>44891</c:v>
                </c:pt>
                <c:pt idx="48">
                  <c:v>44892</c:v>
                </c:pt>
                <c:pt idx="49">
                  <c:v>44893</c:v>
                </c:pt>
                <c:pt idx="50">
                  <c:v>44894</c:v>
                </c:pt>
                <c:pt idx="51">
                  <c:v>44895</c:v>
                </c:pt>
                <c:pt idx="52">
                  <c:v>44896</c:v>
                </c:pt>
                <c:pt idx="53">
                  <c:v>44897</c:v>
                </c:pt>
                <c:pt idx="54">
                  <c:v>44898</c:v>
                </c:pt>
                <c:pt idx="55">
                  <c:v>44899</c:v>
                </c:pt>
                <c:pt idx="56">
                  <c:v>44900</c:v>
                </c:pt>
                <c:pt idx="57">
                  <c:v>44901</c:v>
                </c:pt>
                <c:pt idx="58">
                  <c:v>44902</c:v>
                </c:pt>
                <c:pt idx="59">
                  <c:v>44903</c:v>
                </c:pt>
                <c:pt idx="60">
                  <c:v>44904</c:v>
                </c:pt>
                <c:pt idx="61">
                  <c:v>44905</c:v>
                </c:pt>
                <c:pt idx="62">
                  <c:v>44906</c:v>
                </c:pt>
                <c:pt idx="63">
                  <c:v>44907</c:v>
                </c:pt>
                <c:pt idx="64">
                  <c:v>44908</c:v>
                </c:pt>
                <c:pt idx="65">
                  <c:v>44909</c:v>
                </c:pt>
                <c:pt idx="66">
                  <c:v>44910</c:v>
                </c:pt>
                <c:pt idx="67">
                  <c:v>44911</c:v>
                </c:pt>
                <c:pt idx="68">
                  <c:v>44912</c:v>
                </c:pt>
                <c:pt idx="69">
                  <c:v>44913</c:v>
                </c:pt>
                <c:pt idx="70">
                  <c:v>44914</c:v>
                </c:pt>
                <c:pt idx="71">
                  <c:v>44915</c:v>
                </c:pt>
                <c:pt idx="72">
                  <c:v>44916</c:v>
                </c:pt>
                <c:pt idx="73">
                  <c:v>44917</c:v>
                </c:pt>
                <c:pt idx="74">
                  <c:v>44918</c:v>
                </c:pt>
                <c:pt idx="75">
                  <c:v>44919</c:v>
                </c:pt>
                <c:pt idx="76">
                  <c:v>44920</c:v>
                </c:pt>
                <c:pt idx="77">
                  <c:v>44921</c:v>
                </c:pt>
                <c:pt idx="78">
                  <c:v>44922</c:v>
                </c:pt>
                <c:pt idx="79">
                  <c:v>44923</c:v>
                </c:pt>
                <c:pt idx="80">
                  <c:v>44924</c:v>
                </c:pt>
                <c:pt idx="81">
                  <c:v>44925</c:v>
                </c:pt>
                <c:pt idx="82">
                  <c:v>44926</c:v>
                </c:pt>
                <c:pt idx="83">
                  <c:v>44927</c:v>
                </c:pt>
                <c:pt idx="84">
                  <c:v>44928</c:v>
                </c:pt>
                <c:pt idx="85">
                  <c:v>44929</c:v>
                </c:pt>
                <c:pt idx="86">
                  <c:v>44930</c:v>
                </c:pt>
                <c:pt idx="87">
                  <c:v>44931</c:v>
                </c:pt>
                <c:pt idx="88">
                  <c:v>44932</c:v>
                </c:pt>
                <c:pt idx="89">
                  <c:v>44933</c:v>
                </c:pt>
                <c:pt idx="90">
                  <c:v>44934</c:v>
                </c:pt>
                <c:pt idx="91">
                  <c:v>44935</c:v>
                </c:pt>
                <c:pt idx="92">
                  <c:v>44936</c:v>
                </c:pt>
                <c:pt idx="93">
                  <c:v>44937</c:v>
                </c:pt>
                <c:pt idx="94">
                  <c:v>44938</c:v>
                </c:pt>
                <c:pt idx="95">
                  <c:v>44939</c:v>
                </c:pt>
                <c:pt idx="96">
                  <c:v>44940</c:v>
                </c:pt>
                <c:pt idx="97">
                  <c:v>44941</c:v>
                </c:pt>
                <c:pt idx="98">
                  <c:v>44942</c:v>
                </c:pt>
                <c:pt idx="99">
                  <c:v>44943</c:v>
                </c:pt>
                <c:pt idx="100">
                  <c:v>44944</c:v>
                </c:pt>
                <c:pt idx="101">
                  <c:v>44945</c:v>
                </c:pt>
                <c:pt idx="102">
                  <c:v>44946</c:v>
                </c:pt>
                <c:pt idx="103">
                  <c:v>44947</c:v>
                </c:pt>
                <c:pt idx="104">
                  <c:v>44948</c:v>
                </c:pt>
                <c:pt idx="105">
                  <c:v>44949</c:v>
                </c:pt>
                <c:pt idx="106">
                  <c:v>44950</c:v>
                </c:pt>
                <c:pt idx="107">
                  <c:v>44951</c:v>
                </c:pt>
                <c:pt idx="108">
                  <c:v>44952</c:v>
                </c:pt>
                <c:pt idx="109">
                  <c:v>44953</c:v>
                </c:pt>
                <c:pt idx="110">
                  <c:v>44954</c:v>
                </c:pt>
                <c:pt idx="111">
                  <c:v>44955</c:v>
                </c:pt>
                <c:pt idx="112">
                  <c:v>44956</c:v>
                </c:pt>
                <c:pt idx="113">
                  <c:v>44957</c:v>
                </c:pt>
                <c:pt idx="114">
                  <c:v>44958</c:v>
                </c:pt>
                <c:pt idx="115">
                  <c:v>44959</c:v>
                </c:pt>
                <c:pt idx="116">
                  <c:v>44960</c:v>
                </c:pt>
                <c:pt idx="117">
                  <c:v>44961</c:v>
                </c:pt>
                <c:pt idx="118">
                  <c:v>44962</c:v>
                </c:pt>
                <c:pt idx="119">
                  <c:v>44963</c:v>
                </c:pt>
                <c:pt idx="120">
                  <c:v>44964</c:v>
                </c:pt>
                <c:pt idx="121">
                  <c:v>44965</c:v>
                </c:pt>
                <c:pt idx="122">
                  <c:v>44966</c:v>
                </c:pt>
                <c:pt idx="123">
                  <c:v>44967</c:v>
                </c:pt>
                <c:pt idx="124">
                  <c:v>44968</c:v>
                </c:pt>
                <c:pt idx="125">
                  <c:v>44969</c:v>
                </c:pt>
                <c:pt idx="126">
                  <c:v>44970</c:v>
                </c:pt>
                <c:pt idx="127">
                  <c:v>44971</c:v>
                </c:pt>
                <c:pt idx="128">
                  <c:v>44972</c:v>
                </c:pt>
                <c:pt idx="129">
                  <c:v>44973</c:v>
                </c:pt>
                <c:pt idx="130">
                  <c:v>44974</c:v>
                </c:pt>
                <c:pt idx="131">
                  <c:v>44975</c:v>
                </c:pt>
                <c:pt idx="132">
                  <c:v>44976</c:v>
                </c:pt>
                <c:pt idx="133">
                  <c:v>44977</c:v>
                </c:pt>
                <c:pt idx="134">
                  <c:v>44978</c:v>
                </c:pt>
                <c:pt idx="135">
                  <c:v>44979</c:v>
                </c:pt>
                <c:pt idx="136">
                  <c:v>44980</c:v>
                </c:pt>
                <c:pt idx="137">
                  <c:v>44981</c:v>
                </c:pt>
                <c:pt idx="138">
                  <c:v>44982</c:v>
                </c:pt>
                <c:pt idx="139">
                  <c:v>44983</c:v>
                </c:pt>
                <c:pt idx="140">
                  <c:v>44984</c:v>
                </c:pt>
                <c:pt idx="141">
                  <c:v>44985</c:v>
                </c:pt>
                <c:pt idx="142">
                  <c:v>44986</c:v>
                </c:pt>
                <c:pt idx="143">
                  <c:v>44987</c:v>
                </c:pt>
                <c:pt idx="144">
                  <c:v>44988</c:v>
                </c:pt>
                <c:pt idx="145">
                  <c:v>44989</c:v>
                </c:pt>
                <c:pt idx="146">
                  <c:v>44990</c:v>
                </c:pt>
                <c:pt idx="147">
                  <c:v>44991</c:v>
                </c:pt>
                <c:pt idx="148">
                  <c:v>44992</c:v>
                </c:pt>
                <c:pt idx="149">
                  <c:v>44993</c:v>
                </c:pt>
                <c:pt idx="150">
                  <c:v>44994</c:v>
                </c:pt>
                <c:pt idx="151">
                  <c:v>44995</c:v>
                </c:pt>
                <c:pt idx="152">
                  <c:v>44996</c:v>
                </c:pt>
                <c:pt idx="153">
                  <c:v>44997</c:v>
                </c:pt>
                <c:pt idx="154">
                  <c:v>44998</c:v>
                </c:pt>
                <c:pt idx="155">
                  <c:v>44999</c:v>
                </c:pt>
                <c:pt idx="156">
                  <c:v>45000</c:v>
                </c:pt>
                <c:pt idx="157">
                  <c:v>45001</c:v>
                </c:pt>
                <c:pt idx="158">
                  <c:v>45002</c:v>
                </c:pt>
                <c:pt idx="159">
                  <c:v>45003</c:v>
                </c:pt>
                <c:pt idx="160">
                  <c:v>45004</c:v>
                </c:pt>
                <c:pt idx="161">
                  <c:v>45005</c:v>
                </c:pt>
                <c:pt idx="162">
                  <c:v>45006</c:v>
                </c:pt>
                <c:pt idx="163">
                  <c:v>45007</c:v>
                </c:pt>
                <c:pt idx="164">
                  <c:v>45008</c:v>
                </c:pt>
                <c:pt idx="165">
                  <c:v>45009</c:v>
                </c:pt>
                <c:pt idx="166">
                  <c:v>45010</c:v>
                </c:pt>
                <c:pt idx="167">
                  <c:v>45011</c:v>
                </c:pt>
                <c:pt idx="168">
                  <c:v>45012</c:v>
                </c:pt>
                <c:pt idx="169">
                  <c:v>45013</c:v>
                </c:pt>
                <c:pt idx="170">
                  <c:v>45014</c:v>
                </c:pt>
                <c:pt idx="171">
                  <c:v>45015</c:v>
                </c:pt>
                <c:pt idx="172">
                  <c:v>45016</c:v>
                </c:pt>
                <c:pt idx="173">
                  <c:v>45017</c:v>
                </c:pt>
                <c:pt idx="174">
                  <c:v>45018</c:v>
                </c:pt>
                <c:pt idx="175">
                  <c:v>45019</c:v>
                </c:pt>
                <c:pt idx="176">
                  <c:v>45020</c:v>
                </c:pt>
                <c:pt idx="177">
                  <c:v>45021</c:v>
                </c:pt>
                <c:pt idx="178">
                  <c:v>45022</c:v>
                </c:pt>
                <c:pt idx="179">
                  <c:v>45023</c:v>
                </c:pt>
                <c:pt idx="180">
                  <c:v>45024</c:v>
                </c:pt>
                <c:pt idx="181">
                  <c:v>45025</c:v>
                </c:pt>
                <c:pt idx="182">
                  <c:v>45026</c:v>
                </c:pt>
                <c:pt idx="183">
                  <c:v>45027</c:v>
                </c:pt>
                <c:pt idx="184">
                  <c:v>45028</c:v>
                </c:pt>
                <c:pt idx="185">
                  <c:v>45029</c:v>
                </c:pt>
                <c:pt idx="186">
                  <c:v>45030</c:v>
                </c:pt>
                <c:pt idx="187">
                  <c:v>45031</c:v>
                </c:pt>
                <c:pt idx="188">
                  <c:v>45032</c:v>
                </c:pt>
                <c:pt idx="189">
                  <c:v>45033</c:v>
                </c:pt>
                <c:pt idx="190">
                  <c:v>45034</c:v>
                </c:pt>
                <c:pt idx="191">
                  <c:v>45035</c:v>
                </c:pt>
                <c:pt idx="192">
                  <c:v>45036</c:v>
                </c:pt>
                <c:pt idx="193">
                  <c:v>45037</c:v>
                </c:pt>
                <c:pt idx="194">
                  <c:v>45038</c:v>
                </c:pt>
                <c:pt idx="195">
                  <c:v>45039</c:v>
                </c:pt>
                <c:pt idx="196">
                  <c:v>45040</c:v>
                </c:pt>
                <c:pt idx="197">
                  <c:v>45041</c:v>
                </c:pt>
                <c:pt idx="198">
                  <c:v>45042</c:v>
                </c:pt>
                <c:pt idx="199">
                  <c:v>45043</c:v>
                </c:pt>
                <c:pt idx="200">
                  <c:v>45044</c:v>
                </c:pt>
                <c:pt idx="201">
                  <c:v>45045</c:v>
                </c:pt>
                <c:pt idx="202">
                  <c:v>45046</c:v>
                </c:pt>
                <c:pt idx="203">
                  <c:v>45047</c:v>
                </c:pt>
                <c:pt idx="204">
                  <c:v>45048</c:v>
                </c:pt>
                <c:pt idx="205">
                  <c:v>45049</c:v>
                </c:pt>
                <c:pt idx="206">
                  <c:v>45050</c:v>
                </c:pt>
                <c:pt idx="207">
                  <c:v>45051</c:v>
                </c:pt>
                <c:pt idx="208">
                  <c:v>45052</c:v>
                </c:pt>
                <c:pt idx="209">
                  <c:v>45053</c:v>
                </c:pt>
                <c:pt idx="210">
                  <c:v>45054</c:v>
                </c:pt>
                <c:pt idx="211">
                  <c:v>45055</c:v>
                </c:pt>
                <c:pt idx="212">
                  <c:v>45056</c:v>
                </c:pt>
                <c:pt idx="213">
                  <c:v>45057</c:v>
                </c:pt>
                <c:pt idx="214">
                  <c:v>45058</c:v>
                </c:pt>
                <c:pt idx="215">
                  <c:v>45059</c:v>
                </c:pt>
                <c:pt idx="216">
                  <c:v>45060</c:v>
                </c:pt>
                <c:pt idx="217">
                  <c:v>45061</c:v>
                </c:pt>
                <c:pt idx="218">
                  <c:v>45062</c:v>
                </c:pt>
                <c:pt idx="219">
                  <c:v>45063</c:v>
                </c:pt>
                <c:pt idx="220">
                  <c:v>45064</c:v>
                </c:pt>
                <c:pt idx="221">
                  <c:v>45065</c:v>
                </c:pt>
                <c:pt idx="222">
                  <c:v>45066</c:v>
                </c:pt>
                <c:pt idx="223">
                  <c:v>45067</c:v>
                </c:pt>
                <c:pt idx="224">
                  <c:v>45068</c:v>
                </c:pt>
                <c:pt idx="225">
                  <c:v>45069</c:v>
                </c:pt>
                <c:pt idx="226">
                  <c:v>45070</c:v>
                </c:pt>
                <c:pt idx="227">
                  <c:v>45071</c:v>
                </c:pt>
                <c:pt idx="228">
                  <c:v>45072</c:v>
                </c:pt>
                <c:pt idx="229">
                  <c:v>45073</c:v>
                </c:pt>
                <c:pt idx="230">
                  <c:v>45074</c:v>
                </c:pt>
                <c:pt idx="231">
                  <c:v>45075</c:v>
                </c:pt>
                <c:pt idx="232">
                  <c:v>45076</c:v>
                </c:pt>
                <c:pt idx="233">
                  <c:v>45077</c:v>
                </c:pt>
                <c:pt idx="234">
                  <c:v>45078</c:v>
                </c:pt>
                <c:pt idx="235">
                  <c:v>45079</c:v>
                </c:pt>
                <c:pt idx="236">
                  <c:v>45080</c:v>
                </c:pt>
                <c:pt idx="237">
                  <c:v>45081</c:v>
                </c:pt>
                <c:pt idx="238">
                  <c:v>45082</c:v>
                </c:pt>
                <c:pt idx="239">
                  <c:v>45083</c:v>
                </c:pt>
                <c:pt idx="240">
                  <c:v>45084</c:v>
                </c:pt>
                <c:pt idx="241">
                  <c:v>45085</c:v>
                </c:pt>
                <c:pt idx="242">
                  <c:v>45086</c:v>
                </c:pt>
                <c:pt idx="243">
                  <c:v>45087</c:v>
                </c:pt>
                <c:pt idx="244">
                  <c:v>45088</c:v>
                </c:pt>
                <c:pt idx="245">
                  <c:v>45089</c:v>
                </c:pt>
                <c:pt idx="246">
                  <c:v>45090</c:v>
                </c:pt>
                <c:pt idx="247">
                  <c:v>45091</c:v>
                </c:pt>
                <c:pt idx="248">
                  <c:v>45092</c:v>
                </c:pt>
                <c:pt idx="249">
                  <c:v>45093</c:v>
                </c:pt>
                <c:pt idx="250">
                  <c:v>45094</c:v>
                </c:pt>
                <c:pt idx="251">
                  <c:v>45095</c:v>
                </c:pt>
                <c:pt idx="252">
                  <c:v>45096</c:v>
                </c:pt>
                <c:pt idx="253">
                  <c:v>45097</c:v>
                </c:pt>
                <c:pt idx="254">
                  <c:v>45098</c:v>
                </c:pt>
                <c:pt idx="255">
                  <c:v>45099</c:v>
                </c:pt>
                <c:pt idx="256">
                  <c:v>45100</c:v>
                </c:pt>
                <c:pt idx="257">
                  <c:v>45101</c:v>
                </c:pt>
                <c:pt idx="258">
                  <c:v>45102</c:v>
                </c:pt>
                <c:pt idx="259">
                  <c:v>45103</c:v>
                </c:pt>
                <c:pt idx="260">
                  <c:v>45104</c:v>
                </c:pt>
                <c:pt idx="261">
                  <c:v>45105</c:v>
                </c:pt>
                <c:pt idx="262">
                  <c:v>45106</c:v>
                </c:pt>
                <c:pt idx="263">
                  <c:v>45107</c:v>
                </c:pt>
                <c:pt idx="264">
                  <c:v>45108</c:v>
                </c:pt>
                <c:pt idx="265">
                  <c:v>45109</c:v>
                </c:pt>
                <c:pt idx="266">
                  <c:v>45110</c:v>
                </c:pt>
                <c:pt idx="267">
                  <c:v>45111</c:v>
                </c:pt>
                <c:pt idx="268">
                  <c:v>45112</c:v>
                </c:pt>
                <c:pt idx="269">
                  <c:v>45113</c:v>
                </c:pt>
                <c:pt idx="270">
                  <c:v>45114</c:v>
                </c:pt>
                <c:pt idx="271">
                  <c:v>45115</c:v>
                </c:pt>
                <c:pt idx="272">
                  <c:v>45116</c:v>
                </c:pt>
                <c:pt idx="273">
                  <c:v>45117</c:v>
                </c:pt>
                <c:pt idx="274">
                  <c:v>45118</c:v>
                </c:pt>
                <c:pt idx="275">
                  <c:v>45119</c:v>
                </c:pt>
                <c:pt idx="276">
                  <c:v>45120</c:v>
                </c:pt>
                <c:pt idx="277">
                  <c:v>45121</c:v>
                </c:pt>
                <c:pt idx="278">
                  <c:v>45122</c:v>
                </c:pt>
                <c:pt idx="279">
                  <c:v>45123</c:v>
                </c:pt>
                <c:pt idx="280">
                  <c:v>45124</c:v>
                </c:pt>
                <c:pt idx="281">
                  <c:v>45125</c:v>
                </c:pt>
                <c:pt idx="282">
                  <c:v>45126</c:v>
                </c:pt>
                <c:pt idx="283">
                  <c:v>45127</c:v>
                </c:pt>
                <c:pt idx="284">
                  <c:v>45128</c:v>
                </c:pt>
                <c:pt idx="285">
                  <c:v>45129</c:v>
                </c:pt>
                <c:pt idx="286">
                  <c:v>45130</c:v>
                </c:pt>
                <c:pt idx="287">
                  <c:v>45131</c:v>
                </c:pt>
                <c:pt idx="288">
                  <c:v>45132</c:v>
                </c:pt>
                <c:pt idx="289">
                  <c:v>45133</c:v>
                </c:pt>
                <c:pt idx="290">
                  <c:v>45134</c:v>
                </c:pt>
                <c:pt idx="291">
                  <c:v>45135</c:v>
                </c:pt>
                <c:pt idx="292">
                  <c:v>45136</c:v>
                </c:pt>
                <c:pt idx="293">
                  <c:v>45137</c:v>
                </c:pt>
                <c:pt idx="294">
                  <c:v>45138</c:v>
                </c:pt>
                <c:pt idx="295">
                  <c:v>45139</c:v>
                </c:pt>
                <c:pt idx="296">
                  <c:v>45140</c:v>
                </c:pt>
                <c:pt idx="297">
                  <c:v>45141</c:v>
                </c:pt>
                <c:pt idx="298">
                  <c:v>45142</c:v>
                </c:pt>
                <c:pt idx="299">
                  <c:v>45143</c:v>
                </c:pt>
                <c:pt idx="300">
                  <c:v>45144</c:v>
                </c:pt>
                <c:pt idx="301">
                  <c:v>45145</c:v>
                </c:pt>
                <c:pt idx="302">
                  <c:v>45146</c:v>
                </c:pt>
                <c:pt idx="303">
                  <c:v>45147</c:v>
                </c:pt>
                <c:pt idx="304">
                  <c:v>45148</c:v>
                </c:pt>
                <c:pt idx="305">
                  <c:v>45149</c:v>
                </c:pt>
                <c:pt idx="306">
                  <c:v>45150</c:v>
                </c:pt>
                <c:pt idx="307">
                  <c:v>45151</c:v>
                </c:pt>
                <c:pt idx="308">
                  <c:v>45152</c:v>
                </c:pt>
                <c:pt idx="309">
                  <c:v>45153</c:v>
                </c:pt>
                <c:pt idx="310">
                  <c:v>45154</c:v>
                </c:pt>
                <c:pt idx="311">
                  <c:v>45155</c:v>
                </c:pt>
                <c:pt idx="312">
                  <c:v>45156</c:v>
                </c:pt>
                <c:pt idx="313">
                  <c:v>45157</c:v>
                </c:pt>
                <c:pt idx="314">
                  <c:v>45158</c:v>
                </c:pt>
                <c:pt idx="315">
                  <c:v>45159</c:v>
                </c:pt>
                <c:pt idx="316">
                  <c:v>45160</c:v>
                </c:pt>
                <c:pt idx="317">
                  <c:v>45161</c:v>
                </c:pt>
                <c:pt idx="318">
                  <c:v>45162</c:v>
                </c:pt>
                <c:pt idx="319">
                  <c:v>45163</c:v>
                </c:pt>
                <c:pt idx="320">
                  <c:v>45164</c:v>
                </c:pt>
                <c:pt idx="321">
                  <c:v>45165</c:v>
                </c:pt>
                <c:pt idx="322">
                  <c:v>45166</c:v>
                </c:pt>
                <c:pt idx="323">
                  <c:v>45167</c:v>
                </c:pt>
                <c:pt idx="324">
                  <c:v>45168</c:v>
                </c:pt>
                <c:pt idx="325">
                  <c:v>45169</c:v>
                </c:pt>
                <c:pt idx="326">
                  <c:v>45170</c:v>
                </c:pt>
                <c:pt idx="327">
                  <c:v>45171</c:v>
                </c:pt>
                <c:pt idx="328">
                  <c:v>45172</c:v>
                </c:pt>
                <c:pt idx="329">
                  <c:v>45173</c:v>
                </c:pt>
                <c:pt idx="330">
                  <c:v>45174</c:v>
                </c:pt>
                <c:pt idx="331">
                  <c:v>45175</c:v>
                </c:pt>
                <c:pt idx="332">
                  <c:v>45176</c:v>
                </c:pt>
                <c:pt idx="333">
                  <c:v>45177</c:v>
                </c:pt>
                <c:pt idx="334">
                  <c:v>45178</c:v>
                </c:pt>
                <c:pt idx="335">
                  <c:v>45179</c:v>
                </c:pt>
                <c:pt idx="336">
                  <c:v>45180</c:v>
                </c:pt>
                <c:pt idx="337">
                  <c:v>45181</c:v>
                </c:pt>
                <c:pt idx="338">
                  <c:v>45182</c:v>
                </c:pt>
                <c:pt idx="339">
                  <c:v>45183</c:v>
                </c:pt>
                <c:pt idx="340">
                  <c:v>45184</c:v>
                </c:pt>
                <c:pt idx="341">
                  <c:v>45185</c:v>
                </c:pt>
                <c:pt idx="342">
                  <c:v>45186</c:v>
                </c:pt>
                <c:pt idx="343">
                  <c:v>45187</c:v>
                </c:pt>
                <c:pt idx="344">
                  <c:v>45188</c:v>
                </c:pt>
                <c:pt idx="345">
                  <c:v>45189</c:v>
                </c:pt>
                <c:pt idx="346">
                  <c:v>45190</c:v>
                </c:pt>
                <c:pt idx="347">
                  <c:v>45191</c:v>
                </c:pt>
                <c:pt idx="348">
                  <c:v>45192</c:v>
                </c:pt>
                <c:pt idx="349">
                  <c:v>45193</c:v>
                </c:pt>
                <c:pt idx="350">
                  <c:v>45194</c:v>
                </c:pt>
                <c:pt idx="351">
                  <c:v>45195</c:v>
                </c:pt>
                <c:pt idx="352">
                  <c:v>45196</c:v>
                </c:pt>
                <c:pt idx="353">
                  <c:v>45197</c:v>
                </c:pt>
                <c:pt idx="354">
                  <c:v>45198</c:v>
                </c:pt>
                <c:pt idx="355">
                  <c:v>45199</c:v>
                </c:pt>
                <c:pt idx="356">
                  <c:v>45200</c:v>
                </c:pt>
                <c:pt idx="357">
                  <c:v>45201</c:v>
                </c:pt>
                <c:pt idx="358">
                  <c:v>45202</c:v>
                </c:pt>
                <c:pt idx="359">
                  <c:v>45203</c:v>
                </c:pt>
                <c:pt idx="360">
                  <c:v>45204</c:v>
                </c:pt>
                <c:pt idx="361">
                  <c:v>45205</c:v>
                </c:pt>
                <c:pt idx="362">
                  <c:v>45206</c:v>
                </c:pt>
                <c:pt idx="363">
                  <c:v>45207</c:v>
                </c:pt>
                <c:pt idx="364">
                  <c:v>45208</c:v>
                </c:pt>
                <c:pt idx="365">
                  <c:v>45209</c:v>
                </c:pt>
                <c:pt idx="366">
                  <c:v>45210</c:v>
                </c:pt>
                <c:pt idx="367">
                  <c:v>45211</c:v>
                </c:pt>
                <c:pt idx="368">
                  <c:v>45212</c:v>
                </c:pt>
                <c:pt idx="369">
                  <c:v>45213</c:v>
                </c:pt>
                <c:pt idx="370">
                  <c:v>45214</c:v>
                </c:pt>
                <c:pt idx="371">
                  <c:v>45215</c:v>
                </c:pt>
                <c:pt idx="372">
                  <c:v>45216</c:v>
                </c:pt>
                <c:pt idx="373">
                  <c:v>45217</c:v>
                </c:pt>
                <c:pt idx="374">
                  <c:v>45218</c:v>
                </c:pt>
                <c:pt idx="375">
                  <c:v>45219</c:v>
                </c:pt>
                <c:pt idx="376">
                  <c:v>45220</c:v>
                </c:pt>
                <c:pt idx="377">
                  <c:v>45221</c:v>
                </c:pt>
                <c:pt idx="378">
                  <c:v>45222</c:v>
                </c:pt>
                <c:pt idx="379">
                  <c:v>45223</c:v>
                </c:pt>
                <c:pt idx="380">
                  <c:v>45224</c:v>
                </c:pt>
                <c:pt idx="381">
                  <c:v>45225</c:v>
                </c:pt>
                <c:pt idx="382">
                  <c:v>45226</c:v>
                </c:pt>
                <c:pt idx="383">
                  <c:v>45227</c:v>
                </c:pt>
                <c:pt idx="384">
                  <c:v>45228</c:v>
                </c:pt>
                <c:pt idx="385">
                  <c:v>45229</c:v>
                </c:pt>
                <c:pt idx="386">
                  <c:v>45230</c:v>
                </c:pt>
                <c:pt idx="387">
                  <c:v>45231</c:v>
                </c:pt>
                <c:pt idx="388">
                  <c:v>45232</c:v>
                </c:pt>
                <c:pt idx="389">
                  <c:v>45233</c:v>
                </c:pt>
                <c:pt idx="390">
                  <c:v>45234</c:v>
                </c:pt>
                <c:pt idx="391">
                  <c:v>45235</c:v>
                </c:pt>
                <c:pt idx="392">
                  <c:v>45236</c:v>
                </c:pt>
                <c:pt idx="393">
                  <c:v>45237</c:v>
                </c:pt>
                <c:pt idx="394">
                  <c:v>45238</c:v>
                </c:pt>
                <c:pt idx="395">
                  <c:v>45239</c:v>
                </c:pt>
                <c:pt idx="396">
                  <c:v>45240</c:v>
                </c:pt>
                <c:pt idx="397">
                  <c:v>45241</c:v>
                </c:pt>
                <c:pt idx="398">
                  <c:v>45242</c:v>
                </c:pt>
                <c:pt idx="399">
                  <c:v>45243</c:v>
                </c:pt>
                <c:pt idx="400">
                  <c:v>45244</c:v>
                </c:pt>
                <c:pt idx="401">
                  <c:v>45245</c:v>
                </c:pt>
                <c:pt idx="402">
                  <c:v>45246</c:v>
                </c:pt>
                <c:pt idx="403">
                  <c:v>45247</c:v>
                </c:pt>
                <c:pt idx="404">
                  <c:v>45248</c:v>
                </c:pt>
                <c:pt idx="405">
                  <c:v>45249</c:v>
                </c:pt>
                <c:pt idx="406">
                  <c:v>45250</c:v>
                </c:pt>
                <c:pt idx="407">
                  <c:v>45251</c:v>
                </c:pt>
                <c:pt idx="408">
                  <c:v>45252</c:v>
                </c:pt>
                <c:pt idx="409">
                  <c:v>45253</c:v>
                </c:pt>
                <c:pt idx="410">
                  <c:v>45254</c:v>
                </c:pt>
                <c:pt idx="411">
                  <c:v>45255</c:v>
                </c:pt>
                <c:pt idx="412">
                  <c:v>45256</c:v>
                </c:pt>
                <c:pt idx="413">
                  <c:v>45257</c:v>
                </c:pt>
                <c:pt idx="414">
                  <c:v>45258</c:v>
                </c:pt>
                <c:pt idx="415">
                  <c:v>45259</c:v>
                </c:pt>
                <c:pt idx="416">
                  <c:v>45260</c:v>
                </c:pt>
                <c:pt idx="417">
                  <c:v>45261</c:v>
                </c:pt>
                <c:pt idx="418">
                  <c:v>45262</c:v>
                </c:pt>
                <c:pt idx="419">
                  <c:v>45263</c:v>
                </c:pt>
                <c:pt idx="420">
                  <c:v>45264</c:v>
                </c:pt>
                <c:pt idx="421">
                  <c:v>45265</c:v>
                </c:pt>
                <c:pt idx="422">
                  <c:v>45266</c:v>
                </c:pt>
                <c:pt idx="423">
                  <c:v>45267</c:v>
                </c:pt>
                <c:pt idx="424">
                  <c:v>45268</c:v>
                </c:pt>
                <c:pt idx="425">
                  <c:v>45269</c:v>
                </c:pt>
                <c:pt idx="426">
                  <c:v>45270</c:v>
                </c:pt>
                <c:pt idx="427">
                  <c:v>45271</c:v>
                </c:pt>
                <c:pt idx="428">
                  <c:v>45272</c:v>
                </c:pt>
                <c:pt idx="429">
                  <c:v>45273</c:v>
                </c:pt>
                <c:pt idx="430">
                  <c:v>45274</c:v>
                </c:pt>
                <c:pt idx="431">
                  <c:v>45275</c:v>
                </c:pt>
                <c:pt idx="432">
                  <c:v>45276</c:v>
                </c:pt>
                <c:pt idx="433">
                  <c:v>45277</c:v>
                </c:pt>
                <c:pt idx="434">
                  <c:v>45278</c:v>
                </c:pt>
                <c:pt idx="435">
                  <c:v>45279</c:v>
                </c:pt>
                <c:pt idx="436">
                  <c:v>45280</c:v>
                </c:pt>
                <c:pt idx="437">
                  <c:v>45281</c:v>
                </c:pt>
                <c:pt idx="438">
                  <c:v>45282</c:v>
                </c:pt>
                <c:pt idx="439">
                  <c:v>45283</c:v>
                </c:pt>
                <c:pt idx="440">
                  <c:v>45284</c:v>
                </c:pt>
                <c:pt idx="441">
                  <c:v>45285</c:v>
                </c:pt>
                <c:pt idx="442">
                  <c:v>45286</c:v>
                </c:pt>
                <c:pt idx="443">
                  <c:v>45287</c:v>
                </c:pt>
                <c:pt idx="444">
                  <c:v>45288</c:v>
                </c:pt>
                <c:pt idx="445">
                  <c:v>45289</c:v>
                </c:pt>
                <c:pt idx="446">
                  <c:v>45290</c:v>
                </c:pt>
                <c:pt idx="447">
                  <c:v>45291</c:v>
                </c:pt>
                <c:pt idx="448">
                  <c:v>45292</c:v>
                </c:pt>
                <c:pt idx="449">
                  <c:v>45293</c:v>
                </c:pt>
                <c:pt idx="450">
                  <c:v>45294</c:v>
                </c:pt>
                <c:pt idx="451">
                  <c:v>45295</c:v>
                </c:pt>
                <c:pt idx="452">
                  <c:v>45296</c:v>
                </c:pt>
                <c:pt idx="453">
                  <c:v>45297</c:v>
                </c:pt>
                <c:pt idx="454">
                  <c:v>45298</c:v>
                </c:pt>
                <c:pt idx="455">
                  <c:v>45299</c:v>
                </c:pt>
                <c:pt idx="456">
                  <c:v>45300</c:v>
                </c:pt>
                <c:pt idx="457">
                  <c:v>45301</c:v>
                </c:pt>
                <c:pt idx="458">
                  <c:v>45302</c:v>
                </c:pt>
                <c:pt idx="459">
                  <c:v>45303</c:v>
                </c:pt>
                <c:pt idx="460">
                  <c:v>45304</c:v>
                </c:pt>
                <c:pt idx="461">
                  <c:v>45305</c:v>
                </c:pt>
                <c:pt idx="462">
                  <c:v>45306</c:v>
                </c:pt>
                <c:pt idx="463">
                  <c:v>45307</c:v>
                </c:pt>
                <c:pt idx="464">
                  <c:v>45308</c:v>
                </c:pt>
                <c:pt idx="465">
                  <c:v>45309</c:v>
                </c:pt>
                <c:pt idx="466">
                  <c:v>45310</c:v>
                </c:pt>
                <c:pt idx="467">
                  <c:v>45311</c:v>
                </c:pt>
                <c:pt idx="468">
                  <c:v>45312</c:v>
                </c:pt>
                <c:pt idx="469">
                  <c:v>45313</c:v>
                </c:pt>
                <c:pt idx="470">
                  <c:v>45314</c:v>
                </c:pt>
                <c:pt idx="471">
                  <c:v>45315</c:v>
                </c:pt>
                <c:pt idx="472">
                  <c:v>45316</c:v>
                </c:pt>
                <c:pt idx="473">
                  <c:v>45317</c:v>
                </c:pt>
                <c:pt idx="474">
                  <c:v>45318</c:v>
                </c:pt>
                <c:pt idx="475">
                  <c:v>45319</c:v>
                </c:pt>
                <c:pt idx="476">
                  <c:v>45320</c:v>
                </c:pt>
                <c:pt idx="477">
                  <c:v>45321</c:v>
                </c:pt>
                <c:pt idx="478">
                  <c:v>45322</c:v>
                </c:pt>
                <c:pt idx="479">
                  <c:v>45323</c:v>
                </c:pt>
                <c:pt idx="480">
                  <c:v>45324</c:v>
                </c:pt>
                <c:pt idx="481">
                  <c:v>45325</c:v>
                </c:pt>
                <c:pt idx="482">
                  <c:v>45326</c:v>
                </c:pt>
                <c:pt idx="483">
                  <c:v>45327</c:v>
                </c:pt>
                <c:pt idx="484">
                  <c:v>45328</c:v>
                </c:pt>
                <c:pt idx="485">
                  <c:v>45329</c:v>
                </c:pt>
                <c:pt idx="486">
                  <c:v>45330</c:v>
                </c:pt>
                <c:pt idx="487">
                  <c:v>45331</c:v>
                </c:pt>
                <c:pt idx="488">
                  <c:v>45332</c:v>
                </c:pt>
                <c:pt idx="489">
                  <c:v>45333</c:v>
                </c:pt>
                <c:pt idx="490">
                  <c:v>45334</c:v>
                </c:pt>
                <c:pt idx="491">
                  <c:v>45335</c:v>
                </c:pt>
                <c:pt idx="492">
                  <c:v>45336</c:v>
                </c:pt>
                <c:pt idx="493">
                  <c:v>45337</c:v>
                </c:pt>
                <c:pt idx="494">
                  <c:v>45338</c:v>
                </c:pt>
                <c:pt idx="495">
                  <c:v>45339</c:v>
                </c:pt>
                <c:pt idx="496">
                  <c:v>45340</c:v>
                </c:pt>
                <c:pt idx="497">
                  <c:v>45341</c:v>
                </c:pt>
                <c:pt idx="498">
                  <c:v>45342</c:v>
                </c:pt>
                <c:pt idx="499">
                  <c:v>45343</c:v>
                </c:pt>
                <c:pt idx="500">
                  <c:v>45344</c:v>
                </c:pt>
                <c:pt idx="501">
                  <c:v>45345</c:v>
                </c:pt>
                <c:pt idx="502">
                  <c:v>45346</c:v>
                </c:pt>
                <c:pt idx="503">
                  <c:v>45347</c:v>
                </c:pt>
                <c:pt idx="504">
                  <c:v>45348</c:v>
                </c:pt>
                <c:pt idx="505">
                  <c:v>45349</c:v>
                </c:pt>
                <c:pt idx="506">
                  <c:v>45350</c:v>
                </c:pt>
                <c:pt idx="507">
                  <c:v>45351</c:v>
                </c:pt>
                <c:pt idx="508">
                  <c:v>45352</c:v>
                </c:pt>
                <c:pt idx="509">
                  <c:v>45353</c:v>
                </c:pt>
                <c:pt idx="510">
                  <c:v>45354</c:v>
                </c:pt>
                <c:pt idx="511">
                  <c:v>45355</c:v>
                </c:pt>
                <c:pt idx="512">
                  <c:v>45356</c:v>
                </c:pt>
                <c:pt idx="513">
                  <c:v>45357</c:v>
                </c:pt>
                <c:pt idx="514">
                  <c:v>45358</c:v>
                </c:pt>
                <c:pt idx="515">
                  <c:v>45359</c:v>
                </c:pt>
                <c:pt idx="516">
                  <c:v>45360</c:v>
                </c:pt>
                <c:pt idx="517">
                  <c:v>45361</c:v>
                </c:pt>
                <c:pt idx="518">
                  <c:v>45362</c:v>
                </c:pt>
                <c:pt idx="519">
                  <c:v>45363</c:v>
                </c:pt>
                <c:pt idx="520">
                  <c:v>45364</c:v>
                </c:pt>
                <c:pt idx="521">
                  <c:v>45365</c:v>
                </c:pt>
                <c:pt idx="522">
                  <c:v>45366</c:v>
                </c:pt>
                <c:pt idx="523">
                  <c:v>45367</c:v>
                </c:pt>
                <c:pt idx="524">
                  <c:v>45368</c:v>
                </c:pt>
                <c:pt idx="525">
                  <c:v>45369</c:v>
                </c:pt>
                <c:pt idx="526">
                  <c:v>45370</c:v>
                </c:pt>
                <c:pt idx="527">
                  <c:v>45371</c:v>
                </c:pt>
                <c:pt idx="528">
                  <c:v>45372</c:v>
                </c:pt>
                <c:pt idx="529">
                  <c:v>45373</c:v>
                </c:pt>
                <c:pt idx="530">
                  <c:v>45374</c:v>
                </c:pt>
                <c:pt idx="531">
                  <c:v>45375</c:v>
                </c:pt>
                <c:pt idx="532">
                  <c:v>45376</c:v>
                </c:pt>
                <c:pt idx="533">
                  <c:v>45377</c:v>
                </c:pt>
                <c:pt idx="534">
                  <c:v>45378</c:v>
                </c:pt>
                <c:pt idx="535">
                  <c:v>45379</c:v>
                </c:pt>
                <c:pt idx="536">
                  <c:v>45380</c:v>
                </c:pt>
                <c:pt idx="537">
                  <c:v>45381</c:v>
                </c:pt>
                <c:pt idx="538">
                  <c:v>45382</c:v>
                </c:pt>
                <c:pt idx="539">
                  <c:v>45383</c:v>
                </c:pt>
                <c:pt idx="540">
                  <c:v>45384</c:v>
                </c:pt>
                <c:pt idx="541">
                  <c:v>45385</c:v>
                </c:pt>
                <c:pt idx="542">
                  <c:v>45386</c:v>
                </c:pt>
                <c:pt idx="543">
                  <c:v>45387</c:v>
                </c:pt>
                <c:pt idx="544">
                  <c:v>45388</c:v>
                </c:pt>
                <c:pt idx="545">
                  <c:v>45389</c:v>
                </c:pt>
                <c:pt idx="546">
                  <c:v>45390</c:v>
                </c:pt>
                <c:pt idx="547">
                  <c:v>45391</c:v>
                </c:pt>
                <c:pt idx="548">
                  <c:v>45392</c:v>
                </c:pt>
                <c:pt idx="549">
                  <c:v>45393</c:v>
                </c:pt>
                <c:pt idx="550">
                  <c:v>45394</c:v>
                </c:pt>
                <c:pt idx="551">
                  <c:v>45395</c:v>
                </c:pt>
                <c:pt idx="552">
                  <c:v>45396</c:v>
                </c:pt>
                <c:pt idx="553">
                  <c:v>45397</c:v>
                </c:pt>
                <c:pt idx="554">
                  <c:v>45398</c:v>
                </c:pt>
                <c:pt idx="555">
                  <c:v>45399</c:v>
                </c:pt>
                <c:pt idx="556">
                  <c:v>45400</c:v>
                </c:pt>
                <c:pt idx="557">
                  <c:v>45401</c:v>
                </c:pt>
                <c:pt idx="558">
                  <c:v>45402</c:v>
                </c:pt>
                <c:pt idx="559">
                  <c:v>45403</c:v>
                </c:pt>
                <c:pt idx="560">
                  <c:v>45404</c:v>
                </c:pt>
                <c:pt idx="561">
                  <c:v>45405</c:v>
                </c:pt>
                <c:pt idx="562">
                  <c:v>45406</c:v>
                </c:pt>
                <c:pt idx="563">
                  <c:v>45407</c:v>
                </c:pt>
                <c:pt idx="564">
                  <c:v>45408</c:v>
                </c:pt>
                <c:pt idx="565">
                  <c:v>45409</c:v>
                </c:pt>
                <c:pt idx="566">
                  <c:v>45410</c:v>
                </c:pt>
                <c:pt idx="567">
                  <c:v>45411</c:v>
                </c:pt>
                <c:pt idx="568">
                  <c:v>45412</c:v>
                </c:pt>
                <c:pt idx="569">
                  <c:v>45413</c:v>
                </c:pt>
                <c:pt idx="570">
                  <c:v>45414</c:v>
                </c:pt>
                <c:pt idx="571">
                  <c:v>45415</c:v>
                </c:pt>
                <c:pt idx="572">
                  <c:v>45416</c:v>
                </c:pt>
                <c:pt idx="573">
                  <c:v>45417</c:v>
                </c:pt>
                <c:pt idx="574">
                  <c:v>45418</c:v>
                </c:pt>
                <c:pt idx="575">
                  <c:v>45419</c:v>
                </c:pt>
                <c:pt idx="576">
                  <c:v>45420</c:v>
                </c:pt>
                <c:pt idx="577">
                  <c:v>45421</c:v>
                </c:pt>
                <c:pt idx="578">
                  <c:v>45422</c:v>
                </c:pt>
                <c:pt idx="579">
                  <c:v>45423</c:v>
                </c:pt>
                <c:pt idx="580">
                  <c:v>45424</c:v>
                </c:pt>
                <c:pt idx="581">
                  <c:v>45425</c:v>
                </c:pt>
                <c:pt idx="582">
                  <c:v>45426</c:v>
                </c:pt>
                <c:pt idx="583">
                  <c:v>45427</c:v>
                </c:pt>
                <c:pt idx="584">
                  <c:v>45428</c:v>
                </c:pt>
                <c:pt idx="585">
                  <c:v>45429</c:v>
                </c:pt>
                <c:pt idx="586">
                  <c:v>45430</c:v>
                </c:pt>
                <c:pt idx="587">
                  <c:v>45431</c:v>
                </c:pt>
                <c:pt idx="588">
                  <c:v>45432</c:v>
                </c:pt>
                <c:pt idx="589">
                  <c:v>45433</c:v>
                </c:pt>
                <c:pt idx="590">
                  <c:v>45434</c:v>
                </c:pt>
                <c:pt idx="591">
                  <c:v>45435</c:v>
                </c:pt>
                <c:pt idx="592">
                  <c:v>45436</c:v>
                </c:pt>
                <c:pt idx="593">
                  <c:v>45437</c:v>
                </c:pt>
                <c:pt idx="594">
                  <c:v>45438</c:v>
                </c:pt>
                <c:pt idx="595">
                  <c:v>45439</c:v>
                </c:pt>
                <c:pt idx="596">
                  <c:v>45440</c:v>
                </c:pt>
                <c:pt idx="597">
                  <c:v>45441</c:v>
                </c:pt>
                <c:pt idx="598">
                  <c:v>45442</c:v>
                </c:pt>
                <c:pt idx="599">
                  <c:v>45443</c:v>
                </c:pt>
                <c:pt idx="600">
                  <c:v>45444</c:v>
                </c:pt>
                <c:pt idx="601">
                  <c:v>45445</c:v>
                </c:pt>
                <c:pt idx="602">
                  <c:v>45446</c:v>
                </c:pt>
                <c:pt idx="603">
                  <c:v>45447</c:v>
                </c:pt>
                <c:pt idx="604">
                  <c:v>45448</c:v>
                </c:pt>
                <c:pt idx="605">
                  <c:v>45449</c:v>
                </c:pt>
                <c:pt idx="606">
                  <c:v>45450</c:v>
                </c:pt>
                <c:pt idx="607">
                  <c:v>45451</c:v>
                </c:pt>
                <c:pt idx="608">
                  <c:v>45452</c:v>
                </c:pt>
                <c:pt idx="609">
                  <c:v>45453</c:v>
                </c:pt>
                <c:pt idx="610">
                  <c:v>45454</c:v>
                </c:pt>
                <c:pt idx="611">
                  <c:v>45455</c:v>
                </c:pt>
                <c:pt idx="612">
                  <c:v>45456</c:v>
                </c:pt>
                <c:pt idx="613">
                  <c:v>45457</c:v>
                </c:pt>
                <c:pt idx="614">
                  <c:v>45458</c:v>
                </c:pt>
                <c:pt idx="615">
                  <c:v>45459</c:v>
                </c:pt>
                <c:pt idx="616">
                  <c:v>45460</c:v>
                </c:pt>
                <c:pt idx="617">
                  <c:v>45461</c:v>
                </c:pt>
                <c:pt idx="618">
                  <c:v>45462</c:v>
                </c:pt>
                <c:pt idx="619">
                  <c:v>45463</c:v>
                </c:pt>
                <c:pt idx="620">
                  <c:v>45464</c:v>
                </c:pt>
                <c:pt idx="621">
                  <c:v>45465</c:v>
                </c:pt>
                <c:pt idx="622">
                  <c:v>45466</c:v>
                </c:pt>
                <c:pt idx="623">
                  <c:v>45467</c:v>
                </c:pt>
                <c:pt idx="624">
                  <c:v>45468</c:v>
                </c:pt>
                <c:pt idx="625">
                  <c:v>45469</c:v>
                </c:pt>
                <c:pt idx="626">
                  <c:v>45470</c:v>
                </c:pt>
                <c:pt idx="627">
                  <c:v>45471</c:v>
                </c:pt>
                <c:pt idx="628">
                  <c:v>45472</c:v>
                </c:pt>
                <c:pt idx="629">
                  <c:v>45473</c:v>
                </c:pt>
                <c:pt idx="630">
                  <c:v>45474</c:v>
                </c:pt>
                <c:pt idx="631">
                  <c:v>45475</c:v>
                </c:pt>
                <c:pt idx="632">
                  <c:v>45476</c:v>
                </c:pt>
                <c:pt idx="633">
                  <c:v>45477</c:v>
                </c:pt>
                <c:pt idx="634">
                  <c:v>45478</c:v>
                </c:pt>
                <c:pt idx="635">
                  <c:v>45479</c:v>
                </c:pt>
                <c:pt idx="636">
                  <c:v>45480</c:v>
                </c:pt>
                <c:pt idx="637">
                  <c:v>45481</c:v>
                </c:pt>
                <c:pt idx="638">
                  <c:v>45482</c:v>
                </c:pt>
                <c:pt idx="639">
                  <c:v>45483</c:v>
                </c:pt>
                <c:pt idx="640">
                  <c:v>45484</c:v>
                </c:pt>
                <c:pt idx="641">
                  <c:v>45485</c:v>
                </c:pt>
                <c:pt idx="642">
                  <c:v>45486</c:v>
                </c:pt>
                <c:pt idx="643">
                  <c:v>45487</c:v>
                </c:pt>
                <c:pt idx="644">
                  <c:v>45488</c:v>
                </c:pt>
                <c:pt idx="645">
                  <c:v>45489</c:v>
                </c:pt>
                <c:pt idx="646">
                  <c:v>45490</c:v>
                </c:pt>
                <c:pt idx="647">
                  <c:v>45491</c:v>
                </c:pt>
                <c:pt idx="648">
                  <c:v>45492</c:v>
                </c:pt>
                <c:pt idx="649">
                  <c:v>45493</c:v>
                </c:pt>
                <c:pt idx="650">
                  <c:v>45494</c:v>
                </c:pt>
                <c:pt idx="651">
                  <c:v>45495</c:v>
                </c:pt>
                <c:pt idx="652">
                  <c:v>45496</c:v>
                </c:pt>
                <c:pt idx="653">
                  <c:v>45497</c:v>
                </c:pt>
                <c:pt idx="654">
                  <c:v>45498</c:v>
                </c:pt>
                <c:pt idx="655">
                  <c:v>45499</c:v>
                </c:pt>
                <c:pt idx="656">
                  <c:v>45500</c:v>
                </c:pt>
                <c:pt idx="657">
                  <c:v>45501</c:v>
                </c:pt>
                <c:pt idx="658">
                  <c:v>45502</c:v>
                </c:pt>
                <c:pt idx="659">
                  <c:v>45503</c:v>
                </c:pt>
                <c:pt idx="660">
                  <c:v>45504</c:v>
                </c:pt>
                <c:pt idx="661">
                  <c:v>45505</c:v>
                </c:pt>
                <c:pt idx="662">
                  <c:v>45506</c:v>
                </c:pt>
                <c:pt idx="663">
                  <c:v>45507</c:v>
                </c:pt>
                <c:pt idx="664">
                  <c:v>45508</c:v>
                </c:pt>
                <c:pt idx="665">
                  <c:v>45509</c:v>
                </c:pt>
                <c:pt idx="666">
                  <c:v>45510</c:v>
                </c:pt>
                <c:pt idx="667">
                  <c:v>45511</c:v>
                </c:pt>
                <c:pt idx="668">
                  <c:v>45512</c:v>
                </c:pt>
                <c:pt idx="669">
                  <c:v>45513</c:v>
                </c:pt>
                <c:pt idx="670">
                  <c:v>45514</c:v>
                </c:pt>
                <c:pt idx="671">
                  <c:v>45515</c:v>
                </c:pt>
                <c:pt idx="672">
                  <c:v>45516</c:v>
                </c:pt>
                <c:pt idx="673">
                  <c:v>45517</c:v>
                </c:pt>
                <c:pt idx="674">
                  <c:v>45518</c:v>
                </c:pt>
                <c:pt idx="675">
                  <c:v>45519</c:v>
                </c:pt>
                <c:pt idx="676">
                  <c:v>45520</c:v>
                </c:pt>
                <c:pt idx="677">
                  <c:v>45521</c:v>
                </c:pt>
                <c:pt idx="678">
                  <c:v>45522</c:v>
                </c:pt>
                <c:pt idx="679">
                  <c:v>45523</c:v>
                </c:pt>
                <c:pt idx="680">
                  <c:v>45524</c:v>
                </c:pt>
                <c:pt idx="681">
                  <c:v>45525</c:v>
                </c:pt>
                <c:pt idx="682">
                  <c:v>45526</c:v>
                </c:pt>
                <c:pt idx="683">
                  <c:v>45527</c:v>
                </c:pt>
                <c:pt idx="684">
                  <c:v>45528</c:v>
                </c:pt>
                <c:pt idx="685">
                  <c:v>45529</c:v>
                </c:pt>
                <c:pt idx="686">
                  <c:v>45530</c:v>
                </c:pt>
                <c:pt idx="687">
                  <c:v>45531</c:v>
                </c:pt>
                <c:pt idx="688">
                  <c:v>45532</c:v>
                </c:pt>
                <c:pt idx="689">
                  <c:v>45533</c:v>
                </c:pt>
                <c:pt idx="690">
                  <c:v>45534</c:v>
                </c:pt>
                <c:pt idx="691">
                  <c:v>45535</c:v>
                </c:pt>
                <c:pt idx="692">
                  <c:v>45536</c:v>
                </c:pt>
                <c:pt idx="693">
                  <c:v>45537</c:v>
                </c:pt>
                <c:pt idx="694">
                  <c:v>45538</c:v>
                </c:pt>
                <c:pt idx="695">
                  <c:v>45539</c:v>
                </c:pt>
                <c:pt idx="696">
                  <c:v>45540</c:v>
                </c:pt>
                <c:pt idx="697">
                  <c:v>45541</c:v>
                </c:pt>
                <c:pt idx="698">
                  <c:v>45542</c:v>
                </c:pt>
                <c:pt idx="699">
                  <c:v>45543</c:v>
                </c:pt>
                <c:pt idx="700">
                  <c:v>45544</c:v>
                </c:pt>
                <c:pt idx="701">
                  <c:v>45545</c:v>
                </c:pt>
                <c:pt idx="702">
                  <c:v>45546</c:v>
                </c:pt>
                <c:pt idx="703">
                  <c:v>45547</c:v>
                </c:pt>
                <c:pt idx="704">
                  <c:v>45548</c:v>
                </c:pt>
                <c:pt idx="705">
                  <c:v>45549</c:v>
                </c:pt>
                <c:pt idx="706">
                  <c:v>45550</c:v>
                </c:pt>
                <c:pt idx="707">
                  <c:v>45551</c:v>
                </c:pt>
                <c:pt idx="708">
                  <c:v>45552</c:v>
                </c:pt>
                <c:pt idx="709">
                  <c:v>45553</c:v>
                </c:pt>
                <c:pt idx="710">
                  <c:v>45554</c:v>
                </c:pt>
                <c:pt idx="711">
                  <c:v>45555</c:v>
                </c:pt>
                <c:pt idx="712">
                  <c:v>45556</c:v>
                </c:pt>
                <c:pt idx="713">
                  <c:v>45557</c:v>
                </c:pt>
                <c:pt idx="714">
                  <c:v>45558</c:v>
                </c:pt>
                <c:pt idx="715">
                  <c:v>45559</c:v>
                </c:pt>
                <c:pt idx="716">
                  <c:v>45560</c:v>
                </c:pt>
                <c:pt idx="717">
                  <c:v>45561</c:v>
                </c:pt>
                <c:pt idx="718">
                  <c:v>45562</c:v>
                </c:pt>
                <c:pt idx="719">
                  <c:v>45563</c:v>
                </c:pt>
                <c:pt idx="720">
                  <c:v>45564</c:v>
                </c:pt>
                <c:pt idx="721">
                  <c:v>45565</c:v>
                </c:pt>
                <c:pt idx="722">
                  <c:v>45566</c:v>
                </c:pt>
                <c:pt idx="723">
                  <c:v>45567</c:v>
                </c:pt>
                <c:pt idx="724">
                  <c:v>45568</c:v>
                </c:pt>
                <c:pt idx="725">
                  <c:v>45569</c:v>
                </c:pt>
                <c:pt idx="726">
                  <c:v>45570</c:v>
                </c:pt>
                <c:pt idx="727">
                  <c:v>45571</c:v>
                </c:pt>
                <c:pt idx="728">
                  <c:v>45572</c:v>
                </c:pt>
                <c:pt idx="729">
                  <c:v>45573</c:v>
                </c:pt>
                <c:pt idx="730">
                  <c:v>45574</c:v>
                </c:pt>
                <c:pt idx="731">
                  <c:v>45575</c:v>
                </c:pt>
                <c:pt idx="732">
                  <c:v>45576</c:v>
                </c:pt>
                <c:pt idx="733">
                  <c:v>45577</c:v>
                </c:pt>
                <c:pt idx="734">
                  <c:v>45578</c:v>
                </c:pt>
                <c:pt idx="735">
                  <c:v>45579</c:v>
                </c:pt>
                <c:pt idx="736">
                  <c:v>45580</c:v>
                </c:pt>
                <c:pt idx="737">
                  <c:v>45581</c:v>
                </c:pt>
                <c:pt idx="738">
                  <c:v>45582</c:v>
                </c:pt>
                <c:pt idx="739">
                  <c:v>45583</c:v>
                </c:pt>
                <c:pt idx="740">
                  <c:v>45584</c:v>
                </c:pt>
                <c:pt idx="741">
                  <c:v>45585</c:v>
                </c:pt>
                <c:pt idx="742">
                  <c:v>45586</c:v>
                </c:pt>
                <c:pt idx="743">
                  <c:v>45587</c:v>
                </c:pt>
                <c:pt idx="744">
                  <c:v>45588</c:v>
                </c:pt>
                <c:pt idx="745">
                  <c:v>45589</c:v>
                </c:pt>
                <c:pt idx="746">
                  <c:v>45590</c:v>
                </c:pt>
                <c:pt idx="747">
                  <c:v>45591</c:v>
                </c:pt>
                <c:pt idx="748">
                  <c:v>45592</c:v>
                </c:pt>
                <c:pt idx="749">
                  <c:v>45593</c:v>
                </c:pt>
                <c:pt idx="750">
                  <c:v>45594</c:v>
                </c:pt>
                <c:pt idx="751">
                  <c:v>45595</c:v>
                </c:pt>
                <c:pt idx="752">
                  <c:v>45596</c:v>
                </c:pt>
              </c:numCache>
            </c:numRef>
          </c:cat>
          <c:val>
            <c:numRef>
              <c:f>COHO!$B$2:$B$754</c:f>
              <c:numCache>
                <c:formatCode>0.00</c:formatCode>
                <c:ptCount val="753"/>
                <c:pt idx="0">
                  <c:v>1304.8133333333333</c:v>
                </c:pt>
                <c:pt idx="1">
                  <c:v>1702.3533333333335</c:v>
                </c:pt>
                <c:pt idx="2">
                  <c:v>1663.4866666666667</c:v>
                </c:pt>
                <c:pt idx="3">
                  <c:v>1642.9083333333335</c:v>
                </c:pt>
                <c:pt idx="4">
                  <c:v>1576.0316666666668</c:v>
                </c:pt>
                <c:pt idx="5">
                  <c:v>1577.0550000000001</c:v>
                </c:pt>
                <c:pt idx="6">
                  <c:v>1554.0283333333334</c:v>
                </c:pt>
                <c:pt idx="7">
                  <c:v>1531.7299999999998</c:v>
                </c:pt>
                <c:pt idx="8">
                  <c:v>1511.55</c:v>
                </c:pt>
                <c:pt idx="9">
                  <c:v>1492.9133333333332</c:v>
                </c:pt>
                <c:pt idx="10">
                  <c:v>1312.3316666666667</c:v>
                </c:pt>
                <c:pt idx="11">
                  <c:v>1.6666666666666668E-3</c:v>
                </c:pt>
                <c:pt idx="12">
                  <c:v>1267.2199295774649</c:v>
                </c:pt>
                <c:pt idx="13">
                  <c:v>1643.9682629107981</c:v>
                </c:pt>
                <c:pt idx="14">
                  <c:v>1615.4265962441314</c:v>
                </c:pt>
                <c:pt idx="15">
                  <c:v>1593.8165962441315</c:v>
                </c:pt>
                <c:pt idx="16">
                  <c:v>1382.9365962441316</c:v>
                </c:pt>
                <c:pt idx="17">
                  <c:v>4.154929577464789</c:v>
                </c:pt>
                <c:pt idx="18">
                  <c:v>10.398262910798122</c:v>
                </c:pt>
                <c:pt idx="19">
                  <c:v>1264.2182629107981</c:v>
                </c:pt>
                <c:pt idx="20">
                  <c:v>1602.1482629107979</c:v>
                </c:pt>
                <c:pt idx="21">
                  <c:v>1564.5882629107982</c:v>
                </c:pt>
                <c:pt idx="22">
                  <c:v>1540.1665962441314</c:v>
                </c:pt>
                <c:pt idx="23">
                  <c:v>1261.0582629107982</c:v>
                </c:pt>
                <c:pt idx="24">
                  <c:v>1513.8232629107981</c:v>
                </c:pt>
                <c:pt idx="25">
                  <c:v>1491.6815962441315</c:v>
                </c:pt>
                <c:pt idx="26">
                  <c:v>1471.2715962441316</c:v>
                </c:pt>
                <c:pt idx="27">
                  <c:v>1449.4615962441314</c:v>
                </c:pt>
                <c:pt idx="28">
                  <c:v>1495.174929577465</c:v>
                </c:pt>
                <c:pt idx="29">
                  <c:v>1483.6949295774648</c:v>
                </c:pt>
                <c:pt idx="30">
                  <c:v>1462.858262910798</c:v>
                </c:pt>
                <c:pt idx="31">
                  <c:v>1444.7232629107982</c:v>
                </c:pt>
                <c:pt idx="32">
                  <c:v>1429.0582629107982</c:v>
                </c:pt>
                <c:pt idx="33">
                  <c:v>1415.2432629107982</c:v>
                </c:pt>
                <c:pt idx="34">
                  <c:v>1187.9349295774648</c:v>
                </c:pt>
                <c:pt idx="35">
                  <c:v>1405.3665962441316</c:v>
                </c:pt>
                <c:pt idx="36">
                  <c:v>1462.9515962441317</c:v>
                </c:pt>
                <c:pt idx="37">
                  <c:v>1466.0565962441315</c:v>
                </c:pt>
                <c:pt idx="38">
                  <c:v>1449.6582629107982</c:v>
                </c:pt>
                <c:pt idx="39">
                  <c:v>1438.0732629107981</c:v>
                </c:pt>
                <c:pt idx="40">
                  <c:v>1425.5149295774647</c:v>
                </c:pt>
                <c:pt idx="41">
                  <c:v>1412.9849295774648</c:v>
                </c:pt>
                <c:pt idx="42">
                  <c:v>483.24492957746475</c:v>
                </c:pt>
                <c:pt idx="43">
                  <c:v>7.0799295774647888</c:v>
                </c:pt>
                <c:pt idx="44">
                  <c:v>953.18326291079813</c:v>
                </c:pt>
                <c:pt idx="45">
                  <c:v>1561.3982629107979</c:v>
                </c:pt>
                <c:pt idx="46">
                  <c:v>1476.3882629107982</c:v>
                </c:pt>
                <c:pt idx="47">
                  <c:v>1440.288262910798</c:v>
                </c:pt>
                <c:pt idx="48">
                  <c:v>750.46992957746488</c:v>
                </c:pt>
                <c:pt idx="49">
                  <c:v>1189.7449295774647</c:v>
                </c:pt>
                <c:pt idx="50">
                  <c:v>1591.3015962441314</c:v>
                </c:pt>
                <c:pt idx="51">
                  <c:v>1550.6682629107981</c:v>
                </c:pt>
                <c:pt idx="52">
                  <c:v>1523.2232629107982</c:v>
                </c:pt>
                <c:pt idx="53">
                  <c:v>1500.9732629107982</c:v>
                </c:pt>
                <c:pt idx="54">
                  <c:v>1483.5615962441316</c:v>
                </c:pt>
                <c:pt idx="55">
                  <c:v>1466.028262910798</c:v>
                </c:pt>
                <c:pt idx="56">
                  <c:v>1452.5665962441315</c:v>
                </c:pt>
                <c:pt idx="57">
                  <c:v>1438.0849295774649</c:v>
                </c:pt>
                <c:pt idx="58">
                  <c:v>1425.608262910798</c:v>
                </c:pt>
                <c:pt idx="59">
                  <c:v>1412.9515962441317</c:v>
                </c:pt>
                <c:pt idx="60">
                  <c:v>1403.2765962441315</c:v>
                </c:pt>
                <c:pt idx="61">
                  <c:v>1392.1382629107982</c:v>
                </c:pt>
                <c:pt idx="62">
                  <c:v>1385.5099295774646</c:v>
                </c:pt>
                <c:pt idx="63">
                  <c:v>1376.494929577465</c:v>
                </c:pt>
                <c:pt idx="64">
                  <c:v>1369.8382629107982</c:v>
                </c:pt>
                <c:pt idx="65">
                  <c:v>1087.5765962441315</c:v>
                </c:pt>
                <c:pt idx="66">
                  <c:v>1379.3315962441313</c:v>
                </c:pt>
                <c:pt idx="67">
                  <c:v>1210.7615962441316</c:v>
                </c:pt>
                <c:pt idx="68">
                  <c:v>1357.6582629107982</c:v>
                </c:pt>
                <c:pt idx="69">
                  <c:v>1339.9515962441315</c:v>
                </c:pt>
                <c:pt idx="70">
                  <c:v>1327.6082629107982</c:v>
                </c:pt>
                <c:pt idx="71">
                  <c:v>1314.2082629107981</c:v>
                </c:pt>
                <c:pt idx="72">
                  <c:v>1304.8615962441315</c:v>
                </c:pt>
                <c:pt idx="73">
                  <c:v>1264.1032629107981</c:v>
                </c:pt>
                <c:pt idx="74">
                  <c:v>1292.5732629107981</c:v>
                </c:pt>
                <c:pt idx="75">
                  <c:v>1280.8532629107981</c:v>
                </c:pt>
                <c:pt idx="76">
                  <c:v>1269.7365962441315</c:v>
                </c:pt>
                <c:pt idx="77">
                  <c:v>1269.5249295774649</c:v>
                </c:pt>
                <c:pt idx="78">
                  <c:v>1263.4382629107981</c:v>
                </c:pt>
                <c:pt idx="79">
                  <c:v>1257.5165962441315</c:v>
                </c:pt>
                <c:pt idx="80">
                  <c:v>1249.8565962441314</c:v>
                </c:pt>
                <c:pt idx="81">
                  <c:v>1243.4465962441316</c:v>
                </c:pt>
                <c:pt idx="82">
                  <c:v>1236.7499295774649</c:v>
                </c:pt>
                <c:pt idx="83">
                  <c:v>1227.3525102880658</c:v>
                </c:pt>
                <c:pt idx="84">
                  <c:v>1222.3858436213991</c:v>
                </c:pt>
                <c:pt idx="85">
                  <c:v>1215.3241769547326</c:v>
                </c:pt>
                <c:pt idx="86">
                  <c:v>1210.0491769547325</c:v>
                </c:pt>
                <c:pt idx="87">
                  <c:v>1205.2225102880657</c:v>
                </c:pt>
                <c:pt idx="88">
                  <c:v>1130.8875102880659</c:v>
                </c:pt>
                <c:pt idx="89">
                  <c:v>1214.6541769547325</c:v>
                </c:pt>
                <c:pt idx="90">
                  <c:v>1203.9391769547324</c:v>
                </c:pt>
                <c:pt idx="91">
                  <c:v>1196.3725102880658</c:v>
                </c:pt>
                <c:pt idx="92">
                  <c:v>1190.1208436213992</c:v>
                </c:pt>
                <c:pt idx="93">
                  <c:v>1188.7791769547325</c:v>
                </c:pt>
                <c:pt idx="94">
                  <c:v>1187.2275102880658</c:v>
                </c:pt>
                <c:pt idx="95">
                  <c:v>1183.3925102880658</c:v>
                </c:pt>
                <c:pt idx="96">
                  <c:v>1180.1308436213992</c:v>
                </c:pt>
                <c:pt idx="97">
                  <c:v>1175.6858436213993</c:v>
                </c:pt>
                <c:pt idx="98">
                  <c:v>1012.7791769547324</c:v>
                </c:pt>
                <c:pt idx="99">
                  <c:v>419.04751028806578</c:v>
                </c:pt>
                <c:pt idx="100">
                  <c:v>1281.4958436213992</c:v>
                </c:pt>
                <c:pt idx="101">
                  <c:v>1074.1175102880659</c:v>
                </c:pt>
                <c:pt idx="102">
                  <c:v>355.6141769547325</c:v>
                </c:pt>
                <c:pt idx="103">
                  <c:v>1319.2741769547324</c:v>
                </c:pt>
                <c:pt idx="104">
                  <c:v>1238.4891769547326</c:v>
                </c:pt>
                <c:pt idx="105">
                  <c:v>1209.0491769547325</c:v>
                </c:pt>
                <c:pt idx="106">
                  <c:v>1192.0058436213992</c:v>
                </c:pt>
                <c:pt idx="107">
                  <c:v>1179.5325102880659</c:v>
                </c:pt>
                <c:pt idx="108">
                  <c:v>1171.4358436213993</c:v>
                </c:pt>
                <c:pt idx="109">
                  <c:v>878.70084362139926</c:v>
                </c:pt>
                <c:pt idx="110">
                  <c:v>1178.3241769547326</c:v>
                </c:pt>
                <c:pt idx="111">
                  <c:v>1162.5691769547325</c:v>
                </c:pt>
                <c:pt idx="112">
                  <c:v>1152.1441769547325</c:v>
                </c:pt>
                <c:pt idx="113">
                  <c:v>1144.1791769547326</c:v>
                </c:pt>
                <c:pt idx="114">
                  <c:v>1064.1141769547326</c:v>
                </c:pt>
                <c:pt idx="115">
                  <c:v>1017.2858436213991</c:v>
                </c:pt>
                <c:pt idx="116">
                  <c:v>1149.9191769547324</c:v>
                </c:pt>
                <c:pt idx="117">
                  <c:v>1133.9875102880658</c:v>
                </c:pt>
                <c:pt idx="118">
                  <c:v>1124.3375102880659</c:v>
                </c:pt>
                <c:pt idx="119">
                  <c:v>1118.6475102880659</c:v>
                </c:pt>
                <c:pt idx="120">
                  <c:v>1115.0091769547325</c:v>
                </c:pt>
                <c:pt idx="121">
                  <c:v>1108.9825102880659</c:v>
                </c:pt>
                <c:pt idx="122">
                  <c:v>1104.1291769547324</c:v>
                </c:pt>
                <c:pt idx="123">
                  <c:v>1099.9908436213991</c:v>
                </c:pt>
                <c:pt idx="124">
                  <c:v>1096.1458436213991</c:v>
                </c:pt>
                <c:pt idx="125">
                  <c:v>1092.590843621399</c:v>
                </c:pt>
                <c:pt idx="126">
                  <c:v>1089.1808436213992</c:v>
                </c:pt>
                <c:pt idx="127">
                  <c:v>1087.1625102880657</c:v>
                </c:pt>
                <c:pt idx="128">
                  <c:v>1082.6025102880658</c:v>
                </c:pt>
                <c:pt idx="129">
                  <c:v>1078.7725102880659</c:v>
                </c:pt>
                <c:pt idx="130">
                  <c:v>1075.1308436213992</c:v>
                </c:pt>
                <c:pt idx="131">
                  <c:v>1072.2291769547323</c:v>
                </c:pt>
                <c:pt idx="132">
                  <c:v>1069.1608436213992</c:v>
                </c:pt>
                <c:pt idx="133">
                  <c:v>1066.0408436213993</c:v>
                </c:pt>
                <c:pt idx="134">
                  <c:v>1063.0208436213991</c:v>
                </c:pt>
                <c:pt idx="135">
                  <c:v>1060.4441769547325</c:v>
                </c:pt>
                <c:pt idx="136">
                  <c:v>1057.3658436213991</c:v>
                </c:pt>
                <c:pt idx="137">
                  <c:v>1054.7025102880657</c:v>
                </c:pt>
                <c:pt idx="138">
                  <c:v>1052.0975102880657</c:v>
                </c:pt>
                <c:pt idx="139">
                  <c:v>1048.8241769547326</c:v>
                </c:pt>
                <c:pt idx="140">
                  <c:v>1046.2108436213991</c:v>
                </c:pt>
                <c:pt idx="141">
                  <c:v>1043.7275102880658</c:v>
                </c:pt>
                <c:pt idx="142">
                  <c:v>978.20084362139926</c:v>
                </c:pt>
                <c:pt idx="143">
                  <c:v>1047.6358436213991</c:v>
                </c:pt>
                <c:pt idx="144">
                  <c:v>1044.7475102880658</c:v>
                </c:pt>
                <c:pt idx="145">
                  <c:v>1039.6691769547324</c:v>
                </c:pt>
                <c:pt idx="146">
                  <c:v>1035.9525102880657</c:v>
                </c:pt>
                <c:pt idx="147">
                  <c:v>1032.5541769547326</c:v>
                </c:pt>
                <c:pt idx="148">
                  <c:v>1001.7125102880658</c:v>
                </c:pt>
                <c:pt idx="149">
                  <c:v>1029.2508436213991</c:v>
                </c:pt>
                <c:pt idx="150">
                  <c:v>1025.2375102880658</c:v>
                </c:pt>
                <c:pt idx="151">
                  <c:v>1023.7858436213991</c:v>
                </c:pt>
                <c:pt idx="152">
                  <c:v>1020.3758436213991</c:v>
                </c:pt>
                <c:pt idx="153">
                  <c:v>1017.3891769547324</c:v>
                </c:pt>
                <c:pt idx="154">
                  <c:v>1015.0791769547325</c:v>
                </c:pt>
                <c:pt idx="155">
                  <c:v>1012.9775102880659</c:v>
                </c:pt>
                <c:pt idx="156">
                  <c:v>1009.8641769547324</c:v>
                </c:pt>
                <c:pt idx="157">
                  <c:v>1006.9591769547325</c:v>
                </c:pt>
                <c:pt idx="158">
                  <c:v>962.78251028806585</c:v>
                </c:pt>
                <c:pt idx="159">
                  <c:v>1012.7575102880658</c:v>
                </c:pt>
                <c:pt idx="160">
                  <c:v>1006.055843621399</c:v>
                </c:pt>
                <c:pt idx="161">
                  <c:v>1002.1408436213991</c:v>
                </c:pt>
                <c:pt idx="162">
                  <c:v>999.13917695473242</c:v>
                </c:pt>
                <c:pt idx="163">
                  <c:v>978.8758436213991</c:v>
                </c:pt>
                <c:pt idx="164">
                  <c:v>998.00417695473254</c:v>
                </c:pt>
                <c:pt idx="165">
                  <c:v>843.31084362139916</c:v>
                </c:pt>
                <c:pt idx="166">
                  <c:v>1013.0658436213992</c:v>
                </c:pt>
                <c:pt idx="167">
                  <c:v>1003.8075102880658</c:v>
                </c:pt>
                <c:pt idx="168">
                  <c:v>993.31584362139915</c:v>
                </c:pt>
                <c:pt idx="169">
                  <c:v>986.73084362139912</c:v>
                </c:pt>
                <c:pt idx="170">
                  <c:v>984.05584362139905</c:v>
                </c:pt>
                <c:pt idx="171">
                  <c:v>981.85917695473256</c:v>
                </c:pt>
                <c:pt idx="172">
                  <c:v>897.54751028806584</c:v>
                </c:pt>
                <c:pt idx="173">
                  <c:v>990.78584362139907</c:v>
                </c:pt>
                <c:pt idx="174">
                  <c:v>979.66751028806573</c:v>
                </c:pt>
                <c:pt idx="175">
                  <c:v>975.44751028806581</c:v>
                </c:pt>
                <c:pt idx="176">
                  <c:v>972.84417695473246</c:v>
                </c:pt>
                <c:pt idx="177">
                  <c:v>970.31084362139916</c:v>
                </c:pt>
                <c:pt idx="178">
                  <c:v>966.72584362139912</c:v>
                </c:pt>
                <c:pt idx="179">
                  <c:v>965.13084362139921</c:v>
                </c:pt>
                <c:pt idx="180">
                  <c:v>962.90084362139919</c:v>
                </c:pt>
                <c:pt idx="181">
                  <c:v>961.17084362139917</c:v>
                </c:pt>
                <c:pt idx="182">
                  <c:v>958.99084362139922</c:v>
                </c:pt>
                <c:pt idx="183">
                  <c:v>957.26251028806587</c:v>
                </c:pt>
                <c:pt idx="184">
                  <c:v>955.2508436213991</c:v>
                </c:pt>
                <c:pt idx="185">
                  <c:v>952.7275102880659</c:v>
                </c:pt>
                <c:pt idx="186">
                  <c:v>950.60084362139912</c:v>
                </c:pt>
                <c:pt idx="187">
                  <c:v>946.93084362139905</c:v>
                </c:pt>
                <c:pt idx="188">
                  <c:v>944.96584362139913</c:v>
                </c:pt>
                <c:pt idx="189">
                  <c:v>943.79751028806584</c:v>
                </c:pt>
                <c:pt idx="190">
                  <c:v>937.45751028806592</c:v>
                </c:pt>
                <c:pt idx="191">
                  <c:v>730.31251028806571</c:v>
                </c:pt>
                <c:pt idx="192">
                  <c:v>363.80084362139911</c:v>
                </c:pt>
                <c:pt idx="193">
                  <c:v>705.93417695473249</c:v>
                </c:pt>
                <c:pt idx="194">
                  <c:v>1006.0641769547325</c:v>
                </c:pt>
                <c:pt idx="195">
                  <c:v>928.18917695473249</c:v>
                </c:pt>
                <c:pt idx="196">
                  <c:v>1018.7775102880659</c:v>
                </c:pt>
                <c:pt idx="197">
                  <c:v>992.38751028806587</c:v>
                </c:pt>
                <c:pt idx="198">
                  <c:v>976.86584362139922</c:v>
                </c:pt>
                <c:pt idx="199">
                  <c:v>966.81584362139915</c:v>
                </c:pt>
                <c:pt idx="200">
                  <c:v>668.08084362139914</c:v>
                </c:pt>
                <c:pt idx="201">
                  <c:v>991.63751028806587</c:v>
                </c:pt>
                <c:pt idx="202">
                  <c:v>967.19917695473248</c:v>
                </c:pt>
                <c:pt idx="203">
                  <c:v>955.35584362139912</c:v>
                </c:pt>
                <c:pt idx="204">
                  <c:v>946.73417695473256</c:v>
                </c:pt>
                <c:pt idx="205">
                  <c:v>1.0658436213991769</c:v>
                </c:pt>
                <c:pt idx="206">
                  <c:v>1.0658436213991769</c:v>
                </c:pt>
                <c:pt idx="207">
                  <c:v>3.4341769547325107</c:v>
                </c:pt>
                <c:pt idx="208">
                  <c:v>1317.7241769547325</c:v>
                </c:pt>
                <c:pt idx="209">
                  <c:v>1131.297510288066</c:v>
                </c:pt>
                <c:pt idx="210">
                  <c:v>1057.1691769547324</c:v>
                </c:pt>
                <c:pt idx="211">
                  <c:v>1006.9241769547324</c:v>
                </c:pt>
                <c:pt idx="212">
                  <c:v>994.48751028806578</c:v>
                </c:pt>
                <c:pt idx="213">
                  <c:v>977.7608436213992</c:v>
                </c:pt>
                <c:pt idx="214">
                  <c:v>965.89084362139909</c:v>
                </c:pt>
                <c:pt idx="215">
                  <c:v>955.09084362139913</c:v>
                </c:pt>
                <c:pt idx="216">
                  <c:v>947.3858436213992</c:v>
                </c:pt>
                <c:pt idx="217">
                  <c:v>939.93084362139905</c:v>
                </c:pt>
                <c:pt idx="218">
                  <c:v>934.47084362139924</c:v>
                </c:pt>
                <c:pt idx="219">
                  <c:v>443.79751028806578</c:v>
                </c:pt>
                <c:pt idx="220">
                  <c:v>880.7508436213991</c:v>
                </c:pt>
                <c:pt idx="221">
                  <c:v>991.54417695473251</c:v>
                </c:pt>
                <c:pt idx="222">
                  <c:v>959.13251028806576</c:v>
                </c:pt>
                <c:pt idx="223">
                  <c:v>945.65251028806586</c:v>
                </c:pt>
                <c:pt idx="224">
                  <c:v>935.07584362139926</c:v>
                </c:pt>
                <c:pt idx="225">
                  <c:v>928.1358436213992</c:v>
                </c:pt>
                <c:pt idx="226">
                  <c:v>921.45251028806581</c:v>
                </c:pt>
                <c:pt idx="227">
                  <c:v>916.41251028806585</c:v>
                </c:pt>
                <c:pt idx="228">
                  <c:v>911.91917695473251</c:v>
                </c:pt>
                <c:pt idx="229">
                  <c:v>908.26584362139909</c:v>
                </c:pt>
                <c:pt idx="230">
                  <c:v>905.77084362139908</c:v>
                </c:pt>
                <c:pt idx="231">
                  <c:v>903.08084362139914</c:v>
                </c:pt>
                <c:pt idx="232">
                  <c:v>899.1025102880659</c:v>
                </c:pt>
                <c:pt idx="233">
                  <c:v>897.69751028806581</c:v>
                </c:pt>
                <c:pt idx="234">
                  <c:v>889.69084362139915</c:v>
                </c:pt>
                <c:pt idx="235">
                  <c:v>888.5875102880658</c:v>
                </c:pt>
                <c:pt idx="236">
                  <c:v>887.82751028806581</c:v>
                </c:pt>
                <c:pt idx="237">
                  <c:v>886.30251028806583</c:v>
                </c:pt>
                <c:pt idx="238">
                  <c:v>883.62751028806576</c:v>
                </c:pt>
                <c:pt idx="239">
                  <c:v>881.95917695473247</c:v>
                </c:pt>
                <c:pt idx="240">
                  <c:v>880.41917695473251</c:v>
                </c:pt>
                <c:pt idx="241">
                  <c:v>879.1025102880659</c:v>
                </c:pt>
                <c:pt idx="242">
                  <c:v>877.9441769547326</c:v>
                </c:pt>
                <c:pt idx="243">
                  <c:v>877.25417695473254</c:v>
                </c:pt>
                <c:pt idx="244">
                  <c:v>877.85751028806578</c:v>
                </c:pt>
                <c:pt idx="245">
                  <c:v>872.45084362139926</c:v>
                </c:pt>
                <c:pt idx="246">
                  <c:v>870.62417695473255</c:v>
                </c:pt>
                <c:pt idx="247">
                  <c:v>870.32251028806581</c:v>
                </c:pt>
                <c:pt idx="248">
                  <c:v>866.72417695473246</c:v>
                </c:pt>
                <c:pt idx="249">
                  <c:v>866.84751028806579</c:v>
                </c:pt>
                <c:pt idx="250">
                  <c:v>864.39584362139908</c:v>
                </c:pt>
                <c:pt idx="251">
                  <c:v>861.99751028806588</c:v>
                </c:pt>
                <c:pt idx="252">
                  <c:v>858.89917695473252</c:v>
                </c:pt>
                <c:pt idx="253">
                  <c:v>856.33084362139914</c:v>
                </c:pt>
                <c:pt idx="254">
                  <c:v>855.54251028806573</c:v>
                </c:pt>
                <c:pt idx="255">
                  <c:v>854.31417695473249</c:v>
                </c:pt>
                <c:pt idx="256">
                  <c:v>852.47417695473246</c:v>
                </c:pt>
                <c:pt idx="257">
                  <c:v>850.63417695473242</c:v>
                </c:pt>
                <c:pt idx="258">
                  <c:v>848.70584362139914</c:v>
                </c:pt>
                <c:pt idx="259">
                  <c:v>846.83917695473258</c:v>
                </c:pt>
                <c:pt idx="260">
                  <c:v>847.01917695473253</c:v>
                </c:pt>
                <c:pt idx="261">
                  <c:v>793.0925102880658</c:v>
                </c:pt>
                <c:pt idx="262">
                  <c:v>848.70584362139914</c:v>
                </c:pt>
                <c:pt idx="263">
                  <c:v>818.80917695473249</c:v>
                </c:pt>
                <c:pt idx="264">
                  <c:v>844.7275102880659</c:v>
                </c:pt>
                <c:pt idx="265">
                  <c:v>841.91251028806585</c:v>
                </c:pt>
                <c:pt idx="266">
                  <c:v>842.49417695473244</c:v>
                </c:pt>
                <c:pt idx="267">
                  <c:v>837.16584362139918</c:v>
                </c:pt>
                <c:pt idx="268">
                  <c:v>835.54751028806584</c:v>
                </c:pt>
                <c:pt idx="269">
                  <c:v>832.70417695473247</c:v>
                </c:pt>
                <c:pt idx="270">
                  <c:v>831.34917695473246</c:v>
                </c:pt>
                <c:pt idx="271">
                  <c:v>829.41251028806585</c:v>
                </c:pt>
                <c:pt idx="272">
                  <c:v>829.65751028806585</c:v>
                </c:pt>
                <c:pt idx="273">
                  <c:v>826.78584362139907</c:v>
                </c:pt>
                <c:pt idx="274">
                  <c:v>706.09584362139924</c:v>
                </c:pt>
                <c:pt idx="275">
                  <c:v>843.34584362139924</c:v>
                </c:pt>
                <c:pt idx="276">
                  <c:v>833.53917695473251</c:v>
                </c:pt>
                <c:pt idx="277">
                  <c:v>828.22417695473246</c:v>
                </c:pt>
                <c:pt idx="278">
                  <c:v>825.20751028806592</c:v>
                </c:pt>
                <c:pt idx="279">
                  <c:v>721.2608436213992</c:v>
                </c:pt>
                <c:pt idx="280">
                  <c:v>1.0958436213991769</c:v>
                </c:pt>
                <c:pt idx="281">
                  <c:v>158.02417695473252</c:v>
                </c:pt>
                <c:pt idx="282">
                  <c:v>1082.590843621399</c:v>
                </c:pt>
                <c:pt idx="283">
                  <c:v>947.95751028806592</c:v>
                </c:pt>
                <c:pt idx="284">
                  <c:v>902.07084362139915</c:v>
                </c:pt>
                <c:pt idx="285">
                  <c:v>877.38251028806576</c:v>
                </c:pt>
                <c:pt idx="286">
                  <c:v>860.9675102880658</c:v>
                </c:pt>
                <c:pt idx="287">
                  <c:v>849.89417695473253</c:v>
                </c:pt>
                <c:pt idx="288">
                  <c:v>841.03917695473251</c:v>
                </c:pt>
                <c:pt idx="289">
                  <c:v>835.78417695473252</c:v>
                </c:pt>
                <c:pt idx="290">
                  <c:v>404.80084362139911</c:v>
                </c:pt>
                <c:pt idx="291">
                  <c:v>882.01417695473242</c:v>
                </c:pt>
                <c:pt idx="292">
                  <c:v>873.98584362139923</c:v>
                </c:pt>
                <c:pt idx="293">
                  <c:v>850.00584362139921</c:v>
                </c:pt>
                <c:pt idx="294">
                  <c:v>837.7175102880658</c:v>
                </c:pt>
                <c:pt idx="295">
                  <c:v>829.21417695473258</c:v>
                </c:pt>
                <c:pt idx="296">
                  <c:v>822.98751028806578</c:v>
                </c:pt>
                <c:pt idx="297">
                  <c:v>818.37417695473255</c:v>
                </c:pt>
                <c:pt idx="298">
                  <c:v>814.87417695473255</c:v>
                </c:pt>
                <c:pt idx="299">
                  <c:v>811.33084362139914</c:v>
                </c:pt>
                <c:pt idx="300">
                  <c:v>811.42417695473239</c:v>
                </c:pt>
                <c:pt idx="301">
                  <c:v>811.16417695473251</c:v>
                </c:pt>
                <c:pt idx="302">
                  <c:v>803.54751028806584</c:v>
                </c:pt>
                <c:pt idx="303">
                  <c:v>800.95751028806592</c:v>
                </c:pt>
                <c:pt idx="304">
                  <c:v>799.5691769547326</c:v>
                </c:pt>
                <c:pt idx="305">
                  <c:v>797.78417695473252</c:v>
                </c:pt>
                <c:pt idx="306">
                  <c:v>796.35084362139912</c:v>
                </c:pt>
                <c:pt idx="307">
                  <c:v>794.86251028806578</c:v>
                </c:pt>
                <c:pt idx="308">
                  <c:v>773.69917695473248</c:v>
                </c:pt>
                <c:pt idx="309">
                  <c:v>795.81084362139916</c:v>
                </c:pt>
                <c:pt idx="310">
                  <c:v>794.25417695473254</c:v>
                </c:pt>
                <c:pt idx="311">
                  <c:v>791.17084362139917</c:v>
                </c:pt>
                <c:pt idx="312">
                  <c:v>788.15584362139919</c:v>
                </c:pt>
                <c:pt idx="313">
                  <c:v>788.67084362139917</c:v>
                </c:pt>
                <c:pt idx="314">
                  <c:v>786.64751028806575</c:v>
                </c:pt>
                <c:pt idx="315">
                  <c:v>791.3425102880658</c:v>
                </c:pt>
                <c:pt idx="316">
                  <c:v>779.17751028806583</c:v>
                </c:pt>
                <c:pt idx="317">
                  <c:v>759.57701028806582</c:v>
                </c:pt>
                <c:pt idx="318">
                  <c:v>787.05584362139905</c:v>
                </c:pt>
                <c:pt idx="319">
                  <c:v>647.43584362139916</c:v>
                </c:pt>
                <c:pt idx="320">
                  <c:v>152.01417695473253</c:v>
                </c:pt>
                <c:pt idx="321">
                  <c:v>717.23417695473256</c:v>
                </c:pt>
                <c:pt idx="322">
                  <c:v>884.8375102880658</c:v>
                </c:pt>
                <c:pt idx="323">
                  <c:v>842.44917695473248</c:v>
                </c:pt>
                <c:pt idx="324">
                  <c:v>818.98917695473244</c:v>
                </c:pt>
                <c:pt idx="325">
                  <c:v>807.59584362139924</c:v>
                </c:pt>
                <c:pt idx="326">
                  <c:v>798.0403278688525</c:v>
                </c:pt>
                <c:pt idx="327">
                  <c:v>791.73866120218588</c:v>
                </c:pt>
                <c:pt idx="328">
                  <c:v>787.23366120218577</c:v>
                </c:pt>
                <c:pt idx="329">
                  <c:v>783.97199453551912</c:v>
                </c:pt>
                <c:pt idx="330">
                  <c:v>780.47366120218589</c:v>
                </c:pt>
                <c:pt idx="331">
                  <c:v>778.02199453551918</c:v>
                </c:pt>
                <c:pt idx="332">
                  <c:v>776.36366120218588</c:v>
                </c:pt>
                <c:pt idx="333">
                  <c:v>740.14032786885252</c:v>
                </c:pt>
                <c:pt idx="334">
                  <c:v>777.56366120218581</c:v>
                </c:pt>
                <c:pt idx="335">
                  <c:v>773.31532786885259</c:v>
                </c:pt>
                <c:pt idx="336">
                  <c:v>719.47032786885245</c:v>
                </c:pt>
                <c:pt idx="337">
                  <c:v>782.81532786885259</c:v>
                </c:pt>
                <c:pt idx="338">
                  <c:v>777.92032786885238</c:v>
                </c:pt>
                <c:pt idx="339">
                  <c:v>697.48699453551922</c:v>
                </c:pt>
                <c:pt idx="340">
                  <c:v>789.14199453551919</c:v>
                </c:pt>
                <c:pt idx="341">
                  <c:v>769.71032786885257</c:v>
                </c:pt>
                <c:pt idx="342">
                  <c:v>771.12866120218575</c:v>
                </c:pt>
                <c:pt idx="343">
                  <c:v>770.53032786885251</c:v>
                </c:pt>
                <c:pt idx="344">
                  <c:v>766.51199453551908</c:v>
                </c:pt>
                <c:pt idx="345">
                  <c:v>764.14532786885252</c:v>
                </c:pt>
                <c:pt idx="346">
                  <c:v>760.95699453551913</c:v>
                </c:pt>
                <c:pt idx="347">
                  <c:v>760.05866120218593</c:v>
                </c:pt>
                <c:pt idx="348">
                  <c:v>701.67199453551916</c:v>
                </c:pt>
                <c:pt idx="349">
                  <c:v>767.90866120218584</c:v>
                </c:pt>
                <c:pt idx="350">
                  <c:v>759.68532786885248</c:v>
                </c:pt>
                <c:pt idx="351">
                  <c:v>756.48866120218588</c:v>
                </c:pt>
                <c:pt idx="352">
                  <c:v>753.93366120218593</c:v>
                </c:pt>
                <c:pt idx="353">
                  <c:v>751.7519945355192</c:v>
                </c:pt>
                <c:pt idx="354">
                  <c:v>749.69699453551925</c:v>
                </c:pt>
                <c:pt idx="355">
                  <c:v>748.43699453551915</c:v>
                </c:pt>
                <c:pt idx="356">
                  <c:v>747.00032786885254</c:v>
                </c:pt>
                <c:pt idx="357">
                  <c:v>746.07199453551925</c:v>
                </c:pt>
                <c:pt idx="358">
                  <c:v>656.01866120218585</c:v>
                </c:pt>
                <c:pt idx="359">
                  <c:v>600.37366120218576</c:v>
                </c:pt>
                <c:pt idx="360">
                  <c:v>711.78532786885251</c:v>
                </c:pt>
                <c:pt idx="361">
                  <c:v>707.07199453551925</c:v>
                </c:pt>
                <c:pt idx="362">
                  <c:v>703.34032786885246</c:v>
                </c:pt>
                <c:pt idx="363">
                  <c:v>706.38032786885242</c:v>
                </c:pt>
                <c:pt idx="364">
                  <c:v>702.15866120218584</c:v>
                </c:pt>
                <c:pt idx="365">
                  <c:v>702.95699453551913</c:v>
                </c:pt>
                <c:pt idx="366">
                  <c:v>698.82866120218591</c:v>
                </c:pt>
                <c:pt idx="367">
                  <c:v>650.30366120218582</c:v>
                </c:pt>
                <c:pt idx="368">
                  <c:v>686.34699453551912</c:v>
                </c:pt>
                <c:pt idx="369">
                  <c:v>696.86866120218588</c:v>
                </c:pt>
                <c:pt idx="370">
                  <c:v>26.306994535519124</c:v>
                </c:pt>
                <c:pt idx="371">
                  <c:v>1.680327868852459</c:v>
                </c:pt>
                <c:pt idx="372">
                  <c:v>647.54199453551917</c:v>
                </c:pt>
                <c:pt idx="373">
                  <c:v>848.6319945355192</c:v>
                </c:pt>
                <c:pt idx="374">
                  <c:v>789.61532786885243</c:v>
                </c:pt>
                <c:pt idx="375">
                  <c:v>778.05532786885249</c:v>
                </c:pt>
                <c:pt idx="376">
                  <c:v>27.058661202185792</c:v>
                </c:pt>
                <c:pt idx="377">
                  <c:v>3.785327868852459</c:v>
                </c:pt>
                <c:pt idx="378">
                  <c:v>947.77699453551918</c:v>
                </c:pt>
                <c:pt idx="379">
                  <c:v>901.53699453551917</c:v>
                </c:pt>
                <c:pt idx="380">
                  <c:v>843.75366120218575</c:v>
                </c:pt>
                <c:pt idx="381">
                  <c:v>809.87032786885254</c:v>
                </c:pt>
                <c:pt idx="382">
                  <c:v>787.6269945355192</c:v>
                </c:pt>
                <c:pt idx="383">
                  <c:v>774.09532786885245</c:v>
                </c:pt>
                <c:pt idx="384">
                  <c:v>760.2569945355192</c:v>
                </c:pt>
                <c:pt idx="385">
                  <c:v>752.99366120218588</c:v>
                </c:pt>
                <c:pt idx="386">
                  <c:v>747.29366120218583</c:v>
                </c:pt>
                <c:pt idx="387">
                  <c:v>742.09366120218579</c:v>
                </c:pt>
                <c:pt idx="388">
                  <c:v>679.93032786885249</c:v>
                </c:pt>
                <c:pt idx="389">
                  <c:v>439.77532786885251</c:v>
                </c:pt>
                <c:pt idx="390">
                  <c:v>1.680327868852459</c:v>
                </c:pt>
                <c:pt idx="391">
                  <c:v>617.08032786885246</c:v>
                </c:pt>
                <c:pt idx="392">
                  <c:v>886.05199453551904</c:v>
                </c:pt>
                <c:pt idx="393">
                  <c:v>819.52699453551918</c:v>
                </c:pt>
                <c:pt idx="394">
                  <c:v>786.02366120218585</c:v>
                </c:pt>
                <c:pt idx="395">
                  <c:v>767.11366120218588</c:v>
                </c:pt>
                <c:pt idx="396">
                  <c:v>678.26866120218585</c:v>
                </c:pt>
                <c:pt idx="397">
                  <c:v>497.33199453551913</c:v>
                </c:pt>
                <c:pt idx="398">
                  <c:v>773.60699453551922</c:v>
                </c:pt>
                <c:pt idx="399">
                  <c:v>765.29366120218583</c:v>
                </c:pt>
                <c:pt idx="400">
                  <c:v>747.89199453551919</c:v>
                </c:pt>
                <c:pt idx="401">
                  <c:v>738.38032786885242</c:v>
                </c:pt>
                <c:pt idx="402">
                  <c:v>731.47699453551911</c:v>
                </c:pt>
                <c:pt idx="403">
                  <c:v>727.18032786885249</c:v>
                </c:pt>
                <c:pt idx="404">
                  <c:v>722.2569945355192</c:v>
                </c:pt>
                <c:pt idx="405">
                  <c:v>718.60366120218578</c:v>
                </c:pt>
                <c:pt idx="406">
                  <c:v>715.37532786885254</c:v>
                </c:pt>
                <c:pt idx="407">
                  <c:v>713.37866120218575</c:v>
                </c:pt>
                <c:pt idx="408">
                  <c:v>711.19532786885247</c:v>
                </c:pt>
                <c:pt idx="409">
                  <c:v>709.43366120218593</c:v>
                </c:pt>
                <c:pt idx="410">
                  <c:v>708.01532786885252</c:v>
                </c:pt>
                <c:pt idx="411">
                  <c:v>491.17532786885243</c:v>
                </c:pt>
                <c:pt idx="412">
                  <c:v>741.01699453551919</c:v>
                </c:pt>
                <c:pt idx="413">
                  <c:v>740.35366120218578</c:v>
                </c:pt>
                <c:pt idx="414">
                  <c:v>725.45199453551913</c:v>
                </c:pt>
                <c:pt idx="415">
                  <c:v>719.0019945355192</c:v>
                </c:pt>
                <c:pt idx="416">
                  <c:v>6.9403278688524583</c:v>
                </c:pt>
                <c:pt idx="417">
                  <c:v>2.4553278688524589</c:v>
                </c:pt>
                <c:pt idx="418">
                  <c:v>1.6819945355191257</c:v>
                </c:pt>
                <c:pt idx="419">
                  <c:v>32.175327868852463</c:v>
                </c:pt>
                <c:pt idx="420">
                  <c:v>1181.0036612021856</c:v>
                </c:pt>
                <c:pt idx="421">
                  <c:v>947.6986612021858</c:v>
                </c:pt>
                <c:pt idx="422">
                  <c:v>841.74032786885243</c:v>
                </c:pt>
                <c:pt idx="423">
                  <c:v>793.4153278688525</c:v>
                </c:pt>
                <c:pt idx="424">
                  <c:v>760.49032786885243</c:v>
                </c:pt>
                <c:pt idx="425">
                  <c:v>722.64032786885252</c:v>
                </c:pt>
                <c:pt idx="426">
                  <c:v>715.21199453551912</c:v>
                </c:pt>
                <c:pt idx="427">
                  <c:v>704.98866120218588</c:v>
                </c:pt>
                <c:pt idx="428">
                  <c:v>692.47199453551912</c:v>
                </c:pt>
                <c:pt idx="429">
                  <c:v>681.54866120218583</c:v>
                </c:pt>
                <c:pt idx="430">
                  <c:v>675.87699453551909</c:v>
                </c:pt>
                <c:pt idx="431">
                  <c:v>668.45032786885247</c:v>
                </c:pt>
                <c:pt idx="432">
                  <c:v>659.45032786885247</c:v>
                </c:pt>
                <c:pt idx="433">
                  <c:v>658.68032786885249</c:v>
                </c:pt>
                <c:pt idx="434">
                  <c:v>653.16199453551917</c:v>
                </c:pt>
                <c:pt idx="435">
                  <c:v>649.64032786885252</c:v>
                </c:pt>
                <c:pt idx="436">
                  <c:v>646.25199453551909</c:v>
                </c:pt>
                <c:pt idx="437">
                  <c:v>643.02366120218585</c:v>
                </c:pt>
                <c:pt idx="438">
                  <c:v>640.66032786885251</c:v>
                </c:pt>
                <c:pt idx="439">
                  <c:v>638.0403278688525</c:v>
                </c:pt>
                <c:pt idx="440">
                  <c:v>635.2903278688525</c:v>
                </c:pt>
                <c:pt idx="441">
                  <c:v>632.98366120218589</c:v>
                </c:pt>
                <c:pt idx="442">
                  <c:v>630.65199453551918</c:v>
                </c:pt>
                <c:pt idx="443">
                  <c:v>628.46699453551912</c:v>
                </c:pt>
                <c:pt idx="444">
                  <c:v>625.96199453551912</c:v>
                </c:pt>
                <c:pt idx="445">
                  <c:v>625.40532786885251</c:v>
                </c:pt>
                <c:pt idx="446">
                  <c:v>623.68366120218582</c:v>
                </c:pt>
                <c:pt idx="447">
                  <c:v>622.14532786885252</c:v>
                </c:pt>
                <c:pt idx="448">
                  <c:v>619.85166666666669</c:v>
                </c:pt>
                <c:pt idx="449">
                  <c:v>618.5</c:v>
                </c:pt>
                <c:pt idx="450">
                  <c:v>615.57166666666672</c:v>
                </c:pt>
                <c:pt idx="451">
                  <c:v>616.13000000000011</c:v>
                </c:pt>
                <c:pt idx="452">
                  <c:v>614.75666666666666</c:v>
                </c:pt>
                <c:pt idx="453">
                  <c:v>613.31500000000005</c:v>
                </c:pt>
                <c:pt idx="454">
                  <c:v>612.28500000000008</c:v>
                </c:pt>
                <c:pt idx="455">
                  <c:v>611.04333333333341</c:v>
                </c:pt>
                <c:pt idx="456">
                  <c:v>609.89666666666676</c:v>
                </c:pt>
                <c:pt idx="457">
                  <c:v>574.79166666666674</c:v>
                </c:pt>
                <c:pt idx="458">
                  <c:v>615.72500000000002</c:v>
                </c:pt>
                <c:pt idx="459">
                  <c:v>609.4666666666667</c:v>
                </c:pt>
                <c:pt idx="460">
                  <c:v>607.21500000000003</c:v>
                </c:pt>
                <c:pt idx="461">
                  <c:v>605.22166666666669</c:v>
                </c:pt>
                <c:pt idx="462">
                  <c:v>603.76666666666665</c:v>
                </c:pt>
                <c:pt idx="463">
                  <c:v>602.7650000000001</c:v>
                </c:pt>
                <c:pt idx="464">
                  <c:v>601.49166666666667</c:v>
                </c:pt>
                <c:pt idx="465">
                  <c:v>600.65000000000009</c:v>
                </c:pt>
                <c:pt idx="466">
                  <c:v>599.81666666666672</c:v>
                </c:pt>
                <c:pt idx="467">
                  <c:v>599.2166666666667</c:v>
                </c:pt>
                <c:pt idx="468">
                  <c:v>598.70000000000005</c:v>
                </c:pt>
                <c:pt idx="469">
                  <c:v>597.98500000000001</c:v>
                </c:pt>
                <c:pt idx="470">
                  <c:v>421.13833333333332</c:v>
                </c:pt>
                <c:pt idx="471">
                  <c:v>316.63166666666666</c:v>
                </c:pt>
                <c:pt idx="472">
                  <c:v>707.68333333333339</c:v>
                </c:pt>
                <c:pt idx="473">
                  <c:v>649.73500000000001</c:v>
                </c:pt>
                <c:pt idx="474">
                  <c:v>610.74166666666667</c:v>
                </c:pt>
                <c:pt idx="475">
                  <c:v>622.09</c:v>
                </c:pt>
                <c:pt idx="476">
                  <c:v>429.03999999999996</c:v>
                </c:pt>
                <c:pt idx="477">
                  <c:v>291.28166666666664</c:v>
                </c:pt>
                <c:pt idx="478">
                  <c:v>749.80333333333328</c:v>
                </c:pt>
                <c:pt idx="479">
                  <c:v>662.47833333333335</c:v>
                </c:pt>
                <c:pt idx="480">
                  <c:v>641.89166666666665</c:v>
                </c:pt>
                <c:pt idx="481">
                  <c:v>628.40000000000009</c:v>
                </c:pt>
                <c:pt idx="482">
                  <c:v>619.5866666666667</c:v>
                </c:pt>
                <c:pt idx="483">
                  <c:v>546.44500000000005</c:v>
                </c:pt>
                <c:pt idx="484">
                  <c:v>591.12809523809528</c:v>
                </c:pt>
                <c:pt idx="485">
                  <c:v>597.07809523809522</c:v>
                </c:pt>
                <c:pt idx="486">
                  <c:v>597.57809523809522</c:v>
                </c:pt>
                <c:pt idx="487">
                  <c:v>597.32642857142855</c:v>
                </c:pt>
                <c:pt idx="488">
                  <c:v>596.23476190476185</c:v>
                </c:pt>
                <c:pt idx="489">
                  <c:v>594.68309523809523</c:v>
                </c:pt>
                <c:pt idx="490">
                  <c:v>591.78809523809525</c:v>
                </c:pt>
                <c:pt idx="491">
                  <c:v>589.87642857142851</c:v>
                </c:pt>
                <c:pt idx="492">
                  <c:v>587.85476190476186</c:v>
                </c:pt>
                <c:pt idx="493">
                  <c:v>580.41142857142859</c:v>
                </c:pt>
                <c:pt idx="494">
                  <c:v>580.85642857142852</c:v>
                </c:pt>
                <c:pt idx="495">
                  <c:v>586.4347619047619</c:v>
                </c:pt>
                <c:pt idx="496">
                  <c:v>584.0597619047619</c:v>
                </c:pt>
                <c:pt idx="497">
                  <c:v>582.36309523809518</c:v>
                </c:pt>
                <c:pt idx="498">
                  <c:v>520.43642857142856</c:v>
                </c:pt>
                <c:pt idx="499">
                  <c:v>593.89476190476194</c:v>
                </c:pt>
                <c:pt idx="500">
                  <c:v>585.28309523809526</c:v>
                </c:pt>
                <c:pt idx="501">
                  <c:v>580.07476190476189</c:v>
                </c:pt>
                <c:pt idx="502">
                  <c:v>577.79476190476191</c:v>
                </c:pt>
                <c:pt idx="503">
                  <c:v>576.33142857142855</c:v>
                </c:pt>
                <c:pt idx="504">
                  <c:v>575.00642857142861</c:v>
                </c:pt>
                <c:pt idx="505">
                  <c:v>563.49809523809517</c:v>
                </c:pt>
                <c:pt idx="506">
                  <c:v>487.94809523809528</c:v>
                </c:pt>
                <c:pt idx="507">
                  <c:v>588.40642857142859</c:v>
                </c:pt>
                <c:pt idx="508">
                  <c:v>578.94142857142856</c:v>
                </c:pt>
                <c:pt idx="509">
                  <c:v>575.39142857142861</c:v>
                </c:pt>
                <c:pt idx="510">
                  <c:v>572.89142857142861</c:v>
                </c:pt>
                <c:pt idx="511">
                  <c:v>570.52809523809515</c:v>
                </c:pt>
                <c:pt idx="512">
                  <c:v>568.77142857142849</c:v>
                </c:pt>
                <c:pt idx="513">
                  <c:v>567.33976190476187</c:v>
                </c:pt>
                <c:pt idx="514">
                  <c:v>567.28976190476192</c:v>
                </c:pt>
                <c:pt idx="515">
                  <c:v>564.89809523809527</c:v>
                </c:pt>
                <c:pt idx="516">
                  <c:v>563.04642857142858</c:v>
                </c:pt>
                <c:pt idx="517">
                  <c:v>561.74642857142862</c:v>
                </c:pt>
                <c:pt idx="518">
                  <c:v>559.79809523809524</c:v>
                </c:pt>
                <c:pt idx="519">
                  <c:v>557.99809523809517</c:v>
                </c:pt>
                <c:pt idx="520">
                  <c:v>557.02476190476182</c:v>
                </c:pt>
                <c:pt idx="521">
                  <c:v>558.02976190476193</c:v>
                </c:pt>
                <c:pt idx="522">
                  <c:v>555.96642857142854</c:v>
                </c:pt>
                <c:pt idx="523">
                  <c:v>554.11142857142852</c:v>
                </c:pt>
                <c:pt idx="524">
                  <c:v>551.40476190476193</c:v>
                </c:pt>
                <c:pt idx="525">
                  <c:v>550.79309523809525</c:v>
                </c:pt>
                <c:pt idx="526">
                  <c:v>549.36142857142852</c:v>
                </c:pt>
                <c:pt idx="527">
                  <c:v>550.75476190476184</c:v>
                </c:pt>
                <c:pt idx="528">
                  <c:v>549.73642857142852</c:v>
                </c:pt>
                <c:pt idx="529">
                  <c:v>549.3097619047619</c:v>
                </c:pt>
                <c:pt idx="530">
                  <c:v>547.10309523809519</c:v>
                </c:pt>
                <c:pt idx="531">
                  <c:v>547.51809523809516</c:v>
                </c:pt>
                <c:pt idx="532">
                  <c:v>546.82976190476188</c:v>
                </c:pt>
                <c:pt idx="533">
                  <c:v>547.10476190476186</c:v>
                </c:pt>
                <c:pt idx="534">
                  <c:v>545.64476190476194</c:v>
                </c:pt>
                <c:pt idx="535">
                  <c:v>541.18309523809523</c:v>
                </c:pt>
                <c:pt idx="536">
                  <c:v>545.18309523809523</c:v>
                </c:pt>
                <c:pt idx="537">
                  <c:v>544.52476190476182</c:v>
                </c:pt>
                <c:pt idx="538">
                  <c:v>544.03976190476192</c:v>
                </c:pt>
                <c:pt idx="539">
                  <c:v>543.30142857142857</c:v>
                </c:pt>
                <c:pt idx="540">
                  <c:v>542.60809523809519</c:v>
                </c:pt>
                <c:pt idx="541">
                  <c:v>541.74476190476184</c:v>
                </c:pt>
                <c:pt idx="542">
                  <c:v>540.40642857142859</c:v>
                </c:pt>
                <c:pt idx="543">
                  <c:v>539.83309523809521</c:v>
                </c:pt>
                <c:pt idx="544">
                  <c:v>539.46142857142854</c:v>
                </c:pt>
                <c:pt idx="545">
                  <c:v>539.18809523809523</c:v>
                </c:pt>
                <c:pt idx="546">
                  <c:v>537.68809523809523</c:v>
                </c:pt>
                <c:pt idx="547">
                  <c:v>537.63976190476183</c:v>
                </c:pt>
                <c:pt idx="548">
                  <c:v>536.61476190476196</c:v>
                </c:pt>
                <c:pt idx="549">
                  <c:v>535.64309523809516</c:v>
                </c:pt>
                <c:pt idx="550">
                  <c:v>534.88476190476194</c:v>
                </c:pt>
                <c:pt idx="551">
                  <c:v>533.5547619047619</c:v>
                </c:pt>
                <c:pt idx="552">
                  <c:v>532.66309523809525</c:v>
                </c:pt>
                <c:pt idx="553">
                  <c:v>533.61142857142852</c:v>
                </c:pt>
                <c:pt idx="554">
                  <c:v>528.31476190476189</c:v>
                </c:pt>
                <c:pt idx="555">
                  <c:v>526.84142857142854</c:v>
                </c:pt>
                <c:pt idx="556">
                  <c:v>474.13642857142855</c:v>
                </c:pt>
                <c:pt idx="557">
                  <c:v>543.83642857142854</c:v>
                </c:pt>
                <c:pt idx="558">
                  <c:v>537.45642857142855</c:v>
                </c:pt>
                <c:pt idx="559">
                  <c:v>534.23642857142852</c:v>
                </c:pt>
                <c:pt idx="560">
                  <c:v>532.22976190476186</c:v>
                </c:pt>
                <c:pt idx="561">
                  <c:v>528.94976190476189</c:v>
                </c:pt>
                <c:pt idx="562">
                  <c:v>529.86476190476196</c:v>
                </c:pt>
                <c:pt idx="563">
                  <c:v>529.29642857142858</c:v>
                </c:pt>
                <c:pt idx="564">
                  <c:v>528.15309523809515</c:v>
                </c:pt>
                <c:pt idx="565">
                  <c:v>526.98476190476185</c:v>
                </c:pt>
                <c:pt idx="566">
                  <c:v>528.27142857142849</c:v>
                </c:pt>
                <c:pt idx="567">
                  <c:v>526.56809523809522</c:v>
                </c:pt>
                <c:pt idx="568">
                  <c:v>525.5930952380952</c:v>
                </c:pt>
                <c:pt idx="569">
                  <c:v>524.16309523809525</c:v>
                </c:pt>
                <c:pt idx="570">
                  <c:v>523.71976190476187</c:v>
                </c:pt>
                <c:pt idx="571">
                  <c:v>522.73309523809519</c:v>
                </c:pt>
                <c:pt idx="572">
                  <c:v>521.80809523809523</c:v>
                </c:pt>
                <c:pt idx="573">
                  <c:v>521.45809523809521</c:v>
                </c:pt>
                <c:pt idx="574">
                  <c:v>520.62976190476184</c:v>
                </c:pt>
                <c:pt idx="575">
                  <c:v>520.24976190476195</c:v>
                </c:pt>
                <c:pt idx="576">
                  <c:v>519.79142857142858</c:v>
                </c:pt>
                <c:pt idx="577">
                  <c:v>518.38142857142861</c:v>
                </c:pt>
                <c:pt idx="578">
                  <c:v>467.23809523809524</c:v>
                </c:pt>
                <c:pt idx="579">
                  <c:v>531.25976190476194</c:v>
                </c:pt>
                <c:pt idx="580">
                  <c:v>524.33809523809521</c:v>
                </c:pt>
                <c:pt idx="581">
                  <c:v>521.19309523809522</c:v>
                </c:pt>
                <c:pt idx="582">
                  <c:v>519.32642857142855</c:v>
                </c:pt>
                <c:pt idx="583">
                  <c:v>515.11476190476196</c:v>
                </c:pt>
                <c:pt idx="584">
                  <c:v>516.64142857142861</c:v>
                </c:pt>
                <c:pt idx="585">
                  <c:v>478.58976190476193</c:v>
                </c:pt>
                <c:pt idx="586">
                  <c:v>519.61476190476196</c:v>
                </c:pt>
                <c:pt idx="587">
                  <c:v>515.23476190476185</c:v>
                </c:pt>
                <c:pt idx="588">
                  <c:v>512.89476190476194</c:v>
                </c:pt>
                <c:pt idx="589">
                  <c:v>509.49142857142857</c:v>
                </c:pt>
                <c:pt idx="590">
                  <c:v>511.32309523809528</c:v>
                </c:pt>
                <c:pt idx="591">
                  <c:v>508.24142857142857</c:v>
                </c:pt>
                <c:pt idx="592">
                  <c:v>509.45476190476194</c:v>
                </c:pt>
                <c:pt idx="593">
                  <c:v>508.38976190476188</c:v>
                </c:pt>
                <c:pt idx="594">
                  <c:v>507.26976190476188</c:v>
                </c:pt>
                <c:pt idx="595">
                  <c:v>506.66976190476191</c:v>
                </c:pt>
                <c:pt idx="596">
                  <c:v>506.78274509803919</c:v>
                </c:pt>
                <c:pt idx="597">
                  <c:v>506.49274509803922</c:v>
                </c:pt>
                <c:pt idx="598">
                  <c:v>506.18774509803916</c:v>
                </c:pt>
                <c:pt idx="599">
                  <c:v>505.96774509803919</c:v>
                </c:pt>
                <c:pt idx="600">
                  <c:v>504.10774509803917</c:v>
                </c:pt>
                <c:pt idx="601">
                  <c:v>503.37774509803921</c:v>
                </c:pt>
                <c:pt idx="602">
                  <c:v>503.3877450980392</c:v>
                </c:pt>
                <c:pt idx="603">
                  <c:v>462.9194117647059</c:v>
                </c:pt>
                <c:pt idx="604">
                  <c:v>513.05441176470583</c:v>
                </c:pt>
                <c:pt idx="605">
                  <c:v>507.72774509803918</c:v>
                </c:pt>
                <c:pt idx="606">
                  <c:v>505.61774509803922</c:v>
                </c:pt>
                <c:pt idx="607">
                  <c:v>504.14441176470586</c:v>
                </c:pt>
                <c:pt idx="608">
                  <c:v>502.48774509803917</c:v>
                </c:pt>
                <c:pt idx="609">
                  <c:v>501.02941176470586</c:v>
                </c:pt>
                <c:pt idx="610">
                  <c:v>499.56941176470582</c:v>
                </c:pt>
                <c:pt idx="611">
                  <c:v>499.44774509803921</c:v>
                </c:pt>
                <c:pt idx="612">
                  <c:v>498.5244117647058</c:v>
                </c:pt>
                <c:pt idx="613">
                  <c:v>498.02107843137247</c:v>
                </c:pt>
                <c:pt idx="614">
                  <c:v>497.85774509803917</c:v>
                </c:pt>
                <c:pt idx="615">
                  <c:v>496.52607843137253</c:v>
                </c:pt>
                <c:pt idx="616">
                  <c:v>495.41107843137252</c:v>
                </c:pt>
                <c:pt idx="617">
                  <c:v>494.3660784313725</c:v>
                </c:pt>
                <c:pt idx="618">
                  <c:v>493.51941176470586</c:v>
                </c:pt>
                <c:pt idx="619">
                  <c:v>492.74607843137255</c:v>
                </c:pt>
                <c:pt idx="620">
                  <c:v>493.41274509803924</c:v>
                </c:pt>
                <c:pt idx="621">
                  <c:v>492.90607843137258</c:v>
                </c:pt>
                <c:pt idx="622">
                  <c:v>491.55441176470589</c:v>
                </c:pt>
                <c:pt idx="623">
                  <c:v>490.42274509803923</c:v>
                </c:pt>
                <c:pt idx="624">
                  <c:v>490.30941176470583</c:v>
                </c:pt>
                <c:pt idx="625">
                  <c:v>489.35441176470584</c:v>
                </c:pt>
                <c:pt idx="626">
                  <c:v>489.07941176470587</c:v>
                </c:pt>
                <c:pt idx="627">
                  <c:v>488.52107843137247</c:v>
                </c:pt>
                <c:pt idx="628">
                  <c:v>488.02774509803913</c:v>
                </c:pt>
                <c:pt idx="629">
                  <c:v>485.5127450980392</c:v>
                </c:pt>
                <c:pt idx="630">
                  <c:v>487.50560975609756</c:v>
                </c:pt>
                <c:pt idx="631">
                  <c:v>485.85227642276425</c:v>
                </c:pt>
                <c:pt idx="632">
                  <c:v>440.93060975609757</c:v>
                </c:pt>
                <c:pt idx="633">
                  <c:v>496.2439430894309</c:v>
                </c:pt>
                <c:pt idx="634">
                  <c:v>489.1139430894309</c:v>
                </c:pt>
                <c:pt idx="635">
                  <c:v>486.41727642276425</c:v>
                </c:pt>
                <c:pt idx="636">
                  <c:v>483.76394308943088</c:v>
                </c:pt>
                <c:pt idx="637">
                  <c:v>482.18894308943095</c:v>
                </c:pt>
                <c:pt idx="638">
                  <c:v>480.83227642276421</c:v>
                </c:pt>
                <c:pt idx="639">
                  <c:v>480.03894308943092</c:v>
                </c:pt>
                <c:pt idx="640">
                  <c:v>479.75560975609756</c:v>
                </c:pt>
                <c:pt idx="641">
                  <c:v>480.35894308943091</c:v>
                </c:pt>
                <c:pt idx="642">
                  <c:v>480.01394308943088</c:v>
                </c:pt>
                <c:pt idx="643">
                  <c:v>478.06560975609756</c:v>
                </c:pt>
                <c:pt idx="644">
                  <c:v>477.48560975609757</c:v>
                </c:pt>
                <c:pt idx="645">
                  <c:v>477.28394308943086</c:v>
                </c:pt>
                <c:pt idx="646">
                  <c:v>475.97060975609753</c:v>
                </c:pt>
                <c:pt idx="647">
                  <c:v>475.21227642276426</c:v>
                </c:pt>
                <c:pt idx="648">
                  <c:v>475.7489430894309</c:v>
                </c:pt>
                <c:pt idx="649">
                  <c:v>475.05394308943085</c:v>
                </c:pt>
                <c:pt idx="650">
                  <c:v>474.72727642276425</c:v>
                </c:pt>
                <c:pt idx="651">
                  <c:v>353.51394308943088</c:v>
                </c:pt>
                <c:pt idx="652">
                  <c:v>0.31727642276422768</c:v>
                </c:pt>
                <c:pt idx="653">
                  <c:v>332.05227642276424</c:v>
                </c:pt>
                <c:pt idx="654">
                  <c:v>646.86227642276424</c:v>
                </c:pt>
                <c:pt idx="655">
                  <c:v>519.20894308943082</c:v>
                </c:pt>
                <c:pt idx="656">
                  <c:v>500.05560975609757</c:v>
                </c:pt>
                <c:pt idx="657">
                  <c:v>490.41727642276425</c:v>
                </c:pt>
                <c:pt idx="658">
                  <c:v>484.63727642276422</c:v>
                </c:pt>
                <c:pt idx="659">
                  <c:v>480.26560975609755</c:v>
                </c:pt>
                <c:pt idx="660">
                  <c:v>500.74227642276423</c:v>
                </c:pt>
                <c:pt idx="661">
                  <c:v>497.7439430894309</c:v>
                </c:pt>
                <c:pt idx="662">
                  <c:v>491.19394308943089</c:v>
                </c:pt>
                <c:pt idx="663">
                  <c:v>486.85727642276424</c:v>
                </c:pt>
                <c:pt idx="664">
                  <c:v>482.9939430894309</c:v>
                </c:pt>
                <c:pt idx="665">
                  <c:v>480.54060975609752</c:v>
                </c:pt>
                <c:pt idx="666">
                  <c:v>473.55227642276424</c:v>
                </c:pt>
                <c:pt idx="667">
                  <c:v>469.08727642276426</c:v>
                </c:pt>
                <c:pt idx="668">
                  <c:v>469.72394308943086</c:v>
                </c:pt>
                <c:pt idx="669">
                  <c:v>467.75060975609756</c:v>
                </c:pt>
                <c:pt idx="670">
                  <c:v>468.67227642276418</c:v>
                </c:pt>
                <c:pt idx="671">
                  <c:v>467.28394308943086</c:v>
                </c:pt>
                <c:pt idx="672">
                  <c:v>470.6839430894309</c:v>
                </c:pt>
                <c:pt idx="673">
                  <c:v>467.9939430894309</c:v>
                </c:pt>
                <c:pt idx="674">
                  <c:v>466.3422764227642</c:v>
                </c:pt>
                <c:pt idx="675">
                  <c:v>465.78727642276419</c:v>
                </c:pt>
                <c:pt idx="676">
                  <c:v>466.78727642276419</c:v>
                </c:pt>
                <c:pt idx="677">
                  <c:v>468.38894308943088</c:v>
                </c:pt>
                <c:pt idx="678">
                  <c:v>465.62727642276423</c:v>
                </c:pt>
                <c:pt idx="679">
                  <c:v>461.90560975609753</c:v>
                </c:pt>
                <c:pt idx="680">
                  <c:v>464.30394308943085</c:v>
                </c:pt>
                <c:pt idx="681">
                  <c:v>465.63060975609756</c:v>
                </c:pt>
                <c:pt idx="682">
                  <c:v>455.72060975609753</c:v>
                </c:pt>
                <c:pt idx="683">
                  <c:v>449.75227642276423</c:v>
                </c:pt>
                <c:pt idx="684">
                  <c:v>463.46560975609759</c:v>
                </c:pt>
                <c:pt idx="685">
                  <c:v>462.66060975609759</c:v>
                </c:pt>
                <c:pt idx="686">
                  <c:v>460.77227642276426</c:v>
                </c:pt>
                <c:pt idx="687">
                  <c:v>462.26727642276421</c:v>
                </c:pt>
                <c:pt idx="688">
                  <c:v>462.78394308943086</c:v>
                </c:pt>
                <c:pt idx="689">
                  <c:v>462.28227642276426</c:v>
                </c:pt>
                <c:pt idx="690">
                  <c:v>458.67560975609751</c:v>
                </c:pt>
                <c:pt idx="691">
                  <c:v>454.20060975609755</c:v>
                </c:pt>
                <c:pt idx="692">
                  <c:v>453.01060975609755</c:v>
                </c:pt>
                <c:pt idx="693">
                  <c:v>458.36560975609757</c:v>
                </c:pt>
                <c:pt idx="694">
                  <c:v>456.87560975609756</c:v>
                </c:pt>
                <c:pt idx="695">
                  <c:v>455.84560975609753</c:v>
                </c:pt>
                <c:pt idx="696">
                  <c:v>455.81894308943089</c:v>
                </c:pt>
                <c:pt idx="697">
                  <c:v>453.07894308943088</c:v>
                </c:pt>
                <c:pt idx="698">
                  <c:v>344.90727642276426</c:v>
                </c:pt>
                <c:pt idx="699">
                  <c:v>510.59727642276425</c:v>
                </c:pt>
                <c:pt idx="700">
                  <c:v>317.85227642276425</c:v>
                </c:pt>
                <c:pt idx="701">
                  <c:v>0.39060975609756099</c:v>
                </c:pt>
                <c:pt idx="702">
                  <c:v>291.67394308943091</c:v>
                </c:pt>
                <c:pt idx="703">
                  <c:v>669.1189430894309</c:v>
                </c:pt>
                <c:pt idx="704">
                  <c:v>547.23060975609758</c:v>
                </c:pt>
                <c:pt idx="705">
                  <c:v>516.55394308943085</c:v>
                </c:pt>
                <c:pt idx="706">
                  <c:v>499.90394308943092</c:v>
                </c:pt>
                <c:pt idx="707">
                  <c:v>490.02060975609754</c:v>
                </c:pt>
                <c:pt idx="708">
                  <c:v>483.66060975609759</c:v>
                </c:pt>
                <c:pt idx="709">
                  <c:v>478.79727642276418</c:v>
                </c:pt>
                <c:pt idx="710">
                  <c:v>474.07060975609761</c:v>
                </c:pt>
                <c:pt idx="711">
                  <c:v>471.30727642276418</c:v>
                </c:pt>
                <c:pt idx="712">
                  <c:v>468.4022764227642</c:v>
                </c:pt>
                <c:pt idx="713">
                  <c:v>465.91560975609752</c:v>
                </c:pt>
                <c:pt idx="714">
                  <c:v>463.49727642276423</c:v>
                </c:pt>
                <c:pt idx="715">
                  <c:v>463.06227642276423</c:v>
                </c:pt>
                <c:pt idx="716">
                  <c:v>460.34560975609753</c:v>
                </c:pt>
                <c:pt idx="717">
                  <c:v>414.6189430894309</c:v>
                </c:pt>
                <c:pt idx="718">
                  <c:v>432.32227642276422</c:v>
                </c:pt>
                <c:pt idx="719">
                  <c:v>447.62060975609756</c:v>
                </c:pt>
                <c:pt idx="720">
                  <c:v>454.88227642276422</c:v>
                </c:pt>
                <c:pt idx="721">
                  <c:v>454.93227642276418</c:v>
                </c:pt>
                <c:pt idx="722">
                  <c:v>449.85394308943091</c:v>
                </c:pt>
                <c:pt idx="723">
                  <c:v>446.78227642276426</c:v>
                </c:pt>
                <c:pt idx="724">
                  <c:v>446.48560975609757</c:v>
                </c:pt>
                <c:pt idx="725">
                  <c:v>444.79560975609758</c:v>
                </c:pt>
                <c:pt idx="726">
                  <c:v>444.3689430894309</c:v>
                </c:pt>
                <c:pt idx="727">
                  <c:v>444.46894308943092</c:v>
                </c:pt>
                <c:pt idx="728">
                  <c:v>443.79060975609752</c:v>
                </c:pt>
                <c:pt idx="729">
                  <c:v>441.03060975609753</c:v>
                </c:pt>
                <c:pt idx="730">
                  <c:v>440.97825475609761</c:v>
                </c:pt>
                <c:pt idx="731">
                  <c:v>440.49387975609761</c:v>
                </c:pt>
                <c:pt idx="732">
                  <c:v>439.46238475609755</c:v>
                </c:pt>
                <c:pt idx="733">
                  <c:v>438.47890642276423</c:v>
                </c:pt>
                <c:pt idx="734">
                  <c:v>437.59833142276426</c:v>
                </c:pt>
                <c:pt idx="735">
                  <c:v>434.14858308943087</c:v>
                </c:pt>
                <c:pt idx="736">
                  <c:v>431.7214597560976</c:v>
                </c:pt>
                <c:pt idx="737">
                  <c:v>431.28619808943091</c:v>
                </c:pt>
                <c:pt idx="738">
                  <c:v>433.65602975609755</c:v>
                </c:pt>
                <c:pt idx="739">
                  <c:v>432.96714642276424</c:v>
                </c:pt>
                <c:pt idx="740">
                  <c:v>431.88894308943088</c:v>
                </c:pt>
                <c:pt idx="741">
                  <c:v>427.07227642276422</c:v>
                </c:pt>
                <c:pt idx="742">
                  <c:v>431.26394308943088</c:v>
                </c:pt>
                <c:pt idx="743">
                  <c:v>431.25727642276422</c:v>
                </c:pt>
                <c:pt idx="744">
                  <c:v>427.90060975609759</c:v>
                </c:pt>
                <c:pt idx="745">
                  <c:v>429.80772308943085</c:v>
                </c:pt>
                <c:pt idx="746">
                  <c:v>429.07394308943094</c:v>
                </c:pt>
                <c:pt idx="747">
                  <c:v>427.83559475609752</c:v>
                </c:pt>
                <c:pt idx="748">
                  <c:v>427.2439430894309</c:v>
                </c:pt>
                <c:pt idx="749">
                  <c:v>427.67060975609758</c:v>
                </c:pt>
                <c:pt idx="750">
                  <c:v>426.16227642276419</c:v>
                </c:pt>
                <c:pt idx="751">
                  <c:v>425.25727642276422</c:v>
                </c:pt>
                <c:pt idx="752">
                  <c:v>424.67060975609758</c:v>
                </c:pt>
              </c:numCache>
            </c:numRef>
          </c:val>
          <c:smooth val="0"/>
          <c:extLst>
            <c:ext xmlns:c16="http://schemas.microsoft.com/office/drawing/2014/chart" uri="{C3380CC4-5D6E-409C-BE32-E72D297353CC}">
              <c16:uniqueId val="{00000000-DCD3-4A27-BC71-92CE74657E5E}"/>
            </c:ext>
          </c:extLst>
        </c:ser>
        <c:dLbls>
          <c:showLegendKey val="0"/>
          <c:showVal val="0"/>
          <c:showCatName val="0"/>
          <c:showSerName val="0"/>
          <c:showPercent val="0"/>
          <c:showBubbleSize val="0"/>
        </c:dLbls>
        <c:marker val="1"/>
        <c:smooth val="0"/>
        <c:axId val="497268328"/>
        <c:axId val="497272288"/>
      </c:lineChart>
      <c:lineChart>
        <c:grouping val="stacked"/>
        <c:varyColors val="0"/>
        <c:ser>
          <c:idx val="1"/>
          <c:order val="1"/>
          <c:tx>
            <c:strRef>
              <c:f>COHO!$C$1</c:f>
              <c:strCache>
                <c:ptCount val="1"/>
                <c:pt idx="0">
                  <c:v>Surface Tubing Pressure (psig)</c:v>
                </c:pt>
              </c:strCache>
            </c:strRef>
          </c:tx>
          <c:spPr>
            <a:ln w="28575" cap="rnd">
              <a:solidFill>
                <a:sysClr val="windowText" lastClr="000000"/>
              </a:solidFill>
              <a:round/>
            </a:ln>
            <a:effectLst/>
          </c:spPr>
          <c:marker>
            <c:symbol val="none"/>
          </c:marker>
          <c:cat>
            <c:numRef>
              <c:f>COHO!$A$2:$A$754</c:f>
              <c:numCache>
                <c:formatCode>m/d/yyyy</c:formatCode>
                <c:ptCount val="753"/>
                <c:pt idx="0">
                  <c:v>44844</c:v>
                </c:pt>
                <c:pt idx="1">
                  <c:v>44845</c:v>
                </c:pt>
                <c:pt idx="2">
                  <c:v>44846</c:v>
                </c:pt>
                <c:pt idx="3">
                  <c:v>44847</c:v>
                </c:pt>
                <c:pt idx="4">
                  <c:v>44848</c:v>
                </c:pt>
                <c:pt idx="5">
                  <c:v>44849</c:v>
                </c:pt>
                <c:pt idx="6">
                  <c:v>44850</c:v>
                </c:pt>
                <c:pt idx="7">
                  <c:v>44851</c:v>
                </c:pt>
                <c:pt idx="8">
                  <c:v>44852</c:v>
                </c:pt>
                <c:pt idx="9">
                  <c:v>44853</c:v>
                </c:pt>
                <c:pt idx="10">
                  <c:v>44854</c:v>
                </c:pt>
                <c:pt idx="11">
                  <c:v>44855</c:v>
                </c:pt>
                <c:pt idx="12">
                  <c:v>44856</c:v>
                </c:pt>
                <c:pt idx="13">
                  <c:v>44857</c:v>
                </c:pt>
                <c:pt idx="14">
                  <c:v>44858</c:v>
                </c:pt>
                <c:pt idx="15">
                  <c:v>44859</c:v>
                </c:pt>
                <c:pt idx="16">
                  <c:v>44860</c:v>
                </c:pt>
                <c:pt idx="17">
                  <c:v>44861</c:v>
                </c:pt>
                <c:pt idx="18">
                  <c:v>44862</c:v>
                </c:pt>
                <c:pt idx="19">
                  <c:v>44863</c:v>
                </c:pt>
                <c:pt idx="20">
                  <c:v>44864</c:v>
                </c:pt>
                <c:pt idx="21">
                  <c:v>44865</c:v>
                </c:pt>
                <c:pt idx="22">
                  <c:v>44866</c:v>
                </c:pt>
                <c:pt idx="23">
                  <c:v>44867</c:v>
                </c:pt>
                <c:pt idx="24">
                  <c:v>44868</c:v>
                </c:pt>
                <c:pt idx="25">
                  <c:v>44869</c:v>
                </c:pt>
                <c:pt idx="26">
                  <c:v>44870</c:v>
                </c:pt>
                <c:pt idx="27">
                  <c:v>44871</c:v>
                </c:pt>
                <c:pt idx="28">
                  <c:v>44872</c:v>
                </c:pt>
                <c:pt idx="29">
                  <c:v>44873</c:v>
                </c:pt>
                <c:pt idx="30">
                  <c:v>44874</c:v>
                </c:pt>
                <c:pt idx="31">
                  <c:v>44875</c:v>
                </c:pt>
                <c:pt idx="32">
                  <c:v>44876</c:v>
                </c:pt>
                <c:pt idx="33">
                  <c:v>44877</c:v>
                </c:pt>
                <c:pt idx="34">
                  <c:v>44878</c:v>
                </c:pt>
                <c:pt idx="35">
                  <c:v>44879</c:v>
                </c:pt>
                <c:pt idx="36">
                  <c:v>44880</c:v>
                </c:pt>
                <c:pt idx="37">
                  <c:v>44881</c:v>
                </c:pt>
                <c:pt idx="38">
                  <c:v>44882</c:v>
                </c:pt>
                <c:pt idx="39">
                  <c:v>44883</c:v>
                </c:pt>
                <c:pt idx="40">
                  <c:v>44884</c:v>
                </c:pt>
                <c:pt idx="41">
                  <c:v>44885</c:v>
                </c:pt>
                <c:pt idx="42">
                  <c:v>44886</c:v>
                </c:pt>
                <c:pt idx="43">
                  <c:v>44887</c:v>
                </c:pt>
                <c:pt idx="44">
                  <c:v>44888</c:v>
                </c:pt>
                <c:pt idx="45">
                  <c:v>44889</c:v>
                </c:pt>
                <c:pt idx="46">
                  <c:v>44890</c:v>
                </c:pt>
                <c:pt idx="47">
                  <c:v>44891</c:v>
                </c:pt>
                <c:pt idx="48">
                  <c:v>44892</c:v>
                </c:pt>
                <c:pt idx="49">
                  <c:v>44893</c:v>
                </c:pt>
                <c:pt idx="50">
                  <c:v>44894</c:v>
                </c:pt>
                <c:pt idx="51">
                  <c:v>44895</c:v>
                </c:pt>
                <c:pt idx="52">
                  <c:v>44896</c:v>
                </c:pt>
                <c:pt idx="53">
                  <c:v>44897</c:v>
                </c:pt>
                <c:pt idx="54">
                  <c:v>44898</c:v>
                </c:pt>
                <c:pt idx="55">
                  <c:v>44899</c:v>
                </c:pt>
                <c:pt idx="56">
                  <c:v>44900</c:v>
                </c:pt>
                <c:pt idx="57">
                  <c:v>44901</c:v>
                </c:pt>
                <c:pt idx="58">
                  <c:v>44902</c:v>
                </c:pt>
                <c:pt idx="59">
                  <c:v>44903</c:v>
                </c:pt>
                <c:pt idx="60">
                  <c:v>44904</c:v>
                </c:pt>
                <c:pt idx="61">
                  <c:v>44905</c:v>
                </c:pt>
                <c:pt idx="62">
                  <c:v>44906</c:v>
                </c:pt>
                <c:pt idx="63">
                  <c:v>44907</c:v>
                </c:pt>
                <c:pt idx="64">
                  <c:v>44908</c:v>
                </c:pt>
                <c:pt idx="65">
                  <c:v>44909</c:v>
                </c:pt>
                <c:pt idx="66">
                  <c:v>44910</c:v>
                </c:pt>
                <c:pt idx="67">
                  <c:v>44911</c:v>
                </c:pt>
                <c:pt idx="68">
                  <c:v>44912</c:v>
                </c:pt>
                <c:pt idx="69">
                  <c:v>44913</c:v>
                </c:pt>
                <c:pt idx="70">
                  <c:v>44914</c:v>
                </c:pt>
                <c:pt idx="71">
                  <c:v>44915</c:v>
                </c:pt>
                <c:pt idx="72">
                  <c:v>44916</c:v>
                </c:pt>
                <c:pt idx="73">
                  <c:v>44917</c:v>
                </c:pt>
                <c:pt idx="74">
                  <c:v>44918</c:v>
                </c:pt>
                <c:pt idx="75">
                  <c:v>44919</c:v>
                </c:pt>
                <c:pt idx="76">
                  <c:v>44920</c:v>
                </c:pt>
                <c:pt idx="77">
                  <c:v>44921</c:v>
                </c:pt>
                <c:pt idx="78">
                  <c:v>44922</c:v>
                </c:pt>
                <c:pt idx="79">
                  <c:v>44923</c:v>
                </c:pt>
                <c:pt idx="80">
                  <c:v>44924</c:v>
                </c:pt>
                <c:pt idx="81">
                  <c:v>44925</c:v>
                </c:pt>
                <c:pt idx="82">
                  <c:v>44926</c:v>
                </c:pt>
                <c:pt idx="83">
                  <c:v>44927</c:v>
                </c:pt>
                <c:pt idx="84">
                  <c:v>44928</c:v>
                </c:pt>
                <c:pt idx="85">
                  <c:v>44929</c:v>
                </c:pt>
                <c:pt idx="86">
                  <c:v>44930</c:v>
                </c:pt>
                <c:pt idx="87">
                  <c:v>44931</c:v>
                </c:pt>
                <c:pt idx="88">
                  <c:v>44932</c:v>
                </c:pt>
                <c:pt idx="89">
                  <c:v>44933</c:v>
                </c:pt>
                <c:pt idx="90">
                  <c:v>44934</c:v>
                </c:pt>
                <c:pt idx="91">
                  <c:v>44935</c:v>
                </c:pt>
                <c:pt idx="92">
                  <c:v>44936</c:v>
                </c:pt>
                <c:pt idx="93">
                  <c:v>44937</c:v>
                </c:pt>
                <c:pt idx="94">
                  <c:v>44938</c:v>
                </c:pt>
                <c:pt idx="95">
                  <c:v>44939</c:v>
                </c:pt>
                <c:pt idx="96">
                  <c:v>44940</c:v>
                </c:pt>
                <c:pt idx="97">
                  <c:v>44941</c:v>
                </c:pt>
                <c:pt idx="98">
                  <c:v>44942</c:v>
                </c:pt>
                <c:pt idx="99">
                  <c:v>44943</c:v>
                </c:pt>
                <c:pt idx="100">
                  <c:v>44944</c:v>
                </c:pt>
                <c:pt idx="101">
                  <c:v>44945</c:v>
                </c:pt>
                <c:pt idx="102">
                  <c:v>44946</c:v>
                </c:pt>
                <c:pt idx="103">
                  <c:v>44947</c:v>
                </c:pt>
                <c:pt idx="104">
                  <c:v>44948</c:v>
                </c:pt>
                <c:pt idx="105">
                  <c:v>44949</c:v>
                </c:pt>
                <c:pt idx="106">
                  <c:v>44950</c:v>
                </c:pt>
                <c:pt idx="107">
                  <c:v>44951</c:v>
                </c:pt>
                <c:pt idx="108">
                  <c:v>44952</c:v>
                </c:pt>
                <c:pt idx="109">
                  <c:v>44953</c:v>
                </c:pt>
                <c:pt idx="110">
                  <c:v>44954</c:v>
                </c:pt>
                <c:pt idx="111">
                  <c:v>44955</c:v>
                </c:pt>
                <c:pt idx="112">
                  <c:v>44956</c:v>
                </c:pt>
                <c:pt idx="113">
                  <c:v>44957</c:v>
                </c:pt>
                <c:pt idx="114">
                  <c:v>44958</c:v>
                </c:pt>
                <c:pt idx="115">
                  <c:v>44959</c:v>
                </c:pt>
                <c:pt idx="116">
                  <c:v>44960</c:v>
                </c:pt>
                <c:pt idx="117">
                  <c:v>44961</c:v>
                </c:pt>
                <c:pt idx="118">
                  <c:v>44962</c:v>
                </c:pt>
                <c:pt idx="119">
                  <c:v>44963</c:v>
                </c:pt>
                <c:pt idx="120">
                  <c:v>44964</c:v>
                </c:pt>
                <c:pt idx="121">
                  <c:v>44965</c:v>
                </c:pt>
                <c:pt idx="122">
                  <c:v>44966</c:v>
                </c:pt>
                <c:pt idx="123">
                  <c:v>44967</c:v>
                </c:pt>
                <c:pt idx="124">
                  <c:v>44968</c:v>
                </c:pt>
                <c:pt idx="125">
                  <c:v>44969</c:v>
                </c:pt>
                <c:pt idx="126">
                  <c:v>44970</c:v>
                </c:pt>
                <c:pt idx="127">
                  <c:v>44971</c:v>
                </c:pt>
                <c:pt idx="128">
                  <c:v>44972</c:v>
                </c:pt>
                <c:pt idx="129">
                  <c:v>44973</c:v>
                </c:pt>
                <c:pt idx="130">
                  <c:v>44974</c:v>
                </c:pt>
                <c:pt idx="131">
                  <c:v>44975</c:v>
                </c:pt>
                <c:pt idx="132">
                  <c:v>44976</c:v>
                </c:pt>
                <c:pt idx="133">
                  <c:v>44977</c:v>
                </c:pt>
                <c:pt idx="134">
                  <c:v>44978</c:v>
                </c:pt>
                <c:pt idx="135">
                  <c:v>44979</c:v>
                </c:pt>
                <c:pt idx="136">
                  <c:v>44980</c:v>
                </c:pt>
                <c:pt idx="137">
                  <c:v>44981</c:v>
                </c:pt>
                <c:pt idx="138">
                  <c:v>44982</c:v>
                </c:pt>
                <c:pt idx="139">
                  <c:v>44983</c:v>
                </c:pt>
                <c:pt idx="140">
                  <c:v>44984</c:v>
                </c:pt>
                <c:pt idx="141">
                  <c:v>44985</c:v>
                </c:pt>
                <c:pt idx="142">
                  <c:v>44986</c:v>
                </c:pt>
                <c:pt idx="143">
                  <c:v>44987</c:v>
                </c:pt>
                <c:pt idx="144">
                  <c:v>44988</c:v>
                </c:pt>
                <c:pt idx="145">
                  <c:v>44989</c:v>
                </c:pt>
                <c:pt idx="146">
                  <c:v>44990</c:v>
                </c:pt>
                <c:pt idx="147">
                  <c:v>44991</c:v>
                </c:pt>
                <c:pt idx="148">
                  <c:v>44992</c:v>
                </c:pt>
                <c:pt idx="149">
                  <c:v>44993</c:v>
                </c:pt>
                <c:pt idx="150">
                  <c:v>44994</c:v>
                </c:pt>
                <c:pt idx="151">
                  <c:v>44995</c:v>
                </c:pt>
                <c:pt idx="152">
                  <c:v>44996</c:v>
                </c:pt>
                <c:pt idx="153">
                  <c:v>44997</c:v>
                </c:pt>
                <c:pt idx="154">
                  <c:v>44998</c:v>
                </c:pt>
                <c:pt idx="155">
                  <c:v>44999</c:v>
                </c:pt>
                <c:pt idx="156">
                  <c:v>45000</c:v>
                </c:pt>
                <c:pt idx="157">
                  <c:v>45001</c:v>
                </c:pt>
                <c:pt idx="158">
                  <c:v>45002</c:v>
                </c:pt>
                <c:pt idx="159">
                  <c:v>45003</c:v>
                </c:pt>
                <c:pt idx="160">
                  <c:v>45004</c:v>
                </c:pt>
                <c:pt idx="161">
                  <c:v>45005</c:v>
                </c:pt>
                <c:pt idx="162">
                  <c:v>45006</c:v>
                </c:pt>
                <c:pt idx="163">
                  <c:v>45007</c:v>
                </c:pt>
                <c:pt idx="164">
                  <c:v>45008</c:v>
                </c:pt>
                <c:pt idx="165">
                  <c:v>45009</c:v>
                </c:pt>
                <c:pt idx="166">
                  <c:v>45010</c:v>
                </c:pt>
                <c:pt idx="167">
                  <c:v>45011</c:v>
                </c:pt>
                <c:pt idx="168">
                  <c:v>45012</c:v>
                </c:pt>
                <c:pt idx="169">
                  <c:v>45013</c:v>
                </c:pt>
                <c:pt idx="170">
                  <c:v>45014</c:v>
                </c:pt>
                <c:pt idx="171">
                  <c:v>45015</c:v>
                </c:pt>
                <c:pt idx="172">
                  <c:v>45016</c:v>
                </c:pt>
                <c:pt idx="173">
                  <c:v>45017</c:v>
                </c:pt>
                <c:pt idx="174">
                  <c:v>45018</c:v>
                </c:pt>
                <c:pt idx="175">
                  <c:v>45019</c:v>
                </c:pt>
                <c:pt idx="176">
                  <c:v>45020</c:v>
                </c:pt>
                <c:pt idx="177">
                  <c:v>45021</c:v>
                </c:pt>
                <c:pt idx="178">
                  <c:v>45022</c:v>
                </c:pt>
                <c:pt idx="179">
                  <c:v>45023</c:v>
                </c:pt>
                <c:pt idx="180">
                  <c:v>45024</c:v>
                </c:pt>
                <c:pt idx="181">
                  <c:v>45025</c:v>
                </c:pt>
                <c:pt idx="182">
                  <c:v>45026</c:v>
                </c:pt>
                <c:pt idx="183">
                  <c:v>45027</c:v>
                </c:pt>
                <c:pt idx="184">
                  <c:v>45028</c:v>
                </c:pt>
                <c:pt idx="185">
                  <c:v>45029</c:v>
                </c:pt>
                <c:pt idx="186">
                  <c:v>45030</c:v>
                </c:pt>
                <c:pt idx="187">
                  <c:v>45031</c:v>
                </c:pt>
                <c:pt idx="188">
                  <c:v>45032</c:v>
                </c:pt>
                <c:pt idx="189">
                  <c:v>45033</c:v>
                </c:pt>
                <c:pt idx="190">
                  <c:v>45034</c:v>
                </c:pt>
                <c:pt idx="191">
                  <c:v>45035</c:v>
                </c:pt>
                <c:pt idx="192">
                  <c:v>45036</c:v>
                </c:pt>
                <c:pt idx="193">
                  <c:v>45037</c:v>
                </c:pt>
                <c:pt idx="194">
                  <c:v>45038</c:v>
                </c:pt>
                <c:pt idx="195">
                  <c:v>45039</c:v>
                </c:pt>
                <c:pt idx="196">
                  <c:v>45040</c:v>
                </c:pt>
                <c:pt idx="197">
                  <c:v>45041</c:v>
                </c:pt>
                <c:pt idx="198">
                  <c:v>45042</c:v>
                </c:pt>
                <c:pt idx="199">
                  <c:v>45043</c:v>
                </c:pt>
                <c:pt idx="200">
                  <c:v>45044</c:v>
                </c:pt>
                <c:pt idx="201">
                  <c:v>45045</c:v>
                </c:pt>
                <c:pt idx="202">
                  <c:v>45046</c:v>
                </c:pt>
                <c:pt idx="203">
                  <c:v>45047</c:v>
                </c:pt>
                <c:pt idx="204">
                  <c:v>45048</c:v>
                </c:pt>
                <c:pt idx="205">
                  <c:v>45049</c:v>
                </c:pt>
                <c:pt idx="206">
                  <c:v>45050</c:v>
                </c:pt>
                <c:pt idx="207">
                  <c:v>45051</c:v>
                </c:pt>
                <c:pt idx="208">
                  <c:v>45052</c:v>
                </c:pt>
                <c:pt idx="209">
                  <c:v>45053</c:v>
                </c:pt>
                <c:pt idx="210">
                  <c:v>45054</c:v>
                </c:pt>
                <c:pt idx="211">
                  <c:v>45055</c:v>
                </c:pt>
                <c:pt idx="212">
                  <c:v>45056</c:v>
                </c:pt>
                <c:pt idx="213">
                  <c:v>45057</c:v>
                </c:pt>
                <c:pt idx="214">
                  <c:v>45058</c:v>
                </c:pt>
                <c:pt idx="215">
                  <c:v>45059</c:v>
                </c:pt>
                <c:pt idx="216">
                  <c:v>45060</c:v>
                </c:pt>
                <c:pt idx="217">
                  <c:v>45061</c:v>
                </c:pt>
                <c:pt idx="218">
                  <c:v>45062</c:v>
                </c:pt>
                <c:pt idx="219">
                  <c:v>45063</c:v>
                </c:pt>
                <c:pt idx="220">
                  <c:v>45064</c:v>
                </c:pt>
                <c:pt idx="221">
                  <c:v>45065</c:v>
                </c:pt>
                <c:pt idx="222">
                  <c:v>45066</c:v>
                </c:pt>
                <c:pt idx="223">
                  <c:v>45067</c:v>
                </c:pt>
                <c:pt idx="224">
                  <c:v>45068</c:v>
                </c:pt>
                <c:pt idx="225">
                  <c:v>45069</c:v>
                </c:pt>
                <c:pt idx="226">
                  <c:v>45070</c:v>
                </c:pt>
                <c:pt idx="227">
                  <c:v>45071</c:v>
                </c:pt>
                <c:pt idx="228">
                  <c:v>45072</c:v>
                </c:pt>
                <c:pt idx="229">
                  <c:v>45073</c:v>
                </c:pt>
                <c:pt idx="230">
                  <c:v>45074</c:v>
                </c:pt>
                <c:pt idx="231">
                  <c:v>45075</c:v>
                </c:pt>
                <c:pt idx="232">
                  <c:v>45076</c:v>
                </c:pt>
                <c:pt idx="233">
                  <c:v>45077</c:v>
                </c:pt>
                <c:pt idx="234">
                  <c:v>45078</c:v>
                </c:pt>
                <c:pt idx="235">
                  <c:v>45079</c:v>
                </c:pt>
                <c:pt idx="236">
                  <c:v>45080</c:v>
                </c:pt>
                <c:pt idx="237">
                  <c:v>45081</c:v>
                </c:pt>
                <c:pt idx="238">
                  <c:v>45082</c:v>
                </c:pt>
                <c:pt idx="239">
                  <c:v>45083</c:v>
                </c:pt>
                <c:pt idx="240">
                  <c:v>45084</c:v>
                </c:pt>
                <c:pt idx="241">
                  <c:v>45085</c:v>
                </c:pt>
                <c:pt idx="242">
                  <c:v>45086</c:v>
                </c:pt>
                <c:pt idx="243">
                  <c:v>45087</c:v>
                </c:pt>
                <c:pt idx="244">
                  <c:v>45088</c:v>
                </c:pt>
                <c:pt idx="245">
                  <c:v>45089</c:v>
                </c:pt>
                <c:pt idx="246">
                  <c:v>45090</c:v>
                </c:pt>
                <c:pt idx="247">
                  <c:v>45091</c:v>
                </c:pt>
                <c:pt idx="248">
                  <c:v>45092</c:v>
                </c:pt>
                <c:pt idx="249">
                  <c:v>45093</c:v>
                </c:pt>
                <c:pt idx="250">
                  <c:v>45094</c:v>
                </c:pt>
                <c:pt idx="251">
                  <c:v>45095</c:v>
                </c:pt>
                <c:pt idx="252">
                  <c:v>45096</c:v>
                </c:pt>
                <c:pt idx="253">
                  <c:v>45097</c:v>
                </c:pt>
                <c:pt idx="254">
                  <c:v>45098</c:v>
                </c:pt>
                <c:pt idx="255">
                  <c:v>45099</c:v>
                </c:pt>
                <c:pt idx="256">
                  <c:v>45100</c:v>
                </c:pt>
                <c:pt idx="257">
                  <c:v>45101</c:v>
                </c:pt>
                <c:pt idx="258">
                  <c:v>45102</c:v>
                </c:pt>
                <c:pt idx="259">
                  <c:v>45103</c:v>
                </c:pt>
                <c:pt idx="260">
                  <c:v>45104</c:v>
                </c:pt>
                <c:pt idx="261">
                  <c:v>45105</c:v>
                </c:pt>
                <c:pt idx="262">
                  <c:v>45106</c:v>
                </c:pt>
                <c:pt idx="263">
                  <c:v>45107</c:v>
                </c:pt>
                <c:pt idx="264">
                  <c:v>45108</c:v>
                </c:pt>
                <c:pt idx="265">
                  <c:v>45109</c:v>
                </c:pt>
                <c:pt idx="266">
                  <c:v>45110</c:v>
                </c:pt>
                <c:pt idx="267">
                  <c:v>45111</c:v>
                </c:pt>
                <c:pt idx="268">
                  <c:v>45112</c:v>
                </c:pt>
                <c:pt idx="269">
                  <c:v>45113</c:v>
                </c:pt>
                <c:pt idx="270">
                  <c:v>45114</c:v>
                </c:pt>
                <c:pt idx="271">
                  <c:v>45115</c:v>
                </c:pt>
                <c:pt idx="272">
                  <c:v>45116</c:v>
                </c:pt>
                <c:pt idx="273">
                  <c:v>45117</c:v>
                </c:pt>
                <c:pt idx="274">
                  <c:v>45118</c:v>
                </c:pt>
                <c:pt idx="275">
                  <c:v>45119</c:v>
                </c:pt>
                <c:pt idx="276">
                  <c:v>45120</c:v>
                </c:pt>
                <c:pt idx="277">
                  <c:v>45121</c:v>
                </c:pt>
                <c:pt idx="278">
                  <c:v>45122</c:v>
                </c:pt>
                <c:pt idx="279">
                  <c:v>45123</c:v>
                </c:pt>
                <c:pt idx="280">
                  <c:v>45124</c:v>
                </c:pt>
                <c:pt idx="281">
                  <c:v>45125</c:v>
                </c:pt>
                <c:pt idx="282">
                  <c:v>45126</c:v>
                </c:pt>
                <c:pt idx="283">
                  <c:v>45127</c:v>
                </c:pt>
                <c:pt idx="284">
                  <c:v>45128</c:v>
                </c:pt>
                <c:pt idx="285">
                  <c:v>45129</c:v>
                </c:pt>
                <c:pt idx="286">
                  <c:v>45130</c:v>
                </c:pt>
                <c:pt idx="287">
                  <c:v>45131</c:v>
                </c:pt>
                <c:pt idx="288">
                  <c:v>45132</c:v>
                </c:pt>
                <c:pt idx="289">
                  <c:v>45133</c:v>
                </c:pt>
                <c:pt idx="290">
                  <c:v>45134</c:v>
                </c:pt>
                <c:pt idx="291">
                  <c:v>45135</c:v>
                </c:pt>
                <c:pt idx="292">
                  <c:v>45136</c:v>
                </c:pt>
                <c:pt idx="293">
                  <c:v>45137</c:v>
                </c:pt>
                <c:pt idx="294">
                  <c:v>45138</c:v>
                </c:pt>
                <c:pt idx="295">
                  <c:v>45139</c:v>
                </c:pt>
                <c:pt idx="296">
                  <c:v>45140</c:v>
                </c:pt>
                <c:pt idx="297">
                  <c:v>45141</c:v>
                </c:pt>
                <c:pt idx="298">
                  <c:v>45142</c:v>
                </c:pt>
                <c:pt idx="299">
                  <c:v>45143</c:v>
                </c:pt>
                <c:pt idx="300">
                  <c:v>45144</c:v>
                </c:pt>
                <c:pt idx="301">
                  <c:v>45145</c:v>
                </c:pt>
                <c:pt idx="302">
                  <c:v>45146</c:v>
                </c:pt>
                <c:pt idx="303">
                  <c:v>45147</c:v>
                </c:pt>
                <c:pt idx="304">
                  <c:v>45148</c:v>
                </c:pt>
                <c:pt idx="305">
                  <c:v>45149</c:v>
                </c:pt>
                <c:pt idx="306">
                  <c:v>45150</c:v>
                </c:pt>
                <c:pt idx="307">
                  <c:v>45151</c:v>
                </c:pt>
                <c:pt idx="308">
                  <c:v>45152</c:v>
                </c:pt>
                <c:pt idx="309">
                  <c:v>45153</c:v>
                </c:pt>
                <c:pt idx="310">
                  <c:v>45154</c:v>
                </c:pt>
                <c:pt idx="311">
                  <c:v>45155</c:v>
                </c:pt>
                <c:pt idx="312">
                  <c:v>45156</c:v>
                </c:pt>
                <c:pt idx="313">
                  <c:v>45157</c:v>
                </c:pt>
                <c:pt idx="314">
                  <c:v>45158</c:v>
                </c:pt>
                <c:pt idx="315">
                  <c:v>45159</c:v>
                </c:pt>
                <c:pt idx="316">
                  <c:v>45160</c:v>
                </c:pt>
                <c:pt idx="317">
                  <c:v>45161</c:v>
                </c:pt>
                <c:pt idx="318">
                  <c:v>45162</c:v>
                </c:pt>
                <c:pt idx="319">
                  <c:v>45163</c:v>
                </c:pt>
                <c:pt idx="320">
                  <c:v>45164</c:v>
                </c:pt>
                <c:pt idx="321">
                  <c:v>45165</c:v>
                </c:pt>
                <c:pt idx="322">
                  <c:v>45166</c:v>
                </c:pt>
                <c:pt idx="323">
                  <c:v>45167</c:v>
                </c:pt>
                <c:pt idx="324">
                  <c:v>45168</c:v>
                </c:pt>
                <c:pt idx="325">
                  <c:v>45169</c:v>
                </c:pt>
                <c:pt idx="326">
                  <c:v>45170</c:v>
                </c:pt>
                <c:pt idx="327">
                  <c:v>45171</c:v>
                </c:pt>
                <c:pt idx="328">
                  <c:v>45172</c:v>
                </c:pt>
                <c:pt idx="329">
                  <c:v>45173</c:v>
                </c:pt>
                <c:pt idx="330">
                  <c:v>45174</c:v>
                </c:pt>
                <c:pt idx="331">
                  <c:v>45175</c:v>
                </c:pt>
                <c:pt idx="332">
                  <c:v>45176</c:v>
                </c:pt>
                <c:pt idx="333">
                  <c:v>45177</c:v>
                </c:pt>
                <c:pt idx="334">
                  <c:v>45178</c:v>
                </c:pt>
                <c:pt idx="335">
                  <c:v>45179</c:v>
                </c:pt>
                <c:pt idx="336">
                  <c:v>45180</c:v>
                </c:pt>
                <c:pt idx="337">
                  <c:v>45181</c:v>
                </c:pt>
                <c:pt idx="338">
                  <c:v>45182</c:v>
                </c:pt>
                <c:pt idx="339">
                  <c:v>45183</c:v>
                </c:pt>
                <c:pt idx="340">
                  <c:v>45184</c:v>
                </c:pt>
                <c:pt idx="341">
                  <c:v>45185</c:v>
                </c:pt>
                <c:pt idx="342">
                  <c:v>45186</c:v>
                </c:pt>
                <c:pt idx="343">
                  <c:v>45187</c:v>
                </c:pt>
                <c:pt idx="344">
                  <c:v>45188</c:v>
                </c:pt>
                <c:pt idx="345">
                  <c:v>45189</c:v>
                </c:pt>
                <c:pt idx="346">
                  <c:v>45190</c:v>
                </c:pt>
                <c:pt idx="347">
                  <c:v>45191</c:v>
                </c:pt>
                <c:pt idx="348">
                  <c:v>45192</c:v>
                </c:pt>
                <c:pt idx="349">
                  <c:v>45193</c:v>
                </c:pt>
                <c:pt idx="350">
                  <c:v>45194</c:v>
                </c:pt>
                <c:pt idx="351">
                  <c:v>45195</c:v>
                </c:pt>
                <c:pt idx="352">
                  <c:v>45196</c:v>
                </c:pt>
                <c:pt idx="353">
                  <c:v>45197</c:v>
                </c:pt>
                <c:pt idx="354">
                  <c:v>45198</c:v>
                </c:pt>
                <c:pt idx="355">
                  <c:v>45199</c:v>
                </c:pt>
                <c:pt idx="356">
                  <c:v>45200</c:v>
                </c:pt>
                <c:pt idx="357">
                  <c:v>45201</c:v>
                </c:pt>
                <c:pt idx="358">
                  <c:v>45202</c:v>
                </c:pt>
                <c:pt idx="359">
                  <c:v>45203</c:v>
                </c:pt>
                <c:pt idx="360">
                  <c:v>45204</c:v>
                </c:pt>
                <c:pt idx="361">
                  <c:v>45205</c:v>
                </c:pt>
                <c:pt idx="362">
                  <c:v>45206</c:v>
                </c:pt>
                <c:pt idx="363">
                  <c:v>45207</c:v>
                </c:pt>
                <c:pt idx="364">
                  <c:v>45208</c:v>
                </c:pt>
                <c:pt idx="365">
                  <c:v>45209</c:v>
                </c:pt>
                <c:pt idx="366">
                  <c:v>45210</c:v>
                </c:pt>
                <c:pt idx="367">
                  <c:v>45211</c:v>
                </c:pt>
                <c:pt idx="368">
                  <c:v>45212</c:v>
                </c:pt>
                <c:pt idx="369">
                  <c:v>45213</c:v>
                </c:pt>
                <c:pt idx="370">
                  <c:v>45214</c:v>
                </c:pt>
                <c:pt idx="371">
                  <c:v>45215</c:v>
                </c:pt>
                <c:pt idx="372">
                  <c:v>45216</c:v>
                </c:pt>
                <c:pt idx="373">
                  <c:v>45217</c:v>
                </c:pt>
                <c:pt idx="374">
                  <c:v>45218</c:v>
                </c:pt>
                <c:pt idx="375">
                  <c:v>45219</c:v>
                </c:pt>
                <c:pt idx="376">
                  <c:v>45220</c:v>
                </c:pt>
                <c:pt idx="377">
                  <c:v>45221</c:v>
                </c:pt>
                <c:pt idx="378">
                  <c:v>45222</c:v>
                </c:pt>
                <c:pt idx="379">
                  <c:v>45223</c:v>
                </c:pt>
                <c:pt idx="380">
                  <c:v>45224</c:v>
                </c:pt>
                <c:pt idx="381">
                  <c:v>45225</c:v>
                </c:pt>
                <c:pt idx="382">
                  <c:v>45226</c:v>
                </c:pt>
                <c:pt idx="383">
                  <c:v>45227</c:v>
                </c:pt>
                <c:pt idx="384">
                  <c:v>45228</c:v>
                </c:pt>
                <c:pt idx="385">
                  <c:v>45229</c:v>
                </c:pt>
                <c:pt idx="386">
                  <c:v>45230</c:v>
                </c:pt>
                <c:pt idx="387">
                  <c:v>45231</c:v>
                </c:pt>
                <c:pt idx="388">
                  <c:v>45232</c:v>
                </c:pt>
                <c:pt idx="389">
                  <c:v>45233</c:v>
                </c:pt>
                <c:pt idx="390">
                  <c:v>45234</c:v>
                </c:pt>
                <c:pt idx="391">
                  <c:v>45235</c:v>
                </c:pt>
                <c:pt idx="392">
                  <c:v>45236</c:v>
                </c:pt>
                <c:pt idx="393">
                  <c:v>45237</c:v>
                </c:pt>
                <c:pt idx="394">
                  <c:v>45238</c:v>
                </c:pt>
                <c:pt idx="395">
                  <c:v>45239</c:v>
                </c:pt>
                <c:pt idx="396">
                  <c:v>45240</c:v>
                </c:pt>
                <c:pt idx="397">
                  <c:v>45241</c:v>
                </c:pt>
                <c:pt idx="398">
                  <c:v>45242</c:v>
                </c:pt>
                <c:pt idx="399">
                  <c:v>45243</c:v>
                </c:pt>
                <c:pt idx="400">
                  <c:v>45244</c:v>
                </c:pt>
                <c:pt idx="401">
                  <c:v>45245</c:v>
                </c:pt>
                <c:pt idx="402">
                  <c:v>45246</c:v>
                </c:pt>
                <c:pt idx="403">
                  <c:v>45247</c:v>
                </c:pt>
                <c:pt idx="404">
                  <c:v>45248</c:v>
                </c:pt>
                <c:pt idx="405">
                  <c:v>45249</c:v>
                </c:pt>
                <c:pt idx="406">
                  <c:v>45250</c:v>
                </c:pt>
                <c:pt idx="407">
                  <c:v>45251</c:v>
                </c:pt>
                <c:pt idx="408">
                  <c:v>45252</c:v>
                </c:pt>
                <c:pt idx="409">
                  <c:v>45253</c:v>
                </c:pt>
                <c:pt idx="410">
                  <c:v>45254</c:v>
                </c:pt>
                <c:pt idx="411">
                  <c:v>45255</c:v>
                </c:pt>
                <c:pt idx="412">
                  <c:v>45256</c:v>
                </c:pt>
                <c:pt idx="413">
                  <c:v>45257</c:v>
                </c:pt>
                <c:pt idx="414">
                  <c:v>45258</c:v>
                </c:pt>
                <c:pt idx="415">
                  <c:v>45259</c:v>
                </c:pt>
                <c:pt idx="416">
                  <c:v>45260</c:v>
                </c:pt>
                <c:pt idx="417">
                  <c:v>45261</c:v>
                </c:pt>
                <c:pt idx="418">
                  <c:v>45262</c:v>
                </c:pt>
                <c:pt idx="419">
                  <c:v>45263</c:v>
                </c:pt>
                <c:pt idx="420">
                  <c:v>45264</c:v>
                </c:pt>
                <c:pt idx="421">
                  <c:v>45265</c:v>
                </c:pt>
                <c:pt idx="422">
                  <c:v>45266</c:v>
                </c:pt>
                <c:pt idx="423">
                  <c:v>45267</c:v>
                </c:pt>
                <c:pt idx="424">
                  <c:v>45268</c:v>
                </c:pt>
                <c:pt idx="425">
                  <c:v>45269</c:v>
                </c:pt>
                <c:pt idx="426">
                  <c:v>45270</c:v>
                </c:pt>
                <c:pt idx="427">
                  <c:v>45271</c:v>
                </c:pt>
                <c:pt idx="428">
                  <c:v>45272</c:v>
                </c:pt>
                <c:pt idx="429">
                  <c:v>45273</c:v>
                </c:pt>
                <c:pt idx="430">
                  <c:v>45274</c:v>
                </c:pt>
                <c:pt idx="431">
                  <c:v>45275</c:v>
                </c:pt>
                <c:pt idx="432">
                  <c:v>45276</c:v>
                </c:pt>
                <c:pt idx="433">
                  <c:v>45277</c:v>
                </c:pt>
                <c:pt idx="434">
                  <c:v>45278</c:v>
                </c:pt>
                <c:pt idx="435">
                  <c:v>45279</c:v>
                </c:pt>
                <c:pt idx="436">
                  <c:v>45280</c:v>
                </c:pt>
                <c:pt idx="437">
                  <c:v>45281</c:v>
                </c:pt>
                <c:pt idx="438">
                  <c:v>45282</c:v>
                </c:pt>
                <c:pt idx="439">
                  <c:v>45283</c:v>
                </c:pt>
                <c:pt idx="440">
                  <c:v>45284</c:v>
                </c:pt>
                <c:pt idx="441">
                  <c:v>45285</c:v>
                </c:pt>
                <c:pt idx="442">
                  <c:v>45286</c:v>
                </c:pt>
                <c:pt idx="443">
                  <c:v>45287</c:v>
                </c:pt>
                <c:pt idx="444">
                  <c:v>45288</c:v>
                </c:pt>
                <c:pt idx="445">
                  <c:v>45289</c:v>
                </c:pt>
                <c:pt idx="446">
                  <c:v>45290</c:v>
                </c:pt>
                <c:pt idx="447">
                  <c:v>45291</c:v>
                </c:pt>
                <c:pt idx="448">
                  <c:v>45292</c:v>
                </c:pt>
                <c:pt idx="449">
                  <c:v>45293</c:v>
                </c:pt>
                <c:pt idx="450">
                  <c:v>45294</c:v>
                </c:pt>
                <c:pt idx="451">
                  <c:v>45295</c:v>
                </c:pt>
                <c:pt idx="452">
                  <c:v>45296</c:v>
                </c:pt>
                <c:pt idx="453">
                  <c:v>45297</c:v>
                </c:pt>
                <c:pt idx="454">
                  <c:v>45298</c:v>
                </c:pt>
                <c:pt idx="455">
                  <c:v>45299</c:v>
                </c:pt>
                <c:pt idx="456">
                  <c:v>45300</c:v>
                </c:pt>
                <c:pt idx="457">
                  <c:v>45301</c:v>
                </c:pt>
                <c:pt idx="458">
                  <c:v>45302</c:v>
                </c:pt>
                <c:pt idx="459">
                  <c:v>45303</c:v>
                </c:pt>
                <c:pt idx="460">
                  <c:v>45304</c:v>
                </c:pt>
                <c:pt idx="461">
                  <c:v>45305</c:v>
                </c:pt>
                <c:pt idx="462">
                  <c:v>45306</c:v>
                </c:pt>
                <c:pt idx="463">
                  <c:v>45307</c:v>
                </c:pt>
                <c:pt idx="464">
                  <c:v>45308</c:v>
                </c:pt>
                <c:pt idx="465">
                  <c:v>45309</c:v>
                </c:pt>
                <c:pt idx="466">
                  <c:v>45310</c:v>
                </c:pt>
                <c:pt idx="467">
                  <c:v>45311</c:v>
                </c:pt>
                <c:pt idx="468">
                  <c:v>45312</c:v>
                </c:pt>
                <c:pt idx="469">
                  <c:v>45313</c:v>
                </c:pt>
                <c:pt idx="470">
                  <c:v>45314</c:v>
                </c:pt>
                <c:pt idx="471">
                  <c:v>45315</c:v>
                </c:pt>
                <c:pt idx="472">
                  <c:v>45316</c:v>
                </c:pt>
                <c:pt idx="473">
                  <c:v>45317</c:v>
                </c:pt>
                <c:pt idx="474">
                  <c:v>45318</c:v>
                </c:pt>
                <c:pt idx="475">
                  <c:v>45319</c:v>
                </c:pt>
                <c:pt idx="476">
                  <c:v>45320</c:v>
                </c:pt>
                <c:pt idx="477">
                  <c:v>45321</c:v>
                </c:pt>
                <c:pt idx="478">
                  <c:v>45322</c:v>
                </c:pt>
                <c:pt idx="479">
                  <c:v>45323</c:v>
                </c:pt>
                <c:pt idx="480">
                  <c:v>45324</c:v>
                </c:pt>
                <c:pt idx="481">
                  <c:v>45325</c:v>
                </c:pt>
                <c:pt idx="482">
                  <c:v>45326</c:v>
                </c:pt>
                <c:pt idx="483">
                  <c:v>45327</c:v>
                </c:pt>
                <c:pt idx="484">
                  <c:v>45328</c:v>
                </c:pt>
                <c:pt idx="485">
                  <c:v>45329</c:v>
                </c:pt>
                <c:pt idx="486">
                  <c:v>45330</c:v>
                </c:pt>
                <c:pt idx="487">
                  <c:v>45331</c:v>
                </c:pt>
                <c:pt idx="488">
                  <c:v>45332</c:v>
                </c:pt>
                <c:pt idx="489">
                  <c:v>45333</c:v>
                </c:pt>
                <c:pt idx="490">
                  <c:v>45334</c:v>
                </c:pt>
                <c:pt idx="491">
                  <c:v>45335</c:v>
                </c:pt>
                <c:pt idx="492">
                  <c:v>45336</c:v>
                </c:pt>
                <c:pt idx="493">
                  <c:v>45337</c:v>
                </c:pt>
                <c:pt idx="494">
                  <c:v>45338</c:v>
                </c:pt>
                <c:pt idx="495">
                  <c:v>45339</c:v>
                </c:pt>
                <c:pt idx="496">
                  <c:v>45340</c:v>
                </c:pt>
                <c:pt idx="497">
                  <c:v>45341</c:v>
                </c:pt>
                <c:pt idx="498">
                  <c:v>45342</c:v>
                </c:pt>
                <c:pt idx="499">
                  <c:v>45343</c:v>
                </c:pt>
                <c:pt idx="500">
                  <c:v>45344</c:v>
                </c:pt>
                <c:pt idx="501">
                  <c:v>45345</c:v>
                </c:pt>
                <c:pt idx="502">
                  <c:v>45346</c:v>
                </c:pt>
                <c:pt idx="503">
                  <c:v>45347</c:v>
                </c:pt>
                <c:pt idx="504">
                  <c:v>45348</c:v>
                </c:pt>
                <c:pt idx="505">
                  <c:v>45349</c:v>
                </c:pt>
                <c:pt idx="506">
                  <c:v>45350</c:v>
                </c:pt>
                <c:pt idx="507">
                  <c:v>45351</c:v>
                </c:pt>
                <c:pt idx="508">
                  <c:v>45352</c:v>
                </c:pt>
                <c:pt idx="509">
                  <c:v>45353</c:v>
                </c:pt>
                <c:pt idx="510">
                  <c:v>45354</c:v>
                </c:pt>
                <c:pt idx="511">
                  <c:v>45355</c:v>
                </c:pt>
                <c:pt idx="512">
                  <c:v>45356</c:v>
                </c:pt>
                <c:pt idx="513">
                  <c:v>45357</c:v>
                </c:pt>
                <c:pt idx="514">
                  <c:v>45358</c:v>
                </c:pt>
                <c:pt idx="515">
                  <c:v>45359</c:v>
                </c:pt>
                <c:pt idx="516">
                  <c:v>45360</c:v>
                </c:pt>
                <c:pt idx="517">
                  <c:v>45361</c:v>
                </c:pt>
                <c:pt idx="518">
                  <c:v>45362</c:v>
                </c:pt>
                <c:pt idx="519">
                  <c:v>45363</c:v>
                </c:pt>
                <c:pt idx="520">
                  <c:v>45364</c:v>
                </c:pt>
                <c:pt idx="521">
                  <c:v>45365</c:v>
                </c:pt>
                <c:pt idx="522">
                  <c:v>45366</c:v>
                </c:pt>
                <c:pt idx="523">
                  <c:v>45367</c:v>
                </c:pt>
                <c:pt idx="524">
                  <c:v>45368</c:v>
                </c:pt>
                <c:pt idx="525">
                  <c:v>45369</c:v>
                </c:pt>
                <c:pt idx="526">
                  <c:v>45370</c:v>
                </c:pt>
                <c:pt idx="527">
                  <c:v>45371</c:v>
                </c:pt>
                <c:pt idx="528">
                  <c:v>45372</c:v>
                </c:pt>
                <c:pt idx="529">
                  <c:v>45373</c:v>
                </c:pt>
                <c:pt idx="530">
                  <c:v>45374</c:v>
                </c:pt>
                <c:pt idx="531">
                  <c:v>45375</c:v>
                </c:pt>
                <c:pt idx="532">
                  <c:v>45376</c:v>
                </c:pt>
                <c:pt idx="533">
                  <c:v>45377</c:v>
                </c:pt>
                <c:pt idx="534">
                  <c:v>45378</c:v>
                </c:pt>
                <c:pt idx="535">
                  <c:v>45379</c:v>
                </c:pt>
                <c:pt idx="536">
                  <c:v>45380</c:v>
                </c:pt>
                <c:pt idx="537">
                  <c:v>45381</c:v>
                </c:pt>
                <c:pt idx="538">
                  <c:v>45382</c:v>
                </c:pt>
                <c:pt idx="539">
                  <c:v>45383</c:v>
                </c:pt>
                <c:pt idx="540">
                  <c:v>45384</c:v>
                </c:pt>
                <c:pt idx="541">
                  <c:v>45385</c:v>
                </c:pt>
                <c:pt idx="542">
                  <c:v>45386</c:v>
                </c:pt>
                <c:pt idx="543">
                  <c:v>45387</c:v>
                </c:pt>
                <c:pt idx="544">
                  <c:v>45388</c:v>
                </c:pt>
                <c:pt idx="545">
                  <c:v>45389</c:v>
                </c:pt>
                <c:pt idx="546">
                  <c:v>45390</c:v>
                </c:pt>
                <c:pt idx="547">
                  <c:v>45391</c:v>
                </c:pt>
                <c:pt idx="548">
                  <c:v>45392</c:v>
                </c:pt>
                <c:pt idx="549">
                  <c:v>45393</c:v>
                </c:pt>
                <c:pt idx="550">
                  <c:v>45394</c:v>
                </c:pt>
                <c:pt idx="551">
                  <c:v>45395</c:v>
                </c:pt>
                <c:pt idx="552">
                  <c:v>45396</c:v>
                </c:pt>
                <c:pt idx="553">
                  <c:v>45397</c:v>
                </c:pt>
                <c:pt idx="554">
                  <c:v>45398</c:v>
                </c:pt>
                <c:pt idx="555">
                  <c:v>45399</c:v>
                </c:pt>
                <c:pt idx="556">
                  <c:v>45400</c:v>
                </c:pt>
                <c:pt idx="557">
                  <c:v>45401</c:v>
                </c:pt>
                <c:pt idx="558">
                  <c:v>45402</c:v>
                </c:pt>
                <c:pt idx="559">
                  <c:v>45403</c:v>
                </c:pt>
                <c:pt idx="560">
                  <c:v>45404</c:v>
                </c:pt>
                <c:pt idx="561">
                  <c:v>45405</c:v>
                </c:pt>
                <c:pt idx="562">
                  <c:v>45406</c:v>
                </c:pt>
                <c:pt idx="563">
                  <c:v>45407</c:v>
                </c:pt>
                <c:pt idx="564">
                  <c:v>45408</c:v>
                </c:pt>
                <c:pt idx="565">
                  <c:v>45409</c:v>
                </c:pt>
                <c:pt idx="566">
                  <c:v>45410</c:v>
                </c:pt>
                <c:pt idx="567">
                  <c:v>45411</c:v>
                </c:pt>
                <c:pt idx="568">
                  <c:v>45412</c:v>
                </c:pt>
                <c:pt idx="569">
                  <c:v>45413</c:v>
                </c:pt>
                <c:pt idx="570">
                  <c:v>45414</c:v>
                </c:pt>
                <c:pt idx="571">
                  <c:v>45415</c:v>
                </c:pt>
                <c:pt idx="572">
                  <c:v>45416</c:v>
                </c:pt>
                <c:pt idx="573">
                  <c:v>45417</c:v>
                </c:pt>
                <c:pt idx="574">
                  <c:v>45418</c:v>
                </c:pt>
                <c:pt idx="575">
                  <c:v>45419</c:v>
                </c:pt>
                <c:pt idx="576">
                  <c:v>45420</c:v>
                </c:pt>
                <c:pt idx="577">
                  <c:v>45421</c:v>
                </c:pt>
                <c:pt idx="578">
                  <c:v>45422</c:v>
                </c:pt>
                <c:pt idx="579">
                  <c:v>45423</c:v>
                </c:pt>
                <c:pt idx="580">
                  <c:v>45424</c:v>
                </c:pt>
                <c:pt idx="581">
                  <c:v>45425</c:v>
                </c:pt>
                <c:pt idx="582">
                  <c:v>45426</c:v>
                </c:pt>
                <c:pt idx="583">
                  <c:v>45427</c:v>
                </c:pt>
                <c:pt idx="584">
                  <c:v>45428</c:v>
                </c:pt>
                <c:pt idx="585">
                  <c:v>45429</c:v>
                </c:pt>
                <c:pt idx="586">
                  <c:v>45430</c:v>
                </c:pt>
                <c:pt idx="587">
                  <c:v>45431</c:v>
                </c:pt>
                <c:pt idx="588">
                  <c:v>45432</c:v>
                </c:pt>
                <c:pt idx="589">
                  <c:v>45433</c:v>
                </c:pt>
                <c:pt idx="590">
                  <c:v>45434</c:v>
                </c:pt>
                <c:pt idx="591">
                  <c:v>45435</c:v>
                </c:pt>
                <c:pt idx="592">
                  <c:v>45436</c:v>
                </c:pt>
                <c:pt idx="593">
                  <c:v>45437</c:v>
                </c:pt>
                <c:pt idx="594">
                  <c:v>45438</c:v>
                </c:pt>
                <c:pt idx="595">
                  <c:v>45439</c:v>
                </c:pt>
                <c:pt idx="596">
                  <c:v>45440</c:v>
                </c:pt>
                <c:pt idx="597">
                  <c:v>45441</c:v>
                </c:pt>
                <c:pt idx="598">
                  <c:v>45442</c:v>
                </c:pt>
                <c:pt idx="599">
                  <c:v>45443</c:v>
                </c:pt>
                <c:pt idx="600">
                  <c:v>45444</c:v>
                </c:pt>
                <c:pt idx="601">
                  <c:v>45445</c:v>
                </c:pt>
                <c:pt idx="602">
                  <c:v>45446</c:v>
                </c:pt>
                <c:pt idx="603">
                  <c:v>45447</c:v>
                </c:pt>
                <c:pt idx="604">
                  <c:v>45448</c:v>
                </c:pt>
                <c:pt idx="605">
                  <c:v>45449</c:v>
                </c:pt>
                <c:pt idx="606">
                  <c:v>45450</c:v>
                </c:pt>
                <c:pt idx="607">
                  <c:v>45451</c:v>
                </c:pt>
                <c:pt idx="608">
                  <c:v>45452</c:v>
                </c:pt>
                <c:pt idx="609">
                  <c:v>45453</c:v>
                </c:pt>
                <c:pt idx="610">
                  <c:v>45454</c:v>
                </c:pt>
                <c:pt idx="611">
                  <c:v>45455</c:v>
                </c:pt>
                <c:pt idx="612">
                  <c:v>45456</c:v>
                </c:pt>
                <c:pt idx="613">
                  <c:v>45457</c:v>
                </c:pt>
                <c:pt idx="614">
                  <c:v>45458</c:v>
                </c:pt>
                <c:pt idx="615">
                  <c:v>45459</c:v>
                </c:pt>
                <c:pt idx="616">
                  <c:v>45460</c:v>
                </c:pt>
                <c:pt idx="617">
                  <c:v>45461</c:v>
                </c:pt>
                <c:pt idx="618">
                  <c:v>45462</c:v>
                </c:pt>
                <c:pt idx="619">
                  <c:v>45463</c:v>
                </c:pt>
                <c:pt idx="620">
                  <c:v>45464</c:v>
                </c:pt>
                <c:pt idx="621">
                  <c:v>45465</c:v>
                </c:pt>
                <c:pt idx="622">
                  <c:v>45466</c:v>
                </c:pt>
                <c:pt idx="623">
                  <c:v>45467</c:v>
                </c:pt>
                <c:pt idx="624">
                  <c:v>45468</c:v>
                </c:pt>
                <c:pt idx="625">
                  <c:v>45469</c:v>
                </c:pt>
                <c:pt idx="626">
                  <c:v>45470</c:v>
                </c:pt>
                <c:pt idx="627">
                  <c:v>45471</c:v>
                </c:pt>
                <c:pt idx="628">
                  <c:v>45472</c:v>
                </c:pt>
                <c:pt idx="629">
                  <c:v>45473</c:v>
                </c:pt>
                <c:pt idx="630">
                  <c:v>45474</c:v>
                </c:pt>
                <c:pt idx="631">
                  <c:v>45475</c:v>
                </c:pt>
                <c:pt idx="632">
                  <c:v>45476</c:v>
                </c:pt>
                <c:pt idx="633">
                  <c:v>45477</c:v>
                </c:pt>
                <c:pt idx="634">
                  <c:v>45478</c:v>
                </c:pt>
                <c:pt idx="635">
                  <c:v>45479</c:v>
                </c:pt>
                <c:pt idx="636">
                  <c:v>45480</c:v>
                </c:pt>
                <c:pt idx="637">
                  <c:v>45481</c:v>
                </c:pt>
                <c:pt idx="638">
                  <c:v>45482</c:v>
                </c:pt>
                <c:pt idx="639">
                  <c:v>45483</c:v>
                </c:pt>
                <c:pt idx="640">
                  <c:v>45484</c:v>
                </c:pt>
                <c:pt idx="641">
                  <c:v>45485</c:v>
                </c:pt>
                <c:pt idx="642">
                  <c:v>45486</c:v>
                </c:pt>
                <c:pt idx="643">
                  <c:v>45487</c:v>
                </c:pt>
                <c:pt idx="644">
                  <c:v>45488</c:v>
                </c:pt>
                <c:pt idx="645">
                  <c:v>45489</c:v>
                </c:pt>
                <c:pt idx="646">
                  <c:v>45490</c:v>
                </c:pt>
                <c:pt idx="647">
                  <c:v>45491</c:v>
                </c:pt>
                <c:pt idx="648">
                  <c:v>45492</c:v>
                </c:pt>
                <c:pt idx="649">
                  <c:v>45493</c:v>
                </c:pt>
                <c:pt idx="650">
                  <c:v>45494</c:v>
                </c:pt>
                <c:pt idx="651">
                  <c:v>45495</c:v>
                </c:pt>
                <c:pt idx="652">
                  <c:v>45496</c:v>
                </c:pt>
                <c:pt idx="653">
                  <c:v>45497</c:v>
                </c:pt>
                <c:pt idx="654">
                  <c:v>45498</c:v>
                </c:pt>
                <c:pt idx="655">
                  <c:v>45499</c:v>
                </c:pt>
                <c:pt idx="656">
                  <c:v>45500</c:v>
                </c:pt>
                <c:pt idx="657">
                  <c:v>45501</c:v>
                </c:pt>
                <c:pt idx="658">
                  <c:v>45502</c:v>
                </c:pt>
                <c:pt idx="659">
                  <c:v>45503</c:v>
                </c:pt>
                <c:pt idx="660">
                  <c:v>45504</c:v>
                </c:pt>
                <c:pt idx="661">
                  <c:v>45505</c:v>
                </c:pt>
                <c:pt idx="662">
                  <c:v>45506</c:v>
                </c:pt>
                <c:pt idx="663">
                  <c:v>45507</c:v>
                </c:pt>
                <c:pt idx="664">
                  <c:v>45508</c:v>
                </c:pt>
                <c:pt idx="665">
                  <c:v>45509</c:v>
                </c:pt>
                <c:pt idx="666">
                  <c:v>45510</c:v>
                </c:pt>
                <c:pt idx="667">
                  <c:v>45511</c:v>
                </c:pt>
                <c:pt idx="668">
                  <c:v>45512</c:v>
                </c:pt>
                <c:pt idx="669">
                  <c:v>45513</c:v>
                </c:pt>
                <c:pt idx="670">
                  <c:v>45514</c:v>
                </c:pt>
                <c:pt idx="671">
                  <c:v>45515</c:v>
                </c:pt>
                <c:pt idx="672">
                  <c:v>45516</c:v>
                </c:pt>
                <c:pt idx="673">
                  <c:v>45517</c:v>
                </c:pt>
                <c:pt idx="674">
                  <c:v>45518</c:v>
                </c:pt>
                <c:pt idx="675">
                  <c:v>45519</c:v>
                </c:pt>
                <c:pt idx="676">
                  <c:v>45520</c:v>
                </c:pt>
                <c:pt idx="677">
                  <c:v>45521</c:v>
                </c:pt>
                <c:pt idx="678">
                  <c:v>45522</c:v>
                </c:pt>
                <c:pt idx="679">
                  <c:v>45523</c:v>
                </c:pt>
                <c:pt idx="680">
                  <c:v>45524</c:v>
                </c:pt>
                <c:pt idx="681">
                  <c:v>45525</c:v>
                </c:pt>
                <c:pt idx="682">
                  <c:v>45526</c:v>
                </c:pt>
                <c:pt idx="683">
                  <c:v>45527</c:v>
                </c:pt>
                <c:pt idx="684">
                  <c:v>45528</c:v>
                </c:pt>
                <c:pt idx="685">
                  <c:v>45529</c:v>
                </c:pt>
                <c:pt idx="686">
                  <c:v>45530</c:v>
                </c:pt>
                <c:pt idx="687">
                  <c:v>45531</c:v>
                </c:pt>
                <c:pt idx="688">
                  <c:v>45532</c:v>
                </c:pt>
                <c:pt idx="689">
                  <c:v>45533</c:v>
                </c:pt>
                <c:pt idx="690">
                  <c:v>45534</c:v>
                </c:pt>
                <c:pt idx="691">
                  <c:v>45535</c:v>
                </c:pt>
                <c:pt idx="692">
                  <c:v>45536</c:v>
                </c:pt>
                <c:pt idx="693">
                  <c:v>45537</c:v>
                </c:pt>
                <c:pt idx="694">
                  <c:v>45538</c:v>
                </c:pt>
                <c:pt idx="695">
                  <c:v>45539</c:v>
                </c:pt>
                <c:pt idx="696">
                  <c:v>45540</c:v>
                </c:pt>
                <c:pt idx="697">
                  <c:v>45541</c:v>
                </c:pt>
                <c:pt idx="698">
                  <c:v>45542</c:v>
                </c:pt>
                <c:pt idx="699">
                  <c:v>45543</c:v>
                </c:pt>
                <c:pt idx="700">
                  <c:v>45544</c:v>
                </c:pt>
                <c:pt idx="701">
                  <c:v>45545</c:v>
                </c:pt>
                <c:pt idx="702">
                  <c:v>45546</c:v>
                </c:pt>
                <c:pt idx="703">
                  <c:v>45547</c:v>
                </c:pt>
                <c:pt idx="704">
                  <c:v>45548</c:v>
                </c:pt>
                <c:pt idx="705">
                  <c:v>45549</c:v>
                </c:pt>
                <c:pt idx="706">
                  <c:v>45550</c:v>
                </c:pt>
                <c:pt idx="707">
                  <c:v>45551</c:v>
                </c:pt>
                <c:pt idx="708">
                  <c:v>45552</c:v>
                </c:pt>
                <c:pt idx="709">
                  <c:v>45553</c:v>
                </c:pt>
                <c:pt idx="710">
                  <c:v>45554</c:v>
                </c:pt>
                <c:pt idx="711">
                  <c:v>45555</c:v>
                </c:pt>
                <c:pt idx="712">
                  <c:v>45556</c:v>
                </c:pt>
                <c:pt idx="713">
                  <c:v>45557</c:v>
                </c:pt>
                <c:pt idx="714">
                  <c:v>45558</c:v>
                </c:pt>
                <c:pt idx="715">
                  <c:v>45559</c:v>
                </c:pt>
                <c:pt idx="716">
                  <c:v>45560</c:v>
                </c:pt>
                <c:pt idx="717">
                  <c:v>45561</c:v>
                </c:pt>
                <c:pt idx="718">
                  <c:v>45562</c:v>
                </c:pt>
                <c:pt idx="719">
                  <c:v>45563</c:v>
                </c:pt>
                <c:pt idx="720">
                  <c:v>45564</c:v>
                </c:pt>
                <c:pt idx="721">
                  <c:v>45565</c:v>
                </c:pt>
                <c:pt idx="722">
                  <c:v>45566</c:v>
                </c:pt>
                <c:pt idx="723">
                  <c:v>45567</c:v>
                </c:pt>
                <c:pt idx="724">
                  <c:v>45568</c:v>
                </c:pt>
                <c:pt idx="725">
                  <c:v>45569</c:v>
                </c:pt>
                <c:pt idx="726">
                  <c:v>45570</c:v>
                </c:pt>
                <c:pt idx="727">
                  <c:v>45571</c:v>
                </c:pt>
                <c:pt idx="728">
                  <c:v>45572</c:v>
                </c:pt>
                <c:pt idx="729">
                  <c:v>45573</c:v>
                </c:pt>
                <c:pt idx="730">
                  <c:v>45574</c:v>
                </c:pt>
                <c:pt idx="731">
                  <c:v>45575</c:v>
                </c:pt>
                <c:pt idx="732">
                  <c:v>45576</c:v>
                </c:pt>
                <c:pt idx="733">
                  <c:v>45577</c:v>
                </c:pt>
                <c:pt idx="734">
                  <c:v>45578</c:v>
                </c:pt>
                <c:pt idx="735">
                  <c:v>45579</c:v>
                </c:pt>
                <c:pt idx="736">
                  <c:v>45580</c:v>
                </c:pt>
                <c:pt idx="737">
                  <c:v>45581</c:v>
                </c:pt>
                <c:pt idx="738">
                  <c:v>45582</c:v>
                </c:pt>
                <c:pt idx="739">
                  <c:v>45583</c:v>
                </c:pt>
                <c:pt idx="740">
                  <c:v>45584</c:v>
                </c:pt>
                <c:pt idx="741">
                  <c:v>45585</c:v>
                </c:pt>
                <c:pt idx="742">
                  <c:v>45586</c:v>
                </c:pt>
                <c:pt idx="743">
                  <c:v>45587</c:v>
                </c:pt>
                <c:pt idx="744">
                  <c:v>45588</c:v>
                </c:pt>
                <c:pt idx="745">
                  <c:v>45589</c:v>
                </c:pt>
                <c:pt idx="746">
                  <c:v>45590</c:v>
                </c:pt>
                <c:pt idx="747">
                  <c:v>45591</c:v>
                </c:pt>
                <c:pt idx="748">
                  <c:v>45592</c:v>
                </c:pt>
                <c:pt idx="749">
                  <c:v>45593</c:v>
                </c:pt>
                <c:pt idx="750">
                  <c:v>45594</c:v>
                </c:pt>
                <c:pt idx="751">
                  <c:v>45595</c:v>
                </c:pt>
                <c:pt idx="752">
                  <c:v>45596</c:v>
                </c:pt>
              </c:numCache>
            </c:numRef>
          </c:cat>
          <c:val>
            <c:numRef>
              <c:f>COHO!$C$2:$C$754</c:f>
              <c:numCache>
                <c:formatCode>General</c:formatCode>
                <c:ptCount val="753"/>
                <c:pt idx="0">
                  <c:v>2830</c:v>
                </c:pt>
                <c:pt idx="1">
                  <c:v>2739</c:v>
                </c:pt>
                <c:pt idx="2">
                  <c:v>2650</c:v>
                </c:pt>
                <c:pt idx="3">
                  <c:v>2583</c:v>
                </c:pt>
                <c:pt idx="4">
                  <c:v>2561</c:v>
                </c:pt>
                <c:pt idx="5">
                  <c:v>2487</c:v>
                </c:pt>
                <c:pt idx="6">
                  <c:v>2451</c:v>
                </c:pt>
                <c:pt idx="7">
                  <c:v>2428</c:v>
                </c:pt>
                <c:pt idx="8">
                  <c:v>2378</c:v>
                </c:pt>
                <c:pt idx="9">
                  <c:v>2360</c:v>
                </c:pt>
                <c:pt idx="10">
                  <c:v>2331</c:v>
                </c:pt>
                <c:pt idx="11">
                  <c:v>2849</c:v>
                </c:pt>
                <c:pt idx="12">
                  <c:v>2531</c:v>
                </c:pt>
                <c:pt idx="13">
                  <c:v>2241</c:v>
                </c:pt>
                <c:pt idx="14">
                  <c:v>2197</c:v>
                </c:pt>
                <c:pt idx="15">
                  <c:v>2172</c:v>
                </c:pt>
                <c:pt idx="16">
                  <c:v>2143</c:v>
                </c:pt>
                <c:pt idx="17">
                  <c:v>2793</c:v>
                </c:pt>
                <c:pt idx="18">
                  <c:v>2852</c:v>
                </c:pt>
                <c:pt idx="19">
                  <c:v>2215</c:v>
                </c:pt>
                <c:pt idx="20">
                  <c:v>2169</c:v>
                </c:pt>
                <c:pt idx="21">
                  <c:v>2131</c:v>
                </c:pt>
                <c:pt idx="22">
                  <c:v>2111</c:v>
                </c:pt>
                <c:pt idx="23">
                  <c:v>2154</c:v>
                </c:pt>
                <c:pt idx="24">
                  <c:v>2053</c:v>
                </c:pt>
                <c:pt idx="25">
                  <c:v>2028</c:v>
                </c:pt>
                <c:pt idx="26">
                  <c:v>2007</c:v>
                </c:pt>
                <c:pt idx="27">
                  <c:v>1975</c:v>
                </c:pt>
                <c:pt idx="28">
                  <c:v>1908</c:v>
                </c:pt>
                <c:pt idx="29">
                  <c:v>1891</c:v>
                </c:pt>
                <c:pt idx="30">
                  <c:v>1866</c:v>
                </c:pt>
                <c:pt idx="31">
                  <c:v>1839</c:v>
                </c:pt>
                <c:pt idx="32">
                  <c:v>1814</c:v>
                </c:pt>
                <c:pt idx="33">
                  <c:v>1811</c:v>
                </c:pt>
                <c:pt idx="34">
                  <c:v>1807</c:v>
                </c:pt>
                <c:pt idx="35">
                  <c:v>1789</c:v>
                </c:pt>
                <c:pt idx="36">
                  <c:v>1738</c:v>
                </c:pt>
                <c:pt idx="37">
                  <c:v>1700</c:v>
                </c:pt>
                <c:pt idx="38">
                  <c:v>1675</c:v>
                </c:pt>
                <c:pt idx="39">
                  <c:v>1667</c:v>
                </c:pt>
                <c:pt idx="40">
                  <c:v>1666</c:v>
                </c:pt>
                <c:pt idx="41">
                  <c:v>1641</c:v>
                </c:pt>
                <c:pt idx="42">
                  <c:v>2309</c:v>
                </c:pt>
                <c:pt idx="43">
                  <c:v>2427</c:v>
                </c:pt>
                <c:pt idx="44">
                  <c:v>1718</c:v>
                </c:pt>
                <c:pt idx="45">
                  <c:v>1740</c:v>
                </c:pt>
                <c:pt idx="46">
                  <c:v>1691</c:v>
                </c:pt>
                <c:pt idx="47">
                  <c:v>1662</c:v>
                </c:pt>
                <c:pt idx="48">
                  <c:v>2281</c:v>
                </c:pt>
                <c:pt idx="49">
                  <c:v>1553</c:v>
                </c:pt>
                <c:pt idx="50">
                  <c:v>1517</c:v>
                </c:pt>
                <c:pt idx="51">
                  <c:v>1482</c:v>
                </c:pt>
                <c:pt idx="52">
                  <c:v>1457</c:v>
                </c:pt>
                <c:pt idx="53">
                  <c:v>1442</c:v>
                </c:pt>
                <c:pt idx="54">
                  <c:v>1421</c:v>
                </c:pt>
                <c:pt idx="55">
                  <c:v>1405</c:v>
                </c:pt>
                <c:pt idx="56">
                  <c:v>1398</c:v>
                </c:pt>
                <c:pt idx="57">
                  <c:v>1383</c:v>
                </c:pt>
                <c:pt idx="58">
                  <c:v>1371</c:v>
                </c:pt>
                <c:pt idx="59">
                  <c:v>1361</c:v>
                </c:pt>
                <c:pt idx="60">
                  <c:v>1351</c:v>
                </c:pt>
                <c:pt idx="61">
                  <c:v>1341</c:v>
                </c:pt>
                <c:pt idx="62">
                  <c:v>1334</c:v>
                </c:pt>
                <c:pt idx="63">
                  <c:v>1326</c:v>
                </c:pt>
                <c:pt idx="64">
                  <c:v>1318</c:v>
                </c:pt>
                <c:pt idx="65">
                  <c:v>1341</c:v>
                </c:pt>
                <c:pt idx="66">
                  <c:v>1325</c:v>
                </c:pt>
                <c:pt idx="67">
                  <c:v>1313</c:v>
                </c:pt>
                <c:pt idx="68">
                  <c:v>1308</c:v>
                </c:pt>
                <c:pt idx="69">
                  <c:v>1293</c:v>
                </c:pt>
                <c:pt idx="70">
                  <c:v>1284</c:v>
                </c:pt>
                <c:pt idx="71">
                  <c:v>1273</c:v>
                </c:pt>
                <c:pt idx="72">
                  <c:v>1266</c:v>
                </c:pt>
                <c:pt idx="73">
                  <c:v>1262</c:v>
                </c:pt>
                <c:pt idx="74">
                  <c:v>1257</c:v>
                </c:pt>
                <c:pt idx="75">
                  <c:v>1246</c:v>
                </c:pt>
                <c:pt idx="76">
                  <c:v>1238</c:v>
                </c:pt>
                <c:pt idx="77">
                  <c:v>1232</c:v>
                </c:pt>
                <c:pt idx="78">
                  <c:v>1226</c:v>
                </c:pt>
                <c:pt idx="79">
                  <c:v>1219</c:v>
                </c:pt>
                <c:pt idx="80">
                  <c:v>1213</c:v>
                </c:pt>
                <c:pt idx="81">
                  <c:v>1207</c:v>
                </c:pt>
                <c:pt idx="82">
                  <c:v>1204</c:v>
                </c:pt>
                <c:pt idx="83">
                  <c:v>1198</c:v>
                </c:pt>
                <c:pt idx="84">
                  <c:v>1191</c:v>
                </c:pt>
                <c:pt idx="85">
                  <c:v>1189</c:v>
                </c:pt>
                <c:pt idx="86">
                  <c:v>1185</c:v>
                </c:pt>
                <c:pt idx="87">
                  <c:v>1180</c:v>
                </c:pt>
                <c:pt idx="88">
                  <c:v>1187</c:v>
                </c:pt>
                <c:pt idx="89">
                  <c:v>1182</c:v>
                </c:pt>
                <c:pt idx="90">
                  <c:v>1173</c:v>
                </c:pt>
                <c:pt idx="91">
                  <c:v>1169</c:v>
                </c:pt>
                <c:pt idx="92">
                  <c:v>1166</c:v>
                </c:pt>
                <c:pt idx="93">
                  <c:v>1161</c:v>
                </c:pt>
                <c:pt idx="94">
                  <c:v>1158</c:v>
                </c:pt>
                <c:pt idx="95">
                  <c:v>1157</c:v>
                </c:pt>
                <c:pt idx="96">
                  <c:v>1153</c:v>
                </c:pt>
                <c:pt idx="97">
                  <c:v>1149</c:v>
                </c:pt>
                <c:pt idx="98">
                  <c:v>1693</c:v>
                </c:pt>
                <c:pt idx="99">
                  <c:v>1284</c:v>
                </c:pt>
                <c:pt idx="100">
                  <c:v>1229</c:v>
                </c:pt>
                <c:pt idx="101">
                  <c:v>1734</c:v>
                </c:pt>
                <c:pt idx="102">
                  <c:v>1333</c:v>
                </c:pt>
                <c:pt idx="103">
                  <c:v>1260</c:v>
                </c:pt>
                <c:pt idx="104">
                  <c:v>1208</c:v>
                </c:pt>
                <c:pt idx="105">
                  <c:v>1184</c:v>
                </c:pt>
                <c:pt idx="106">
                  <c:v>1168</c:v>
                </c:pt>
                <c:pt idx="107">
                  <c:v>1159</c:v>
                </c:pt>
                <c:pt idx="108">
                  <c:v>1150</c:v>
                </c:pt>
                <c:pt idx="109">
                  <c:v>1172</c:v>
                </c:pt>
                <c:pt idx="110">
                  <c:v>1157</c:v>
                </c:pt>
                <c:pt idx="111">
                  <c:v>1145</c:v>
                </c:pt>
                <c:pt idx="112">
                  <c:v>1137</c:v>
                </c:pt>
                <c:pt idx="113">
                  <c:v>1129</c:v>
                </c:pt>
                <c:pt idx="114">
                  <c:v>1206</c:v>
                </c:pt>
                <c:pt idx="115">
                  <c:v>1139</c:v>
                </c:pt>
                <c:pt idx="116">
                  <c:v>1131</c:v>
                </c:pt>
                <c:pt idx="117">
                  <c:v>1117</c:v>
                </c:pt>
                <c:pt idx="118">
                  <c:v>1106</c:v>
                </c:pt>
                <c:pt idx="119">
                  <c:v>1103</c:v>
                </c:pt>
                <c:pt idx="120">
                  <c:v>1097</c:v>
                </c:pt>
                <c:pt idx="121">
                  <c:v>1093</c:v>
                </c:pt>
                <c:pt idx="122">
                  <c:v>1090</c:v>
                </c:pt>
                <c:pt idx="123">
                  <c:v>1087</c:v>
                </c:pt>
                <c:pt idx="124">
                  <c:v>1083</c:v>
                </c:pt>
                <c:pt idx="125">
                  <c:v>1079</c:v>
                </c:pt>
                <c:pt idx="126">
                  <c:v>1076</c:v>
                </c:pt>
                <c:pt idx="127">
                  <c:v>1072</c:v>
                </c:pt>
                <c:pt idx="128">
                  <c:v>1069</c:v>
                </c:pt>
                <c:pt idx="129">
                  <c:v>1066</c:v>
                </c:pt>
                <c:pt idx="130">
                  <c:v>1064</c:v>
                </c:pt>
                <c:pt idx="131">
                  <c:v>1060</c:v>
                </c:pt>
                <c:pt idx="132">
                  <c:v>1058</c:v>
                </c:pt>
                <c:pt idx="133">
                  <c:v>1054</c:v>
                </c:pt>
                <c:pt idx="134">
                  <c:v>1050</c:v>
                </c:pt>
                <c:pt idx="135">
                  <c:v>1045</c:v>
                </c:pt>
                <c:pt idx="136">
                  <c:v>1042</c:v>
                </c:pt>
                <c:pt idx="137">
                  <c:v>1039</c:v>
                </c:pt>
                <c:pt idx="138">
                  <c:v>1037</c:v>
                </c:pt>
                <c:pt idx="139">
                  <c:v>1036</c:v>
                </c:pt>
                <c:pt idx="140">
                  <c:v>1032</c:v>
                </c:pt>
                <c:pt idx="141">
                  <c:v>1030</c:v>
                </c:pt>
                <c:pt idx="142">
                  <c:v>1046</c:v>
                </c:pt>
                <c:pt idx="143">
                  <c:v>1033</c:v>
                </c:pt>
                <c:pt idx="144">
                  <c:v>1031</c:v>
                </c:pt>
                <c:pt idx="145">
                  <c:v>1027</c:v>
                </c:pt>
                <c:pt idx="146">
                  <c:v>1025</c:v>
                </c:pt>
                <c:pt idx="147">
                  <c:v>1022</c:v>
                </c:pt>
                <c:pt idx="148">
                  <c:v>1025</c:v>
                </c:pt>
                <c:pt idx="149">
                  <c:v>1020</c:v>
                </c:pt>
                <c:pt idx="150">
                  <c:v>1017</c:v>
                </c:pt>
                <c:pt idx="151">
                  <c:v>1014</c:v>
                </c:pt>
                <c:pt idx="152">
                  <c:v>1011</c:v>
                </c:pt>
                <c:pt idx="153">
                  <c:v>1008</c:v>
                </c:pt>
                <c:pt idx="154">
                  <c:v>1004</c:v>
                </c:pt>
                <c:pt idx="155">
                  <c:v>1003</c:v>
                </c:pt>
                <c:pt idx="156">
                  <c:v>1002</c:v>
                </c:pt>
                <c:pt idx="157">
                  <c:v>999</c:v>
                </c:pt>
                <c:pt idx="158">
                  <c:v>1008</c:v>
                </c:pt>
                <c:pt idx="159">
                  <c:v>1004</c:v>
                </c:pt>
                <c:pt idx="160">
                  <c:v>998</c:v>
                </c:pt>
                <c:pt idx="161">
                  <c:v>994</c:v>
                </c:pt>
                <c:pt idx="162">
                  <c:v>991</c:v>
                </c:pt>
                <c:pt idx="163">
                  <c:v>995</c:v>
                </c:pt>
                <c:pt idx="164">
                  <c:v>987</c:v>
                </c:pt>
                <c:pt idx="165">
                  <c:v>1009</c:v>
                </c:pt>
                <c:pt idx="166">
                  <c:v>1003</c:v>
                </c:pt>
                <c:pt idx="167">
                  <c:v>993</c:v>
                </c:pt>
                <c:pt idx="168">
                  <c:v>983</c:v>
                </c:pt>
                <c:pt idx="169">
                  <c:v>982</c:v>
                </c:pt>
                <c:pt idx="170">
                  <c:v>981</c:v>
                </c:pt>
                <c:pt idx="171">
                  <c:v>980</c:v>
                </c:pt>
                <c:pt idx="172">
                  <c:v>1127</c:v>
                </c:pt>
                <c:pt idx="173">
                  <c:v>1007</c:v>
                </c:pt>
                <c:pt idx="174">
                  <c:v>992</c:v>
                </c:pt>
                <c:pt idx="175">
                  <c:v>986</c:v>
                </c:pt>
                <c:pt idx="176">
                  <c:v>983</c:v>
                </c:pt>
                <c:pt idx="177">
                  <c:v>979</c:v>
                </c:pt>
                <c:pt idx="178">
                  <c:v>978</c:v>
                </c:pt>
                <c:pt idx="179">
                  <c:v>978</c:v>
                </c:pt>
                <c:pt idx="180">
                  <c:v>976</c:v>
                </c:pt>
                <c:pt idx="181">
                  <c:v>975</c:v>
                </c:pt>
                <c:pt idx="182">
                  <c:v>974</c:v>
                </c:pt>
                <c:pt idx="183">
                  <c:v>972</c:v>
                </c:pt>
                <c:pt idx="184">
                  <c:v>968</c:v>
                </c:pt>
                <c:pt idx="185">
                  <c:v>967</c:v>
                </c:pt>
                <c:pt idx="186">
                  <c:v>966</c:v>
                </c:pt>
                <c:pt idx="187">
                  <c:v>965</c:v>
                </c:pt>
                <c:pt idx="188">
                  <c:v>963</c:v>
                </c:pt>
                <c:pt idx="189">
                  <c:v>961</c:v>
                </c:pt>
                <c:pt idx="190">
                  <c:v>960</c:v>
                </c:pt>
                <c:pt idx="191">
                  <c:v>989</c:v>
                </c:pt>
                <c:pt idx="192">
                  <c:v>1666</c:v>
                </c:pt>
                <c:pt idx="193">
                  <c:v>1130</c:v>
                </c:pt>
                <c:pt idx="194">
                  <c:v>1095</c:v>
                </c:pt>
                <c:pt idx="195">
                  <c:v>1010</c:v>
                </c:pt>
                <c:pt idx="196">
                  <c:v>984</c:v>
                </c:pt>
                <c:pt idx="197">
                  <c:v>962</c:v>
                </c:pt>
                <c:pt idx="198">
                  <c:v>949</c:v>
                </c:pt>
                <c:pt idx="199">
                  <c:v>942</c:v>
                </c:pt>
                <c:pt idx="200">
                  <c:v>987</c:v>
                </c:pt>
                <c:pt idx="201">
                  <c:v>960</c:v>
                </c:pt>
                <c:pt idx="202">
                  <c:v>938</c:v>
                </c:pt>
                <c:pt idx="203">
                  <c:v>930</c:v>
                </c:pt>
                <c:pt idx="204">
                  <c:v>921</c:v>
                </c:pt>
                <c:pt idx="205">
                  <c:v>1700</c:v>
                </c:pt>
                <c:pt idx="206">
                  <c:v>1820</c:v>
                </c:pt>
                <c:pt idx="207">
                  <c:v>1901</c:v>
                </c:pt>
                <c:pt idx="208">
                  <c:v>1094</c:v>
                </c:pt>
                <c:pt idx="209">
                  <c:v>1053</c:v>
                </c:pt>
                <c:pt idx="210">
                  <c:v>1005</c:v>
                </c:pt>
                <c:pt idx="211">
                  <c:v>978</c:v>
                </c:pt>
                <c:pt idx="212">
                  <c:v>954</c:v>
                </c:pt>
                <c:pt idx="213">
                  <c:v>941</c:v>
                </c:pt>
                <c:pt idx="214">
                  <c:v>932</c:v>
                </c:pt>
                <c:pt idx="215">
                  <c:v>922</c:v>
                </c:pt>
                <c:pt idx="216">
                  <c:v>917</c:v>
                </c:pt>
                <c:pt idx="217">
                  <c:v>912</c:v>
                </c:pt>
                <c:pt idx="218">
                  <c:v>908</c:v>
                </c:pt>
                <c:pt idx="219">
                  <c:v>997</c:v>
                </c:pt>
                <c:pt idx="220">
                  <c:v>972</c:v>
                </c:pt>
                <c:pt idx="221">
                  <c:v>951</c:v>
                </c:pt>
                <c:pt idx="222">
                  <c:v>934</c:v>
                </c:pt>
                <c:pt idx="223">
                  <c:v>921</c:v>
                </c:pt>
                <c:pt idx="224">
                  <c:v>912</c:v>
                </c:pt>
                <c:pt idx="225">
                  <c:v>904</c:v>
                </c:pt>
                <c:pt idx="226">
                  <c:v>897</c:v>
                </c:pt>
                <c:pt idx="227">
                  <c:v>894</c:v>
                </c:pt>
                <c:pt idx="228">
                  <c:v>890</c:v>
                </c:pt>
                <c:pt idx="229">
                  <c:v>887</c:v>
                </c:pt>
                <c:pt idx="230">
                  <c:v>885</c:v>
                </c:pt>
                <c:pt idx="231">
                  <c:v>883</c:v>
                </c:pt>
                <c:pt idx="232">
                  <c:v>879</c:v>
                </c:pt>
                <c:pt idx="233">
                  <c:v>877</c:v>
                </c:pt>
                <c:pt idx="234">
                  <c:v>876</c:v>
                </c:pt>
                <c:pt idx="235">
                  <c:v>876</c:v>
                </c:pt>
                <c:pt idx="236">
                  <c:v>876</c:v>
                </c:pt>
                <c:pt idx="237">
                  <c:v>876</c:v>
                </c:pt>
                <c:pt idx="238">
                  <c:v>876</c:v>
                </c:pt>
                <c:pt idx="239">
                  <c:v>876</c:v>
                </c:pt>
                <c:pt idx="240">
                  <c:v>875</c:v>
                </c:pt>
                <c:pt idx="241">
                  <c:v>875</c:v>
                </c:pt>
                <c:pt idx="242">
                  <c:v>875</c:v>
                </c:pt>
                <c:pt idx="243">
                  <c:v>874</c:v>
                </c:pt>
                <c:pt idx="244">
                  <c:v>876</c:v>
                </c:pt>
                <c:pt idx="245">
                  <c:v>876</c:v>
                </c:pt>
                <c:pt idx="246">
                  <c:v>873</c:v>
                </c:pt>
                <c:pt idx="247">
                  <c:v>873</c:v>
                </c:pt>
                <c:pt idx="248">
                  <c:v>873</c:v>
                </c:pt>
                <c:pt idx="249">
                  <c:v>872</c:v>
                </c:pt>
                <c:pt idx="250">
                  <c:v>869</c:v>
                </c:pt>
                <c:pt idx="251">
                  <c:v>867</c:v>
                </c:pt>
                <c:pt idx="252">
                  <c:v>866</c:v>
                </c:pt>
                <c:pt idx="253">
                  <c:v>873</c:v>
                </c:pt>
                <c:pt idx="254">
                  <c:v>860</c:v>
                </c:pt>
                <c:pt idx="255">
                  <c:v>863</c:v>
                </c:pt>
                <c:pt idx="256">
                  <c:v>858</c:v>
                </c:pt>
                <c:pt idx="257">
                  <c:v>861</c:v>
                </c:pt>
                <c:pt idx="258">
                  <c:v>861</c:v>
                </c:pt>
                <c:pt idx="259">
                  <c:v>858</c:v>
                </c:pt>
                <c:pt idx="260">
                  <c:v>857</c:v>
                </c:pt>
                <c:pt idx="261">
                  <c:v>895</c:v>
                </c:pt>
                <c:pt idx="262">
                  <c:v>860</c:v>
                </c:pt>
                <c:pt idx="263">
                  <c:v>878</c:v>
                </c:pt>
                <c:pt idx="264">
                  <c:v>858</c:v>
                </c:pt>
                <c:pt idx="265">
                  <c:v>852</c:v>
                </c:pt>
                <c:pt idx="266">
                  <c:v>857</c:v>
                </c:pt>
                <c:pt idx="267">
                  <c:v>849</c:v>
                </c:pt>
                <c:pt idx="268">
                  <c:v>850</c:v>
                </c:pt>
                <c:pt idx="269">
                  <c:v>847</c:v>
                </c:pt>
                <c:pt idx="270">
                  <c:v>846</c:v>
                </c:pt>
                <c:pt idx="271">
                  <c:v>844</c:v>
                </c:pt>
                <c:pt idx="272">
                  <c:v>841</c:v>
                </c:pt>
                <c:pt idx="273">
                  <c:v>840</c:v>
                </c:pt>
                <c:pt idx="274">
                  <c:v>971</c:v>
                </c:pt>
                <c:pt idx="275">
                  <c:v>855</c:v>
                </c:pt>
                <c:pt idx="276">
                  <c:v>845</c:v>
                </c:pt>
                <c:pt idx="277">
                  <c:v>840</c:v>
                </c:pt>
                <c:pt idx="278">
                  <c:v>839</c:v>
                </c:pt>
                <c:pt idx="279">
                  <c:v>864</c:v>
                </c:pt>
                <c:pt idx="280">
                  <c:v>1338</c:v>
                </c:pt>
                <c:pt idx="281">
                  <c:v>1116</c:v>
                </c:pt>
                <c:pt idx="282">
                  <c:v>1003</c:v>
                </c:pt>
                <c:pt idx="283">
                  <c:v>919</c:v>
                </c:pt>
                <c:pt idx="284">
                  <c:v>888</c:v>
                </c:pt>
                <c:pt idx="285">
                  <c:v>869</c:v>
                </c:pt>
                <c:pt idx="286">
                  <c:v>862</c:v>
                </c:pt>
                <c:pt idx="287">
                  <c:v>852</c:v>
                </c:pt>
                <c:pt idx="288">
                  <c:v>581</c:v>
                </c:pt>
                <c:pt idx="289">
                  <c:v>844</c:v>
                </c:pt>
                <c:pt idx="290">
                  <c:v>1163</c:v>
                </c:pt>
                <c:pt idx="291">
                  <c:v>968</c:v>
                </c:pt>
                <c:pt idx="292">
                  <c:v>869</c:v>
                </c:pt>
                <c:pt idx="293">
                  <c:v>856</c:v>
                </c:pt>
                <c:pt idx="294">
                  <c:v>843</c:v>
                </c:pt>
                <c:pt idx="295">
                  <c:v>839</c:v>
                </c:pt>
                <c:pt idx="296">
                  <c:v>841</c:v>
                </c:pt>
                <c:pt idx="297">
                  <c:v>842</c:v>
                </c:pt>
                <c:pt idx="298">
                  <c:v>834</c:v>
                </c:pt>
                <c:pt idx="299">
                  <c:v>831</c:v>
                </c:pt>
                <c:pt idx="300">
                  <c:v>825</c:v>
                </c:pt>
                <c:pt idx="301">
                  <c:v>822</c:v>
                </c:pt>
                <c:pt idx="302">
                  <c:v>820</c:v>
                </c:pt>
                <c:pt idx="303">
                  <c:v>823</c:v>
                </c:pt>
                <c:pt idx="304">
                  <c:v>821</c:v>
                </c:pt>
                <c:pt idx="305">
                  <c:v>820</c:v>
                </c:pt>
                <c:pt idx="306">
                  <c:v>817</c:v>
                </c:pt>
                <c:pt idx="307">
                  <c:v>818</c:v>
                </c:pt>
                <c:pt idx="308">
                  <c:v>840</c:v>
                </c:pt>
                <c:pt idx="309">
                  <c:v>821</c:v>
                </c:pt>
                <c:pt idx="310">
                  <c:v>817</c:v>
                </c:pt>
                <c:pt idx="311">
                  <c:v>819</c:v>
                </c:pt>
                <c:pt idx="312">
                  <c:v>818</c:v>
                </c:pt>
                <c:pt idx="313">
                  <c:v>816</c:v>
                </c:pt>
                <c:pt idx="314">
                  <c:v>813</c:v>
                </c:pt>
                <c:pt idx="315">
                  <c:v>813</c:v>
                </c:pt>
                <c:pt idx="316">
                  <c:v>805</c:v>
                </c:pt>
                <c:pt idx="317">
                  <c:v>821</c:v>
                </c:pt>
                <c:pt idx="318">
                  <c:v>806</c:v>
                </c:pt>
                <c:pt idx="319">
                  <c:v>923</c:v>
                </c:pt>
                <c:pt idx="320">
                  <c:v>1322</c:v>
                </c:pt>
                <c:pt idx="321">
                  <c:v>1137</c:v>
                </c:pt>
                <c:pt idx="322">
                  <c:v>877</c:v>
                </c:pt>
                <c:pt idx="323">
                  <c:v>849</c:v>
                </c:pt>
                <c:pt idx="324">
                  <c:v>832</c:v>
                </c:pt>
                <c:pt idx="325">
                  <c:v>827</c:v>
                </c:pt>
                <c:pt idx="326">
                  <c:v>823</c:v>
                </c:pt>
                <c:pt idx="327">
                  <c:v>821</c:v>
                </c:pt>
                <c:pt idx="328">
                  <c:v>818</c:v>
                </c:pt>
                <c:pt idx="329">
                  <c:v>818</c:v>
                </c:pt>
                <c:pt idx="330">
                  <c:v>814</c:v>
                </c:pt>
                <c:pt idx="331">
                  <c:v>810</c:v>
                </c:pt>
                <c:pt idx="332">
                  <c:v>814</c:v>
                </c:pt>
                <c:pt idx="333">
                  <c:v>864</c:v>
                </c:pt>
                <c:pt idx="334">
                  <c:v>813</c:v>
                </c:pt>
                <c:pt idx="335">
                  <c:v>808</c:v>
                </c:pt>
                <c:pt idx="336">
                  <c:v>871</c:v>
                </c:pt>
                <c:pt idx="337">
                  <c:v>813</c:v>
                </c:pt>
                <c:pt idx="338">
                  <c:v>804</c:v>
                </c:pt>
                <c:pt idx="339">
                  <c:v>816</c:v>
                </c:pt>
                <c:pt idx="340">
                  <c:v>805</c:v>
                </c:pt>
                <c:pt idx="341">
                  <c:v>804</c:v>
                </c:pt>
                <c:pt idx="342">
                  <c:v>797</c:v>
                </c:pt>
                <c:pt idx="343">
                  <c:v>793</c:v>
                </c:pt>
                <c:pt idx="344">
                  <c:v>789</c:v>
                </c:pt>
                <c:pt idx="345">
                  <c:v>787</c:v>
                </c:pt>
                <c:pt idx="346">
                  <c:v>790</c:v>
                </c:pt>
                <c:pt idx="347">
                  <c:v>786</c:v>
                </c:pt>
                <c:pt idx="348">
                  <c:v>851</c:v>
                </c:pt>
                <c:pt idx="349">
                  <c:v>793</c:v>
                </c:pt>
                <c:pt idx="350">
                  <c:v>786</c:v>
                </c:pt>
                <c:pt idx="351">
                  <c:v>784</c:v>
                </c:pt>
                <c:pt idx="352">
                  <c:v>783</c:v>
                </c:pt>
                <c:pt idx="353">
                  <c:v>784</c:v>
                </c:pt>
                <c:pt idx="354">
                  <c:v>782</c:v>
                </c:pt>
                <c:pt idx="355">
                  <c:v>779</c:v>
                </c:pt>
                <c:pt idx="356">
                  <c:v>779</c:v>
                </c:pt>
                <c:pt idx="357">
                  <c:v>774</c:v>
                </c:pt>
                <c:pt idx="358">
                  <c:v>800</c:v>
                </c:pt>
                <c:pt idx="359">
                  <c:v>897</c:v>
                </c:pt>
                <c:pt idx="360">
                  <c:v>897</c:v>
                </c:pt>
                <c:pt idx="361">
                  <c:v>889</c:v>
                </c:pt>
                <c:pt idx="362">
                  <c:v>883</c:v>
                </c:pt>
                <c:pt idx="363">
                  <c:v>884</c:v>
                </c:pt>
                <c:pt idx="364">
                  <c:v>882</c:v>
                </c:pt>
                <c:pt idx="365">
                  <c:v>882</c:v>
                </c:pt>
                <c:pt idx="366">
                  <c:v>887</c:v>
                </c:pt>
                <c:pt idx="367">
                  <c:v>896</c:v>
                </c:pt>
                <c:pt idx="368">
                  <c:v>914</c:v>
                </c:pt>
                <c:pt idx="369">
                  <c:v>900</c:v>
                </c:pt>
                <c:pt idx="370">
                  <c:v>1274</c:v>
                </c:pt>
                <c:pt idx="371">
                  <c:v>1671</c:v>
                </c:pt>
                <c:pt idx="372">
                  <c:v>1327</c:v>
                </c:pt>
                <c:pt idx="373">
                  <c:v>988</c:v>
                </c:pt>
                <c:pt idx="374">
                  <c:v>940</c:v>
                </c:pt>
                <c:pt idx="375">
                  <c:v>902</c:v>
                </c:pt>
                <c:pt idx="376">
                  <c:v>1587</c:v>
                </c:pt>
                <c:pt idx="377">
                  <c:v>1704</c:v>
                </c:pt>
                <c:pt idx="378">
                  <c:v>1118</c:v>
                </c:pt>
                <c:pt idx="379">
                  <c:v>898</c:v>
                </c:pt>
                <c:pt idx="380">
                  <c:v>859</c:v>
                </c:pt>
                <c:pt idx="381">
                  <c:v>840</c:v>
                </c:pt>
                <c:pt idx="382">
                  <c:v>823</c:v>
                </c:pt>
                <c:pt idx="383">
                  <c:v>812</c:v>
                </c:pt>
                <c:pt idx="384">
                  <c:v>803</c:v>
                </c:pt>
                <c:pt idx="385">
                  <c:v>799</c:v>
                </c:pt>
                <c:pt idx="386">
                  <c:v>794</c:v>
                </c:pt>
                <c:pt idx="387">
                  <c:v>790</c:v>
                </c:pt>
                <c:pt idx="388">
                  <c:v>863</c:v>
                </c:pt>
                <c:pt idx="389">
                  <c:v>1025</c:v>
                </c:pt>
                <c:pt idx="390">
                  <c:v>1568</c:v>
                </c:pt>
                <c:pt idx="391">
                  <c:v>1263</c:v>
                </c:pt>
                <c:pt idx="392">
                  <c:v>886</c:v>
                </c:pt>
                <c:pt idx="393">
                  <c:v>841</c:v>
                </c:pt>
                <c:pt idx="394">
                  <c:v>822</c:v>
                </c:pt>
                <c:pt idx="395">
                  <c:v>809</c:v>
                </c:pt>
                <c:pt idx="396">
                  <c:v>892</c:v>
                </c:pt>
                <c:pt idx="397">
                  <c:v>1396</c:v>
                </c:pt>
                <c:pt idx="398">
                  <c:v>835</c:v>
                </c:pt>
                <c:pt idx="399">
                  <c:v>828</c:v>
                </c:pt>
                <c:pt idx="400">
                  <c:v>813</c:v>
                </c:pt>
                <c:pt idx="401">
                  <c:v>801</c:v>
                </c:pt>
                <c:pt idx="402">
                  <c:v>798</c:v>
                </c:pt>
                <c:pt idx="403">
                  <c:v>790</c:v>
                </c:pt>
                <c:pt idx="404">
                  <c:v>785</c:v>
                </c:pt>
                <c:pt idx="405">
                  <c:v>785</c:v>
                </c:pt>
                <c:pt idx="406">
                  <c:v>781</c:v>
                </c:pt>
                <c:pt idx="407">
                  <c:v>780</c:v>
                </c:pt>
                <c:pt idx="408">
                  <c:v>781</c:v>
                </c:pt>
                <c:pt idx="409">
                  <c:v>777</c:v>
                </c:pt>
                <c:pt idx="410">
                  <c:v>777</c:v>
                </c:pt>
                <c:pt idx="411">
                  <c:v>774</c:v>
                </c:pt>
                <c:pt idx="412">
                  <c:v>825</c:v>
                </c:pt>
                <c:pt idx="413">
                  <c:v>782</c:v>
                </c:pt>
                <c:pt idx="414">
                  <c:v>775</c:v>
                </c:pt>
                <c:pt idx="415">
                  <c:v>769</c:v>
                </c:pt>
                <c:pt idx="416">
                  <c:v>1376</c:v>
                </c:pt>
                <c:pt idx="417">
                  <c:v>1624</c:v>
                </c:pt>
                <c:pt idx="418">
                  <c:v>1697</c:v>
                </c:pt>
                <c:pt idx="419">
                  <c:v>1596</c:v>
                </c:pt>
                <c:pt idx="420">
                  <c:v>1100</c:v>
                </c:pt>
                <c:pt idx="421">
                  <c:v>819</c:v>
                </c:pt>
                <c:pt idx="422">
                  <c:v>729</c:v>
                </c:pt>
                <c:pt idx="423">
                  <c:v>725</c:v>
                </c:pt>
                <c:pt idx="424">
                  <c:v>704</c:v>
                </c:pt>
                <c:pt idx="425">
                  <c:v>686</c:v>
                </c:pt>
                <c:pt idx="426">
                  <c:v>680</c:v>
                </c:pt>
                <c:pt idx="427">
                  <c:v>671</c:v>
                </c:pt>
                <c:pt idx="428">
                  <c:v>665</c:v>
                </c:pt>
                <c:pt idx="429">
                  <c:v>661</c:v>
                </c:pt>
                <c:pt idx="430">
                  <c:v>656</c:v>
                </c:pt>
                <c:pt idx="431">
                  <c:v>652</c:v>
                </c:pt>
                <c:pt idx="432">
                  <c:v>653</c:v>
                </c:pt>
                <c:pt idx="433">
                  <c:v>648</c:v>
                </c:pt>
                <c:pt idx="434">
                  <c:v>645</c:v>
                </c:pt>
                <c:pt idx="435">
                  <c:v>643</c:v>
                </c:pt>
                <c:pt idx="436">
                  <c:v>642</c:v>
                </c:pt>
                <c:pt idx="437">
                  <c:v>640</c:v>
                </c:pt>
                <c:pt idx="438">
                  <c:v>639</c:v>
                </c:pt>
                <c:pt idx="439">
                  <c:v>637</c:v>
                </c:pt>
                <c:pt idx="440">
                  <c:v>636</c:v>
                </c:pt>
                <c:pt idx="441">
                  <c:v>636</c:v>
                </c:pt>
                <c:pt idx="442">
                  <c:v>635</c:v>
                </c:pt>
                <c:pt idx="443">
                  <c:v>634</c:v>
                </c:pt>
                <c:pt idx="444">
                  <c:v>633</c:v>
                </c:pt>
                <c:pt idx="445">
                  <c:v>633</c:v>
                </c:pt>
                <c:pt idx="446">
                  <c:v>632</c:v>
                </c:pt>
                <c:pt idx="447">
                  <c:v>632</c:v>
                </c:pt>
                <c:pt idx="448">
                  <c:v>632</c:v>
                </c:pt>
                <c:pt idx="449">
                  <c:v>631</c:v>
                </c:pt>
                <c:pt idx="450">
                  <c:v>634</c:v>
                </c:pt>
                <c:pt idx="451">
                  <c:v>631</c:v>
                </c:pt>
                <c:pt idx="452">
                  <c:v>630</c:v>
                </c:pt>
                <c:pt idx="453">
                  <c:v>629</c:v>
                </c:pt>
                <c:pt idx="454">
                  <c:v>630</c:v>
                </c:pt>
                <c:pt idx="455">
                  <c:v>629</c:v>
                </c:pt>
                <c:pt idx="456">
                  <c:v>629</c:v>
                </c:pt>
                <c:pt idx="457">
                  <c:v>683</c:v>
                </c:pt>
                <c:pt idx="458">
                  <c:v>634</c:v>
                </c:pt>
                <c:pt idx="459">
                  <c:v>633</c:v>
                </c:pt>
                <c:pt idx="460">
                  <c:v>632</c:v>
                </c:pt>
                <c:pt idx="461">
                  <c:v>633</c:v>
                </c:pt>
                <c:pt idx="462">
                  <c:v>633</c:v>
                </c:pt>
                <c:pt idx="463">
                  <c:v>632</c:v>
                </c:pt>
                <c:pt idx="464">
                  <c:v>633</c:v>
                </c:pt>
                <c:pt idx="465">
                  <c:v>633</c:v>
                </c:pt>
                <c:pt idx="466">
                  <c:v>633</c:v>
                </c:pt>
                <c:pt idx="467">
                  <c:v>631</c:v>
                </c:pt>
                <c:pt idx="468">
                  <c:v>631</c:v>
                </c:pt>
                <c:pt idx="469">
                  <c:v>631</c:v>
                </c:pt>
                <c:pt idx="470">
                  <c:v>735</c:v>
                </c:pt>
                <c:pt idx="471">
                  <c:v>1034</c:v>
                </c:pt>
                <c:pt idx="472">
                  <c:v>687</c:v>
                </c:pt>
                <c:pt idx="473">
                  <c:v>649</c:v>
                </c:pt>
                <c:pt idx="474">
                  <c:v>670</c:v>
                </c:pt>
                <c:pt idx="475">
                  <c:v>637</c:v>
                </c:pt>
                <c:pt idx="476">
                  <c:v>1062</c:v>
                </c:pt>
                <c:pt idx="477">
                  <c:v>738</c:v>
                </c:pt>
                <c:pt idx="478">
                  <c:v>678</c:v>
                </c:pt>
                <c:pt idx="479">
                  <c:v>640</c:v>
                </c:pt>
                <c:pt idx="480">
                  <c:v>620</c:v>
                </c:pt>
                <c:pt idx="481">
                  <c:v>614</c:v>
                </c:pt>
                <c:pt idx="482">
                  <c:v>609</c:v>
                </c:pt>
                <c:pt idx="483">
                  <c:v>606</c:v>
                </c:pt>
                <c:pt idx="484">
                  <c:v>612</c:v>
                </c:pt>
                <c:pt idx="485">
                  <c:v>611</c:v>
                </c:pt>
                <c:pt idx="486">
                  <c:v>609</c:v>
                </c:pt>
                <c:pt idx="487">
                  <c:v>607</c:v>
                </c:pt>
                <c:pt idx="488">
                  <c:v>606</c:v>
                </c:pt>
                <c:pt idx="489">
                  <c:v>604</c:v>
                </c:pt>
                <c:pt idx="490">
                  <c:v>603</c:v>
                </c:pt>
                <c:pt idx="491">
                  <c:v>602</c:v>
                </c:pt>
                <c:pt idx="492">
                  <c:v>601</c:v>
                </c:pt>
                <c:pt idx="493">
                  <c:v>610</c:v>
                </c:pt>
                <c:pt idx="494">
                  <c:v>612</c:v>
                </c:pt>
                <c:pt idx="495">
                  <c:v>559</c:v>
                </c:pt>
                <c:pt idx="496">
                  <c:v>558</c:v>
                </c:pt>
                <c:pt idx="497">
                  <c:v>558</c:v>
                </c:pt>
                <c:pt idx="498">
                  <c:v>672</c:v>
                </c:pt>
                <c:pt idx="499">
                  <c:v>601</c:v>
                </c:pt>
                <c:pt idx="500">
                  <c:v>599</c:v>
                </c:pt>
                <c:pt idx="501">
                  <c:v>601</c:v>
                </c:pt>
                <c:pt idx="502">
                  <c:v>601</c:v>
                </c:pt>
                <c:pt idx="503">
                  <c:v>600</c:v>
                </c:pt>
                <c:pt idx="504">
                  <c:v>600</c:v>
                </c:pt>
                <c:pt idx="505">
                  <c:v>613</c:v>
                </c:pt>
                <c:pt idx="506">
                  <c:v>622</c:v>
                </c:pt>
                <c:pt idx="507">
                  <c:v>620</c:v>
                </c:pt>
                <c:pt idx="508">
                  <c:v>612</c:v>
                </c:pt>
                <c:pt idx="509">
                  <c:v>610</c:v>
                </c:pt>
                <c:pt idx="510">
                  <c:v>608</c:v>
                </c:pt>
                <c:pt idx="511">
                  <c:v>607</c:v>
                </c:pt>
                <c:pt idx="512">
                  <c:v>506</c:v>
                </c:pt>
                <c:pt idx="513">
                  <c:v>605</c:v>
                </c:pt>
                <c:pt idx="514">
                  <c:v>603</c:v>
                </c:pt>
                <c:pt idx="515">
                  <c:v>603</c:v>
                </c:pt>
                <c:pt idx="516">
                  <c:v>602</c:v>
                </c:pt>
                <c:pt idx="517">
                  <c:v>602</c:v>
                </c:pt>
                <c:pt idx="518">
                  <c:v>601</c:v>
                </c:pt>
                <c:pt idx="519">
                  <c:v>602</c:v>
                </c:pt>
                <c:pt idx="520">
                  <c:v>602</c:v>
                </c:pt>
                <c:pt idx="521">
                  <c:v>601</c:v>
                </c:pt>
                <c:pt idx="522">
                  <c:v>601</c:v>
                </c:pt>
                <c:pt idx="523">
                  <c:v>598</c:v>
                </c:pt>
                <c:pt idx="524">
                  <c:v>599</c:v>
                </c:pt>
                <c:pt idx="525">
                  <c:v>598</c:v>
                </c:pt>
                <c:pt idx="526">
                  <c:v>599</c:v>
                </c:pt>
                <c:pt idx="527">
                  <c:v>595</c:v>
                </c:pt>
                <c:pt idx="528">
                  <c:v>594</c:v>
                </c:pt>
                <c:pt idx="529">
                  <c:v>593</c:v>
                </c:pt>
                <c:pt idx="530">
                  <c:v>595</c:v>
                </c:pt>
                <c:pt idx="531">
                  <c:v>595</c:v>
                </c:pt>
                <c:pt idx="532">
                  <c:v>595</c:v>
                </c:pt>
                <c:pt idx="533">
                  <c:v>594</c:v>
                </c:pt>
                <c:pt idx="534">
                  <c:v>595</c:v>
                </c:pt>
                <c:pt idx="535">
                  <c:v>600</c:v>
                </c:pt>
                <c:pt idx="536">
                  <c:v>593</c:v>
                </c:pt>
                <c:pt idx="537">
                  <c:v>593</c:v>
                </c:pt>
                <c:pt idx="538">
                  <c:v>592</c:v>
                </c:pt>
                <c:pt idx="539">
                  <c:v>593</c:v>
                </c:pt>
                <c:pt idx="540">
                  <c:v>593</c:v>
                </c:pt>
                <c:pt idx="541">
                  <c:v>593</c:v>
                </c:pt>
                <c:pt idx="542">
                  <c:v>591</c:v>
                </c:pt>
                <c:pt idx="543">
                  <c:v>591</c:v>
                </c:pt>
                <c:pt idx="544">
                  <c:v>590</c:v>
                </c:pt>
                <c:pt idx="545">
                  <c:v>588</c:v>
                </c:pt>
                <c:pt idx="546">
                  <c:v>589</c:v>
                </c:pt>
                <c:pt idx="547">
                  <c:v>589</c:v>
                </c:pt>
                <c:pt idx="548">
                  <c:v>589</c:v>
                </c:pt>
                <c:pt idx="549">
                  <c:v>589</c:v>
                </c:pt>
                <c:pt idx="550">
                  <c:v>589</c:v>
                </c:pt>
                <c:pt idx="551">
                  <c:v>589</c:v>
                </c:pt>
                <c:pt idx="552">
                  <c:v>589</c:v>
                </c:pt>
                <c:pt idx="553">
                  <c:v>588</c:v>
                </c:pt>
                <c:pt idx="554">
                  <c:v>588</c:v>
                </c:pt>
                <c:pt idx="555">
                  <c:v>588</c:v>
                </c:pt>
                <c:pt idx="556">
                  <c:v>648</c:v>
                </c:pt>
                <c:pt idx="557">
                  <c:v>598</c:v>
                </c:pt>
                <c:pt idx="558">
                  <c:v>592</c:v>
                </c:pt>
                <c:pt idx="559">
                  <c:v>593</c:v>
                </c:pt>
                <c:pt idx="560">
                  <c:v>593</c:v>
                </c:pt>
                <c:pt idx="561">
                  <c:v>597</c:v>
                </c:pt>
                <c:pt idx="562">
                  <c:v>592</c:v>
                </c:pt>
                <c:pt idx="563">
                  <c:v>592</c:v>
                </c:pt>
                <c:pt idx="564">
                  <c:v>591</c:v>
                </c:pt>
                <c:pt idx="565">
                  <c:v>593</c:v>
                </c:pt>
                <c:pt idx="566">
                  <c:v>589</c:v>
                </c:pt>
                <c:pt idx="567">
                  <c:v>590</c:v>
                </c:pt>
                <c:pt idx="568">
                  <c:v>590</c:v>
                </c:pt>
                <c:pt idx="569">
                  <c:v>590</c:v>
                </c:pt>
                <c:pt idx="570">
                  <c:v>590</c:v>
                </c:pt>
                <c:pt idx="571">
                  <c:v>591</c:v>
                </c:pt>
                <c:pt idx="572">
                  <c:v>591</c:v>
                </c:pt>
                <c:pt idx="573">
                  <c:v>592</c:v>
                </c:pt>
                <c:pt idx="574">
                  <c:v>591</c:v>
                </c:pt>
                <c:pt idx="575">
                  <c:v>590</c:v>
                </c:pt>
                <c:pt idx="576">
                  <c:v>590</c:v>
                </c:pt>
                <c:pt idx="577">
                  <c:v>591</c:v>
                </c:pt>
                <c:pt idx="578">
                  <c:v>674</c:v>
                </c:pt>
                <c:pt idx="579">
                  <c:v>589</c:v>
                </c:pt>
                <c:pt idx="580">
                  <c:v>587</c:v>
                </c:pt>
                <c:pt idx="581">
                  <c:v>587</c:v>
                </c:pt>
                <c:pt idx="582">
                  <c:v>586</c:v>
                </c:pt>
                <c:pt idx="583">
                  <c:v>594</c:v>
                </c:pt>
                <c:pt idx="584">
                  <c:v>586</c:v>
                </c:pt>
                <c:pt idx="585">
                  <c:v>648</c:v>
                </c:pt>
                <c:pt idx="586">
                  <c:v>594</c:v>
                </c:pt>
                <c:pt idx="587">
                  <c:v>592</c:v>
                </c:pt>
                <c:pt idx="588">
                  <c:v>593</c:v>
                </c:pt>
                <c:pt idx="589">
                  <c:v>597</c:v>
                </c:pt>
                <c:pt idx="590">
                  <c:v>593</c:v>
                </c:pt>
                <c:pt idx="591">
                  <c:v>597</c:v>
                </c:pt>
                <c:pt idx="592">
                  <c:v>592</c:v>
                </c:pt>
                <c:pt idx="593">
                  <c:v>593</c:v>
                </c:pt>
                <c:pt idx="594">
                  <c:v>592</c:v>
                </c:pt>
                <c:pt idx="595">
                  <c:v>592</c:v>
                </c:pt>
                <c:pt idx="596">
                  <c:v>591</c:v>
                </c:pt>
                <c:pt idx="597">
                  <c:v>592</c:v>
                </c:pt>
                <c:pt idx="598">
                  <c:v>591</c:v>
                </c:pt>
                <c:pt idx="599">
                  <c:v>589</c:v>
                </c:pt>
                <c:pt idx="600">
                  <c:v>589</c:v>
                </c:pt>
                <c:pt idx="601">
                  <c:v>592</c:v>
                </c:pt>
                <c:pt idx="602">
                  <c:v>587</c:v>
                </c:pt>
                <c:pt idx="603">
                  <c:v>645</c:v>
                </c:pt>
                <c:pt idx="604">
                  <c:v>589</c:v>
                </c:pt>
                <c:pt idx="605">
                  <c:v>586</c:v>
                </c:pt>
                <c:pt idx="606">
                  <c:v>584</c:v>
                </c:pt>
                <c:pt idx="607">
                  <c:v>583</c:v>
                </c:pt>
                <c:pt idx="608">
                  <c:v>583</c:v>
                </c:pt>
                <c:pt idx="609">
                  <c:v>583</c:v>
                </c:pt>
                <c:pt idx="610">
                  <c:v>584</c:v>
                </c:pt>
                <c:pt idx="611">
                  <c:v>581</c:v>
                </c:pt>
                <c:pt idx="612">
                  <c:v>582</c:v>
                </c:pt>
                <c:pt idx="613">
                  <c:v>583</c:v>
                </c:pt>
                <c:pt idx="614">
                  <c:v>580</c:v>
                </c:pt>
                <c:pt idx="615">
                  <c:v>580</c:v>
                </c:pt>
                <c:pt idx="616">
                  <c:v>581</c:v>
                </c:pt>
                <c:pt idx="617">
                  <c:v>582</c:v>
                </c:pt>
                <c:pt idx="618">
                  <c:v>582</c:v>
                </c:pt>
                <c:pt idx="619">
                  <c:v>583</c:v>
                </c:pt>
                <c:pt idx="620">
                  <c:v>581</c:v>
                </c:pt>
                <c:pt idx="621">
                  <c:v>580</c:v>
                </c:pt>
                <c:pt idx="622">
                  <c:v>580</c:v>
                </c:pt>
                <c:pt idx="623">
                  <c:v>582</c:v>
                </c:pt>
                <c:pt idx="624">
                  <c:v>580</c:v>
                </c:pt>
                <c:pt idx="625">
                  <c:v>580</c:v>
                </c:pt>
                <c:pt idx="626">
                  <c:v>581</c:v>
                </c:pt>
                <c:pt idx="627">
                  <c:v>581</c:v>
                </c:pt>
                <c:pt idx="628">
                  <c:v>582</c:v>
                </c:pt>
                <c:pt idx="629">
                  <c:v>581</c:v>
                </c:pt>
                <c:pt idx="630">
                  <c:v>578</c:v>
                </c:pt>
                <c:pt idx="631">
                  <c:v>578</c:v>
                </c:pt>
                <c:pt idx="632">
                  <c:v>656</c:v>
                </c:pt>
                <c:pt idx="633">
                  <c:v>578</c:v>
                </c:pt>
                <c:pt idx="634">
                  <c:v>577</c:v>
                </c:pt>
                <c:pt idx="635">
                  <c:v>577</c:v>
                </c:pt>
                <c:pt idx="636">
                  <c:v>578</c:v>
                </c:pt>
                <c:pt idx="637">
                  <c:v>578</c:v>
                </c:pt>
                <c:pt idx="638">
                  <c:v>578</c:v>
                </c:pt>
                <c:pt idx="639">
                  <c:v>579</c:v>
                </c:pt>
                <c:pt idx="640">
                  <c:v>579</c:v>
                </c:pt>
                <c:pt idx="641">
                  <c:v>578</c:v>
                </c:pt>
                <c:pt idx="642">
                  <c:v>575</c:v>
                </c:pt>
                <c:pt idx="643">
                  <c:v>575</c:v>
                </c:pt>
                <c:pt idx="644">
                  <c:v>574</c:v>
                </c:pt>
                <c:pt idx="645">
                  <c:v>576</c:v>
                </c:pt>
                <c:pt idx="646">
                  <c:v>577</c:v>
                </c:pt>
                <c:pt idx="647">
                  <c:v>577</c:v>
                </c:pt>
                <c:pt idx="648">
                  <c:v>575</c:v>
                </c:pt>
                <c:pt idx="649">
                  <c:v>573</c:v>
                </c:pt>
                <c:pt idx="650">
                  <c:v>573</c:v>
                </c:pt>
                <c:pt idx="651">
                  <c:v>662</c:v>
                </c:pt>
                <c:pt idx="652">
                  <c:v>1183</c:v>
                </c:pt>
                <c:pt idx="653">
                  <c:v>694</c:v>
                </c:pt>
                <c:pt idx="654">
                  <c:v>634</c:v>
                </c:pt>
                <c:pt idx="655">
                  <c:v>643</c:v>
                </c:pt>
                <c:pt idx="656">
                  <c:v>637</c:v>
                </c:pt>
                <c:pt idx="657">
                  <c:v>630</c:v>
                </c:pt>
                <c:pt idx="658">
                  <c:v>625</c:v>
                </c:pt>
                <c:pt idx="659">
                  <c:v>620</c:v>
                </c:pt>
                <c:pt idx="660">
                  <c:v>577</c:v>
                </c:pt>
                <c:pt idx="661">
                  <c:v>559</c:v>
                </c:pt>
                <c:pt idx="662">
                  <c:v>555</c:v>
                </c:pt>
                <c:pt idx="663">
                  <c:v>553</c:v>
                </c:pt>
                <c:pt idx="664">
                  <c:v>554</c:v>
                </c:pt>
                <c:pt idx="665">
                  <c:v>554</c:v>
                </c:pt>
                <c:pt idx="666">
                  <c:v>559</c:v>
                </c:pt>
                <c:pt idx="667">
                  <c:v>570</c:v>
                </c:pt>
                <c:pt idx="668">
                  <c:v>568</c:v>
                </c:pt>
                <c:pt idx="669">
                  <c:v>570</c:v>
                </c:pt>
                <c:pt idx="670">
                  <c:v>568</c:v>
                </c:pt>
                <c:pt idx="671">
                  <c:v>568</c:v>
                </c:pt>
                <c:pt idx="672">
                  <c:v>569</c:v>
                </c:pt>
                <c:pt idx="673">
                  <c:v>567</c:v>
                </c:pt>
                <c:pt idx="674">
                  <c:v>565</c:v>
                </c:pt>
                <c:pt idx="675">
                  <c:v>565</c:v>
                </c:pt>
                <c:pt idx="676">
                  <c:v>566</c:v>
                </c:pt>
                <c:pt idx="677">
                  <c:v>566</c:v>
                </c:pt>
                <c:pt idx="678">
                  <c:v>566</c:v>
                </c:pt>
                <c:pt idx="679">
                  <c:v>562</c:v>
                </c:pt>
                <c:pt idx="680">
                  <c:v>563</c:v>
                </c:pt>
                <c:pt idx="681">
                  <c:v>564</c:v>
                </c:pt>
                <c:pt idx="682">
                  <c:v>561</c:v>
                </c:pt>
                <c:pt idx="683">
                  <c:v>561</c:v>
                </c:pt>
                <c:pt idx="684">
                  <c:v>552</c:v>
                </c:pt>
                <c:pt idx="685">
                  <c:v>547</c:v>
                </c:pt>
                <c:pt idx="686">
                  <c:v>548</c:v>
                </c:pt>
                <c:pt idx="687">
                  <c:v>544</c:v>
                </c:pt>
                <c:pt idx="688">
                  <c:v>539</c:v>
                </c:pt>
                <c:pt idx="689">
                  <c:v>538</c:v>
                </c:pt>
                <c:pt idx="690">
                  <c:v>541</c:v>
                </c:pt>
                <c:pt idx="691">
                  <c:v>539</c:v>
                </c:pt>
                <c:pt idx="692">
                  <c:v>538</c:v>
                </c:pt>
                <c:pt idx="693">
                  <c:v>538</c:v>
                </c:pt>
                <c:pt idx="694">
                  <c:v>536</c:v>
                </c:pt>
                <c:pt idx="695">
                  <c:v>535</c:v>
                </c:pt>
                <c:pt idx="696">
                  <c:v>532</c:v>
                </c:pt>
                <c:pt idx="697">
                  <c:v>534</c:v>
                </c:pt>
                <c:pt idx="698">
                  <c:v>593</c:v>
                </c:pt>
                <c:pt idx="699">
                  <c:v>545</c:v>
                </c:pt>
                <c:pt idx="700">
                  <c:v>959</c:v>
                </c:pt>
                <c:pt idx="701">
                  <c:v>1169</c:v>
                </c:pt>
                <c:pt idx="702">
                  <c:v>676</c:v>
                </c:pt>
                <c:pt idx="703">
                  <c:v>559</c:v>
                </c:pt>
                <c:pt idx="704">
                  <c:v>549</c:v>
                </c:pt>
                <c:pt idx="705">
                  <c:v>539</c:v>
                </c:pt>
                <c:pt idx="706">
                  <c:v>533</c:v>
                </c:pt>
                <c:pt idx="707">
                  <c:v>529</c:v>
                </c:pt>
                <c:pt idx="708">
                  <c:v>525</c:v>
                </c:pt>
                <c:pt idx="709">
                  <c:v>523</c:v>
                </c:pt>
                <c:pt idx="710">
                  <c:v>524</c:v>
                </c:pt>
                <c:pt idx="711">
                  <c:v>524</c:v>
                </c:pt>
                <c:pt idx="712">
                  <c:v>523</c:v>
                </c:pt>
                <c:pt idx="713">
                  <c:v>523</c:v>
                </c:pt>
                <c:pt idx="714">
                  <c:v>524</c:v>
                </c:pt>
                <c:pt idx="715">
                  <c:v>520</c:v>
                </c:pt>
                <c:pt idx="716">
                  <c:v>521</c:v>
                </c:pt>
                <c:pt idx="717">
                  <c:v>529</c:v>
                </c:pt>
                <c:pt idx="718">
                  <c:v>553</c:v>
                </c:pt>
                <c:pt idx="719">
                  <c:v>554</c:v>
                </c:pt>
                <c:pt idx="720">
                  <c:v>537</c:v>
                </c:pt>
                <c:pt idx="721">
                  <c:v>534</c:v>
                </c:pt>
                <c:pt idx="722">
                  <c:v>536</c:v>
                </c:pt>
                <c:pt idx="723">
                  <c:v>544</c:v>
                </c:pt>
                <c:pt idx="724">
                  <c:v>545</c:v>
                </c:pt>
                <c:pt idx="725">
                  <c:v>546</c:v>
                </c:pt>
                <c:pt idx="726">
                  <c:v>544</c:v>
                </c:pt>
                <c:pt idx="727">
                  <c:v>543</c:v>
                </c:pt>
                <c:pt idx="728">
                  <c:v>545</c:v>
                </c:pt>
                <c:pt idx="729">
                  <c:v>544</c:v>
                </c:pt>
                <c:pt idx="730">
                  <c:v>544</c:v>
                </c:pt>
                <c:pt idx="731">
                  <c:v>544</c:v>
                </c:pt>
                <c:pt idx="732">
                  <c:v>543</c:v>
                </c:pt>
                <c:pt idx="733">
                  <c:v>542</c:v>
                </c:pt>
                <c:pt idx="734">
                  <c:v>542</c:v>
                </c:pt>
                <c:pt idx="735">
                  <c:v>545</c:v>
                </c:pt>
                <c:pt idx="736">
                  <c:v>540</c:v>
                </c:pt>
                <c:pt idx="737">
                  <c:v>550</c:v>
                </c:pt>
                <c:pt idx="738">
                  <c:v>543</c:v>
                </c:pt>
                <c:pt idx="739">
                  <c:v>545</c:v>
                </c:pt>
                <c:pt idx="740">
                  <c:v>543</c:v>
                </c:pt>
                <c:pt idx="741">
                  <c:v>543</c:v>
                </c:pt>
                <c:pt idx="742">
                  <c:v>544</c:v>
                </c:pt>
                <c:pt idx="743">
                  <c:v>542</c:v>
                </c:pt>
                <c:pt idx="744">
                  <c:v>540</c:v>
                </c:pt>
                <c:pt idx="745">
                  <c:v>540</c:v>
                </c:pt>
                <c:pt idx="746">
                  <c:v>539</c:v>
                </c:pt>
                <c:pt idx="747">
                  <c:v>540</c:v>
                </c:pt>
                <c:pt idx="748">
                  <c:v>538</c:v>
                </c:pt>
                <c:pt idx="749">
                  <c:v>537</c:v>
                </c:pt>
                <c:pt idx="750">
                  <c:v>541</c:v>
                </c:pt>
                <c:pt idx="751">
                  <c:v>540</c:v>
                </c:pt>
                <c:pt idx="752">
                  <c:v>540</c:v>
                </c:pt>
              </c:numCache>
            </c:numRef>
          </c:val>
          <c:smooth val="0"/>
          <c:extLst>
            <c:ext xmlns:c16="http://schemas.microsoft.com/office/drawing/2014/chart" uri="{C3380CC4-5D6E-409C-BE32-E72D297353CC}">
              <c16:uniqueId val="{00000001-DCD3-4A27-BC71-92CE74657E5E}"/>
            </c:ext>
          </c:extLst>
        </c:ser>
        <c:dLbls>
          <c:showLegendKey val="0"/>
          <c:showVal val="0"/>
          <c:showCatName val="0"/>
          <c:showSerName val="0"/>
          <c:showPercent val="0"/>
          <c:showBubbleSize val="0"/>
        </c:dLbls>
        <c:marker val="1"/>
        <c:smooth val="0"/>
        <c:axId val="847149816"/>
        <c:axId val="847149456"/>
      </c:lineChart>
      <c:dateAx>
        <c:axId val="497268328"/>
        <c:scaling>
          <c:orientation val="minMax"/>
          <c:max val="45596"/>
          <c:min val="44835"/>
        </c:scaling>
        <c:delete val="0"/>
        <c:axPos val="b"/>
        <c:numFmt formatCode="mmm\-yy"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497272288"/>
        <c:crosses val="autoZero"/>
        <c:auto val="1"/>
        <c:lblOffset val="100"/>
        <c:baseTimeUnit val="days"/>
        <c:majorUnit val="2"/>
        <c:majorTimeUnit val="months"/>
      </c:dateAx>
      <c:valAx>
        <c:axId val="497272288"/>
        <c:scaling>
          <c:orientation val="minMax"/>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CA" b="1" dirty="0"/>
                  <a:t>Production (boe/d)</a:t>
                </a:r>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497268328"/>
        <c:crosses val="autoZero"/>
        <c:crossBetween val="between"/>
        <c:majorUnit val="500"/>
      </c:valAx>
      <c:valAx>
        <c:axId val="847149456"/>
        <c:scaling>
          <c:orientation val="minMax"/>
        </c:scaling>
        <c:delete val="0"/>
        <c:axPos val="r"/>
        <c:title>
          <c:tx>
            <c:rich>
              <a:bodyPr rot="-5400000" spcFirstLastPara="1" vertOverflow="ellipsis" vert="horz" wrap="square" anchor="ctr" anchorCtr="1"/>
              <a:lstStyle/>
              <a:p>
                <a:pPr>
                  <a:defRPr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CA" b="1" dirty="0"/>
                  <a:t>Surface Tubing Pressure (psig)</a:t>
                </a:r>
              </a:p>
            </c:rich>
          </c:tx>
          <c:overlay val="0"/>
          <c:spPr>
            <a:noFill/>
            <a:ln>
              <a:noFill/>
            </a:ln>
            <a:effectLst/>
          </c:spPr>
          <c:txPr>
            <a:bodyPr rot="-5400000" spcFirstLastPara="1" vertOverflow="ellipsis" vert="horz" wrap="square" anchor="ctr" anchorCtr="1"/>
            <a:lstStyle/>
            <a:p>
              <a:pPr>
                <a:defRPr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847149816"/>
        <c:crosses val="max"/>
        <c:crossBetween val="between"/>
      </c:valAx>
      <c:dateAx>
        <c:axId val="847149816"/>
        <c:scaling>
          <c:orientation val="minMax"/>
        </c:scaling>
        <c:delete val="1"/>
        <c:axPos val="b"/>
        <c:numFmt formatCode="m/d/yyyy" sourceLinked="1"/>
        <c:majorTickMark val="out"/>
        <c:minorTickMark val="none"/>
        <c:tickLblPos val="nextTo"/>
        <c:crossAx val="847149456"/>
        <c:crosses val="autoZero"/>
        <c:auto val="1"/>
        <c:lblOffset val="100"/>
        <c:baseTimeUnit val="days"/>
      </c:date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4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CA" b="1" dirty="0"/>
              <a:t>Cascadura Facility Gross Sales Volumes</a:t>
            </a:r>
          </a:p>
        </c:rich>
      </c:tx>
      <c:overlay val="1"/>
      <c:spPr>
        <a:noFill/>
        <a:ln>
          <a:noFill/>
        </a:ln>
        <a:effectLst/>
      </c:spPr>
      <c:txPr>
        <a:bodyPr rot="0" spcFirstLastPara="1" vertOverflow="ellipsis" vert="horz" wrap="square" anchor="ctr" anchorCtr="1"/>
        <a:lstStyle/>
        <a:p>
          <a:pPr algn="ctr">
            <a:defRPr sz="14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6.8102658185800788E-2"/>
          <c:y val="7.9047594026086326E-2"/>
          <c:w val="0.86965182630435856"/>
          <c:h val="0.77845359421238303"/>
        </c:manualLayout>
      </c:layout>
      <c:lineChart>
        <c:grouping val="stacked"/>
        <c:varyColors val="0"/>
        <c:ser>
          <c:idx val="0"/>
          <c:order val="0"/>
          <c:tx>
            <c:strRef>
              <c:f>'CAS Facility'!$B$1</c:f>
              <c:strCache>
                <c:ptCount val="1"/>
                <c:pt idx="0">
                  <c:v>Production (boe/d)</c:v>
                </c:pt>
              </c:strCache>
            </c:strRef>
          </c:tx>
          <c:spPr>
            <a:ln w="28575" cap="rnd">
              <a:solidFill>
                <a:srgbClr val="FF0000"/>
              </a:solidFill>
              <a:round/>
            </a:ln>
            <a:effectLst/>
          </c:spPr>
          <c:marker>
            <c:symbol val="none"/>
          </c:marker>
          <c:cat>
            <c:numRef>
              <c:f>'CAS Facility'!$A$7:$A$428</c:f>
              <c:numCache>
                <c:formatCode>m/d/yyyy</c:formatCode>
                <c:ptCount val="422"/>
                <c:pt idx="0">
                  <c:v>45175</c:v>
                </c:pt>
                <c:pt idx="1">
                  <c:v>45176</c:v>
                </c:pt>
                <c:pt idx="2">
                  <c:v>45177</c:v>
                </c:pt>
                <c:pt idx="3">
                  <c:v>45178</c:v>
                </c:pt>
                <c:pt idx="4">
                  <c:v>45179</c:v>
                </c:pt>
                <c:pt idx="5">
                  <c:v>45180</c:v>
                </c:pt>
                <c:pt idx="6">
                  <c:v>45181</c:v>
                </c:pt>
                <c:pt idx="7">
                  <c:v>45182</c:v>
                </c:pt>
                <c:pt idx="8">
                  <c:v>45183</c:v>
                </c:pt>
                <c:pt idx="9">
                  <c:v>45184</c:v>
                </c:pt>
                <c:pt idx="10">
                  <c:v>45185</c:v>
                </c:pt>
                <c:pt idx="11">
                  <c:v>45186</c:v>
                </c:pt>
                <c:pt idx="12">
                  <c:v>45187</c:v>
                </c:pt>
                <c:pt idx="13">
                  <c:v>45188</c:v>
                </c:pt>
                <c:pt idx="14">
                  <c:v>45189</c:v>
                </c:pt>
                <c:pt idx="15">
                  <c:v>45190</c:v>
                </c:pt>
                <c:pt idx="16">
                  <c:v>45191</c:v>
                </c:pt>
                <c:pt idx="17">
                  <c:v>45192</c:v>
                </c:pt>
                <c:pt idx="18">
                  <c:v>45193</c:v>
                </c:pt>
                <c:pt idx="19">
                  <c:v>45194</c:v>
                </c:pt>
                <c:pt idx="20">
                  <c:v>45195</c:v>
                </c:pt>
                <c:pt idx="21">
                  <c:v>45196</c:v>
                </c:pt>
                <c:pt idx="22">
                  <c:v>45197</c:v>
                </c:pt>
                <c:pt idx="23">
                  <c:v>45198</c:v>
                </c:pt>
                <c:pt idx="24">
                  <c:v>45199</c:v>
                </c:pt>
                <c:pt idx="25">
                  <c:v>45200</c:v>
                </c:pt>
                <c:pt idx="26">
                  <c:v>45201</c:v>
                </c:pt>
                <c:pt idx="27">
                  <c:v>45202</c:v>
                </c:pt>
                <c:pt idx="28">
                  <c:v>45203</c:v>
                </c:pt>
                <c:pt idx="29">
                  <c:v>45204</c:v>
                </c:pt>
                <c:pt idx="30">
                  <c:v>45205</c:v>
                </c:pt>
                <c:pt idx="31">
                  <c:v>45206</c:v>
                </c:pt>
                <c:pt idx="32">
                  <c:v>45207</c:v>
                </c:pt>
                <c:pt idx="33">
                  <c:v>45208</c:v>
                </c:pt>
                <c:pt idx="34">
                  <c:v>45209</c:v>
                </c:pt>
                <c:pt idx="35">
                  <c:v>45210</c:v>
                </c:pt>
                <c:pt idx="36">
                  <c:v>45211</c:v>
                </c:pt>
                <c:pt idx="37">
                  <c:v>45212</c:v>
                </c:pt>
                <c:pt idx="38">
                  <c:v>45213</c:v>
                </c:pt>
                <c:pt idx="39">
                  <c:v>45214</c:v>
                </c:pt>
                <c:pt idx="40">
                  <c:v>45215</c:v>
                </c:pt>
                <c:pt idx="41">
                  <c:v>45216</c:v>
                </c:pt>
                <c:pt idx="42">
                  <c:v>45217</c:v>
                </c:pt>
                <c:pt idx="43">
                  <c:v>45218</c:v>
                </c:pt>
                <c:pt idx="44">
                  <c:v>45219</c:v>
                </c:pt>
                <c:pt idx="45">
                  <c:v>45220</c:v>
                </c:pt>
                <c:pt idx="46">
                  <c:v>45221</c:v>
                </c:pt>
                <c:pt idx="47">
                  <c:v>45222</c:v>
                </c:pt>
                <c:pt idx="48">
                  <c:v>45223</c:v>
                </c:pt>
                <c:pt idx="49">
                  <c:v>45224</c:v>
                </c:pt>
                <c:pt idx="50">
                  <c:v>45225</c:v>
                </c:pt>
                <c:pt idx="51">
                  <c:v>45226</c:v>
                </c:pt>
                <c:pt idx="52">
                  <c:v>45227</c:v>
                </c:pt>
                <c:pt idx="53">
                  <c:v>45228</c:v>
                </c:pt>
                <c:pt idx="54">
                  <c:v>45229</c:v>
                </c:pt>
                <c:pt idx="55">
                  <c:v>45230</c:v>
                </c:pt>
                <c:pt idx="56">
                  <c:v>45231</c:v>
                </c:pt>
                <c:pt idx="57">
                  <c:v>45232</c:v>
                </c:pt>
                <c:pt idx="58">
                  <c:v>45233</c:v>
                </c:pt>
                <c:pt idx="59">
                  <c:v>45234</c:v>
                </c:pt>
                <c:pt idx="60">
                  <c:v>45235</c:v>
                </c:pt>
                <c:pt idx="61">
                  <c:v>45236</c:v>
                </c:pt>
                <c:pt idx="62">
                  <c:v>45237</c:v>
                </c:pt>
                <c:pt idx="63">
                  <c:v>45238</c:v>
                </c:pt>
                <c:pt idx="64">
                  <c:v>45239</c:v>
                </c:pt>
                <c:pt idx="65">
                  <c:v>45240</c:v>
                </c:pt>
                <c:pt idx="66">
                  <c:v>45241</c:v>
                </c:pt>
                <c:pt idx="67">
                  <c:v>45242</c:v>
                </c:pt>
                <c:pt idx="68">
                  <c:v>45243</c:v>
                </c:pt>
                <c:pt idx="69">
                  <c:v>45244</c:v>
                </c:pt>
                <c:pt idx="70">
                  <c:v>45245</c:v>
                </c:pt>
                <c:pt idx="71">
                  <c:v>45246</c:v>
                </c:pt>
                <c:pt idx="72">
                  <c:v>45247</c:v>
                </c:pt>
                <c:pt idx="73">
                  <c:v>45248</c:v>
                </c:pt>
                <c:pt idx="74">
                  <c:v>45249</c:v>
                </c:pt>
                <c:pt idx="75">
                  <c:v>45250</c:v>
                </c:pt>
                <c:pt idx="76">
                  <c:v>45251</c:v>
                </c:pt>
                <c:pt idx="77">
                  <c:v>45252</c:v>
                </c:pt>
                <c:pt idx="78">
                  <c:v>45253</c:v>
                </c:pt>
                <c:pt idx="79">
                  <c:v>45254</c:v>
                </c:pt>
                <c:pt idx="80">
                  <c:v>45255</c:v>
                </c:pt>
                <c:pt idx="81">
                  <c:v>45256</c:v>
                </c:pt>
                <c:pt idx="82">
                  <c:v>45257</c:v>
                </c:pt>
                <c:pt idx="83">
                  <c:v>45258</c:v>
                </c:pt>
                <c:pt idx="84">
                  <c:v>45259</c:v>
                </c:pt>
                <c:pt idx="85">
                  <c:v>45260</c:v>
                </c:pt>
                <c:pt idx="86">
                  <c:v>45261</c:v>
                </c:pt>
                <c:pt idx="87">
                  <c:v>45262</c:v>
                </c:pt>
                <c:pt idx="88">
                  <c:v>45263</c:v>
                </c:pt>
                <c:pt idx="89">
                  <c:v>45264</c:v>
                </c:pt>
                <c:pt idx="90">
                  <c:v>45265</c:v>
                </c:pt>
                <c:pt idx="91">
                  <c:v>45266</c:v>
                </c:pt>
                <c:pt idx="92">
                  <c:v>45267</c:v>
                </c:pt>
                <c:pt idx="93">
                  <c:v>45268</c:v>
                </c:pt>
                <c:pt idx="94">
                  <c:v>45269</c:v>
                </c:pt>
                <c:pt idx="95">
                  <c:v>45270</c:v>
                </c:pt>
                <c:pt idx="96">
                  <c:v>45271</c:v>
                </c:pt>
                <c:pt idx="97">
                  <c:v>45272</c:v>
                </c:pt>
                <c:pt idx="98">
                  <c:v>45273</c:v>
                </c:pt>
                <c:pt idx="99">
                  <c:v>45274</c:v>
                </c:pt>
                <c:pt idx="100">
                  <c:v>45275</c:v>
                </c:pt>
                <c:pt idx="101">
                  <c:v>45276</c:v>
                </c:pt>
                <c:pt idx="102">
                  <c:v>45277</c:v>
                </c:pt>
                <c:pt idx="103">
                  <c:v>45278</c:v>
                </c:pt>
                <c:pt idx="104">
                  <c:v>45279</c:v>
                </c:pt>
                <c:pt idx="105">
                  <c:v>45280</c:v>
                </c:pt>
                <c:pt idx="106">
                  <c:v>45281</c:v>
                </c:pt>
                <c:pt idx="107">
                  <c:v>45282</c:v>
                </c:pt>
                <c:pt idx="108">
                  <c:v>45283</c:v>
                </c:pt>
                <c:pt idx="109">
                  <c:v>45284</c:v>
                </c:pt>
                <c:pt idx="110">
                  <c:v>45285</c:v>
                </c:pt>
                <c:pt idx="111">
                  <c:v>45286</c:v>
                </c:pt>
                <c:pt idx="112">
                  <c:v>45287</c:v>
                </c:pt>
                <c:pt idx="113">
                  <c:v>45288</c:v>
                </c:pt>
                <c:pt idx="114">
                  <c:v>45289</c:v>
                </c:pt>
                <c:pt idx="115">
                  <c:v>45290</c:v>
                </c:pt>
                <c:pt idx="116">
                  <c:v>45291</c:v>
                </c:pt>
                <c:pt idx="117">
                  <c:v>45292</c:v>
                </c:pt>
                <c:pt idx="118">
                  <c:v>45293</c:v>
                </c:pt>
                <c:pt idx="119">
                  <c:v>45294</c:v>
                </c:pt>
                <c:pt idx="120">
                  <c:v>45295</c:v>
                </c:pt>
                <c:pt idx="121">
                  <c:v>45296</c:v>
                </c:pt>
                <c:pt idx="122">
                  <c:v>45297</c:v>
                </c:pt>
                <c:pt idx="123">
                  <c:v>45298</c:v>
                </c:pt>
                <c:pt idx="124">
                  <c:v>45299</c:v>
                </c:pt>
                <c:pt idx="125">
                  <c:v>45300</c:v>
                </c:pt>
                <c:pt idx="126">
                  <c:v>45301</c:v>
                </c:pt>
                <c:pt idx="127">
                  <c:v>45302</c:v>
                </c:pt>
                <c:pt idx="128">
                  <c:v>45303</c:v>
                </c:pt>
                <c:pt idx="129">
                  <c:v>45304</c:v>
                </c:pt>
                <c:pt idx="130">
                  <c:v>45305</c:v>
                </c:pt>
                <c:pt idx="131">
                  <c:v>45306</c:v>
                </c:pt>
                <c:pt idx="132">
                  <c:v>45307</c:v>
                </c:pt>
                <c:pt idx="133">
                  <c:v>45308</c:v>
                </c:pt>
                <c:pt idx="134">
                  <c:v>45309</c:v>
                </c:pt>
                <c:pt idx="135">
                  <c:v>45310</c:v>
                </c:pt>
                <c:pt idx="136">
                  <c:v>45311</c:v>
                </c:pt>
                <c:pt idx="137">
                  <c:v>45312</c:v>
                </c:pt>
                <c:pt idx="138">
                  <c:v>45313</c:v>
                </c:pt>
                <c:pt idx="139">
                  <c:v>45314</c:v>
                </c:pt>
                <c:pt idx="140">
                  <c:v>45315</c:v>
                </c:pt>
                <c:pt idx="141">
                  <c:v>45316</c:v>
                </c:pt>
                <c:pt idx="142">
                  <c:v>45317</c:v>
                </c:pt>
                <c:pt idx="143">
                  <c:v>45318</c:v>
                </c:pt>
                <c:pt idx="144">
                  <c:v>45319</c:v>
                </c:pt>
                <c:pt idx="145">
                  <c:v>45320</c:v>
                </c:pt>
                <c:pt idx="146">
                  <c:v>45321</c:v>
                </c:pt>
                <c:pt idx="147">
                  <c:v>45322</c:v>
                </c:pt>
                <c:pt idx="148">
                  <c:v>45323</c:v>
                </c:pt>
                <c:pt idx="149">
                  <c:v>45324</c:v>
                </c:pt>
                <c:pt idx="150">
                  <c:v>45325</c:v>
                </c:pt>
                <c:pt idx="151">
                  <c:v>45326</c:v>
                </c:pt>
                <c:pt idx="152">
                  <c:v>45327</c:v>
                </c:pt>
                <c:pt idx="153">
                  <c:v>45328</c:v>
                </c:pt>
                <c:pt idx="154">
                  <c:v>45329</c:v>
                </c:pt>
                <c:pt idx="155">
                  <c:v>45330</c:v>
                </c:pt>
                <c:pt idx="156">
                  <c:v>45331</c:v>
                </c:pt>
                <c:pt idx="157">
                  <c:v>45332</c:v>
                </c:pt>
                <c:pt idx="158">
                  <c:v>45333</c:v>
                </c:pt>
                <c:pt idx="159">
                  <c:v>45334</c:v>
                </c:pt>
                <c:pt idx="160">
                  <c:v>45335</c:v>
                </c:pt>
                <c:pt idx="161">
                  <c:v>45336</c:v>
                </c:pt>
                <c:pt idx="162">
                  <c:v>45337</c:v>
                </c:pt>
                <c:pt idx="163">
                  <c:v>45338</c:v>
                </c:pt>
                <c:pt idx="164">
                  <c:v>45339</c:v>
                </c:pt>
                <c:pt idx="165">
                  <c:v>45340</c:v>
                </c:pt>
                <c:pt idx="166">
                  <c:v>45341</c:v>
                </c:pt>
                <c:pt idx="167">
                  <c:v>45342</c:v>
                </c:pt>
                <c:pt idx="168">
                  <c:v>45343</c:v>
                </c:pt>
                <c:pt idx="169">
                  <c:v>45344</c:v>
                </c:pt>
                <c:pt idx="170">
                  <c:v>45345</c:v>
                </c:pt>
                <c:pt idx="171">
                  <c:v>45346</c:v>
                </c:pt>
                <c:pt idx="172">
                  <c:v>45347</c:v>
                </c:pt>
                <c:pt idx="173">
                  <c:v>45348</c:v>
                </c:pt>
                <c:pt idx="174">
                  <c:v>45349</c:v>
                </c:pt>
                <c:pt idx="175">
                  <c:v>45350</c:v>
                </c:pt>
                <c:pt idx="176">
                  <c:v>45351</c:v>
                </c:pt>
                <c:pt idx="177">
                  <c:v>45352</c:v>
                </c:pt>
                <c:pt idx="178">
                  <c:v>45353</c:v>
                </c:pt>
                <c:pt idx="179">
                  <c:v>45354</c:v>
                </c:pt>
                <c:pt idx="180">
                  <c:v>45355</c:v>
                </c:pt>
                <c:pt idx="181">
                  <c:v>45356</c:v>
                </c:pt>
                <c:pt idx="182">
                  <c:v>45357</c:v>
                </c:pt>
                <c:pt idx="183">
                  <c:v>45358</c:v>
                </c:pt>
                <c:pt idx="184">
                  <c:v>45359</c:v>
                </c:pt>
                <c:pt idx="185">
                  <c:v>45360</c:v>
                </c:pt>
                <c:pt idx="186">
                  <c:v>45361</c:v>
                </c:pt>
                <c:pt idx="187">
                  <c:v>45362</c:v>
                </c:pt>
                <c:pt idx="188">
                  <c:v>45363</c:v>
                </c:pt>
                <c:pt idx="189">
                  <c:v>45364</c:v>
                </c:pt>
                <c:pt idx="190">
                  <c:v>45365</c:v>
                </c:pt>
                <c:pt idx="191">
                  <c:v>45366</c:v>
                </c:pt>
                <c:pt idx="192">
                  <c:v>45367</c:v>
                </c:pt>
                <c:pt idx="193">
                  <c:v>45368</c:v>
                </c:pt>
                <c:pt idx="194">
                  <c:v>45369</c:v>
                </c:pt>
                <c:pt idx="195">
                  <c:v>45370</c:v>
                </c:pt>
                <c:pt idx="196">
                  <c:v>45371</c:v>
                </c:pt>
                <c:pt idx="197">
                  <c:v>45372</c:v>
                </c:pt>
                <c:pt idx="198">
                  <c:v>45373</c:v>
                </c:pt>
                <c:pt idx="199">
                  <c:v>45374</c:v>
                </c:pt>
                <c:pt idx="200">
                  <c:v>45375</c:v>
                </c:pt>
                <c:pt idx="201">
                  <c:v>45376</c:v>
                </c:pt>
                <c:pt idx="202">
                  <c:v>45377</c:v>
                </c:pt>
                <c:pt idx="203">
                  <c:v>45378</c:v>
                </c:pt>
                <c:pt idx="204">
                  <c:v>45379</c:v>
                </c:pt>
                <c:pt idx="205">
                  <c:v>45380</c:v>
                </c:pt>
                <c:pt idx="206">
                  <c:v>45381</c:v>
                </c:pt>
                <c:pt idx="207">
                  <c:v>45382</c:v>
                </c:pt>
                <c:pt idx="208">
                  <c:v>45383</c:v>
                </c:pt>
                <c:pt idx="209">
                  <c:v>45384</c:v>
                </c:pt>
                <c:pt idx="210">
                  <c:v>45385</c:v>
                </c:pt>
                <c:pt idx="211">
                  <c:v>45386</c:v>
                </c:pt>
                <c:pt idx="212">
                  <c:v>45387</c:v>
                </c:pt>
                <c:pt idx="213">
                  <c:v>45388</c:v>
                </c:pt>
                <c:pt idx="214">
                  <c:v>45389</c:v>
                </c:pt>
                <c:pt idx="215">
                  <c:v>45390</c:v>
                </c:pt>
                <c:pt idx="216">
                  <c:v>45391</c:v>
                </c:pt>
                <c:pt idx="217">
                  <c:v>45392</c:v>
                </c:pt>
                <c:pt idx="218">
                  <c:v>45393</c:v>
                </c:pt>
                <c:pt idx="219">
                  <c:v>45394</c:v>
                </c:pt>
                <c:pt idx="220">
                  <c:v>45395</c:v>
                </c:pt>
                <c:pt idx="221">
                  <c:v>45396</c:v>
                </c:pt>
                <c:pt idx="222">
                  <c:v>45397</c:v>
                </c:pt>
                <c:pt idx="223">
                  <c:v>45398</c:v>
                </c:pt>
                <c:pt idx="224">
                  <c:v>45399</c:v>
                </c:pt>
                <c:pt idx="225">
                  <c:v>45400</c:v>
                </c:pt>
                <c:pt idx="226">
                  <c:v>45401</c:v>
                </c:pt>
                <c:pt idx="227">
                  <c:v>45402</c:v>
                </c:pt>
                <c:pt idx="228">
                  <c:v>45403</c:v>
                </c:pt>
                <c:pt idx="229">
                  <c:v>45404</c:v>
                </c:pt>
                <c:pt idx="230">
                  <c:v>45405</c:v>
                </c:pt>
                <c:pt idx="231">
                  <c:v>45406</c:v>
                </c:pt>
                <c:pt idx="232">
                  <c:v>45407</c:v>
                </c:pt>
                <c:pt idx="233">
                  <c:v>45408</c:v>
                </c:pt>
                <c:pt idx="234">
                  <c:v>45409</c:v>
                </c:pt>
                <c:pt idx="235">
                  <c:v>45410</c:v>
                </c:pt>
                <c:pt idx="236">
                  <c:v>45411</c:v>
                </c:pt>
                <c:pt idx="237">
                  <c:v>45412</c:v>
                </c:pt>
                <c:pt idx="238">
                  <c:v>45413</c:v>
                </c:pt>
                <c:pt idx="239">
                  <c:v>45414</c:v>
                </c:pt>
                <c:pt idx="240">
                  <c:v>45415</c:v>
                </c:pt>
                <c:pt idx="241">
                  <c:v>45416</c:v>
                </c:pt>
                <c:pt idx="242">
                  <c:v>45417</c:v>
                </c:pt>
                <c:pt idx="243">
                  <c:v>45418</c:v>
                </c:pt>
                <c:pt idx="244">
                  <c:v>45419</c:v>
                </c:pt>
                <c:pt idx="245">
                  <c:v>45420</c:v>
                </c:pt>
                <c:pt idx="246">
                  <c:v>45421</c:v>
                </c:pt>
                <c:pt idx="247">
                  <c:v>45422</c:v>
                </c:pt>
                <c:pt idx="248">
                  <c:v>45423</c:v>
                </c:pt>
                <c:pt idx="249">
                  <c:v>45424</c:v>
                </c:pt>
                <c:pt idx="250">
                  <c:v>45425</c:v>
                </c:pt>
                <c:pt idx="251">
                  <c:v>45426</c:v>
                </c:pt>
                <c:pt idx="252">
                  <c:v>45427</c:v>
                </c:pt>
                <c:pt idx="253">
                  <c:v>45428</c:v>
                </c:pt>
                <c:pt idx="254">
                  <c:v>45429</c:v>
                </c:pt>
                <c:pt idx="255">
                  <c:v>45430</c:v>
                </c:pt>
                <c:pt idx="256">
                  <c:v>45431</c:v>
                </c:pt>
                <c:pt idx="257">
                  <c:v>45432</c:v>
                </c:pt>
                <c:pt idx="258">
                  <c:v>45433</c:v>
                </c:pt>
                <c:pt idx="259">
                  <c:v>45434</c:v>
                </c:pt>
                <c:pt idx="260">
                  <c:v>45435</c:v>
                </c:pt>
                <c:pt idx="261">
                  <c:v>45436</c:v>
                </c:pt>
                <c:pt idx="262">
                  <c:v>45437</c:v>
                </c:pt>
                <c:pt idx="263">
                  <c:v>45438</c:v>
                </c:pt>
                <c:pt idx="264">
                  <c:v>45439</c:v>
                </c:pt>
                <c:pt idx="265">
                  <c:v>45440</c:v>
                </c:pt>
                <c:pt idx="266">
                  <c:v>45441</c:v>
                </c:pt>
                <c:pt idx="267">
                  <c:v>45442</c:v>
                </c:pt>
                <c:pt idx="268">
                  <c:v>45443</c:v>
                </c:pt>
                <c:pt idx="269">
                  <c:v>45444</c:v>
                </c:pt>
                <c:pt idx="270">
                  <c:v>45445</c:v>
                </c:pt>
                <c:pt idx="271">
                  <c:v>45446</c:v>
                </c:pt>
                <c:pt idx="272">
                  <c:v>45447</c:v>
                </c:pt>
                <c:pt idx="273">
                  <c:v>45448</c:v>
                </c:pt>
                <c:pt idx="274">
                  <c:v>45449</c:v>
                </c:pt>
                <c:pt idx="275">
                  <c:v>45450</c:v>
                </c:pt>
                <c:pt idx="276">
                  <c:v>45451</c:v>
                </c:pt>
                <c:pt idx="277">
                  <c:v>45452</c:v>
                </c:pt>
                <c:pt idx="278">
                  <c:v>45453</c:v>
                </c:pt>
                <c:pt idx="279">
                  <c:v>45454</c:v>
                </c:pt>
                <c:pt idx="280">
                  <c:v>45455</c:v>
                </c:pt>
                <c:pt idx="281">
                  <c:v>45456</c:v>
                </c:pt>
                <c:pt idx="282">
                  <c:v>45457</c:v>
                </c:pt>
                <c:pt idx="283">
                  <c:v>45458</c:v>
                </c:pt>
                <c:pt idx="284">
                  <c:v>45459</c:v>
                </c:pt>
                <c:pt idx="285">
                  <c:v>45460</c:v>
                </c:pt>
                <c:pt idx="286">
                  <c:v>45461</c:v>
                </c:pt>
                <c:pt idx="287">
                  <c:v>45462</c:v>
                </c:pt>
                <c:pt idx="288">
                  <c:v>45463</c:v>
                </c:pt>
                <c:pt idx="289">
                  <c:v>45464</c:v>
                </c:pt>
                <c:pt idx="290">
                  <c:v>45465</c:v>
                </c:pt>
                <c:pt idx="291">
                  <c:v>45466</c:v>
                </c:pt>
                <c:pt idx="292">
                  <c:v>45467</c:v>
                </c:pt>
                <c:pt idx="293">
                  <c:v>45468</c:v>
                </c:pt>
                <c:pt idx="294">
                  <c:v>45469</c:v>
                </c:pt>
                <c:pt idx="295">
                  <c:v>45470</c:v>
                </c:pt>
                <c:pt idx="296">
                  <c:v>45471</c:v>
                </c:pt>
                <c:pt idx="297">
                  <c:v>45472</c:v>
                </c:pt>
                <c:pt idx="298">
                  <c:v>45473</c:v>
                </c:pt>
                <c:pt idx="299">
                  <c:v>45474</c:v>
                </c:pt>
                <c:pt idx="300">
                  <c:v>45475</c:v>
                </c:pt>
                <c:pt idx="301">
                  <c:v>45476</c:v>
                </c:pt>
                <c:pt idx="302">
                  <c:v>45477</c:v>
                </c:pt>
                <c:pt idx="303">
                  <c:v>45478</c:v>
                </c:pt>
                <c:pt idx="304">
                  <c:v>45479</c:v>
                </c:pt>
                <c:pt idx="305">
                  <c:v>45480</c:v>
                </c:pt>
                <c:pt idx="306">
                  <c:v>45481</c:v>
                </c:pt>
                <c:pt idx="307">
                  <c:v>45482</c:v>
                </c:pt>
                <c:pt idx="308">
                  <c:v>45483</c:v>
                </c:pt>
                <c:pt idx="309">
                  <c:v>45484</c:v>
                </c:pt>
                <c:pt idx="310">
                  <c:v>45485</c:v>
                </c:pt>
                <c:pt idx="311">
                  <c:v>45486</c:v>
                </c:pt>
                <c:pt idx="312">
                  <c:v>45487</c:v>
                </c:pt>
                <c:pt idx="313">
                  <c:v>45488</c:v>
                </c:pt>
                <c:pt idx="314">
                  <c:v>45489</c:v>
                </c:pt>
                <c:pt idx="315">
                  <c:v>45490</c:v>
                </c:pt>
                <c:pt idx="316">
                  <c:v>45491</c:v>
                </c:pt>
                <c:pt idx="317">
                  <c:v>45492</c:v>
                </c:pt>
                <c:pt idx="318">
                  <c:v>45493</c:v>
                </c:pt>
                <c:pt idx="319">
                  <c:v>45494</c:v>
                </c:pt>
                <c:pt idx="320">
                  <c:v>45495</c:v>
                </c:pt>
                <c:pt idx="321">
                  <c:v>45496</c:v>
                </c:pt>
                <c:pt idx="322">
                  <c:v>45497</c:v>
                </c:pt>
                <c:pt idx="323">
                  <c:v>45498</c:v>
                </c:pt>
                <c:pt idx="324">
                  <c:v>45499</c:v>
                </c:pt>
                <c:pt idx="325">
                  <c:v>45500</c:v>
                </c:pt>
                <c:pt idx="326">
                  <c:v>45501</c:v>
                </c:pt>
                <c:pt idx="327">
                  <c:v>45502</c:v>
                </c:pt>
                <c:pt idx="328">
                  <c:v>45503</c:v>
                </c:pt>
                <c:pt idx="329">
                  <c:v>45504</c:v>
                </c:pt>
                <c:pt idx="330">
                  <c:v>45505</c:v>
                </c:pt>
                <c:pt idx="331">
                  <c:v>45506</c:v>
                </c:pt>
                <c:pt idx="332">
                  <c:v>45507</c:v>
                </c:pt>
                <c:pt idx="333">
                  <c:v>45508</c:v>
                </c:pt>
                <c:pt idx="334">
                  <c:v>45509</c:v>
                </c:pt>
                <c:pt idx="335">
                  <c:v>45510</c:v>
                </c:pt>
                <c:pt idx="336">
                  <c:v>45511</c:v>
                </c:pt>
                <c:pt idx="337">
                  <c:v>45512</c:v>
                </c:pt>
                <c:pt idx="338">
                  <c:v>45513</c:v>
                </c:pt>
                <c:pt idx="339">
                  <c:v>45514</c:v>
                </c:pt>
                <c:pt idx="340">
                  <c:v>45515</c:v>
                </c:pt>
                <c:pt idx="341">
                  <c:v>45516</c:v>
                </c:pt>
                <c:pt idx="342">
                  <c:v>45517</c:v>
                </c:pt>
                <c:pt idx="343">
                  <c:v>45518</c:v>
                </c:pt>
                <c:pt idx="344">
                  <c:v>45519</c:v>
                </c:pt>
                <c:pt idx="345">
                  <c:v>45520</c:v>
                </c:pt>
                <c:pt idx="346">
                  <c:v>45521</c:v>
                </c:pt>
                <c:pt idx="347">
                  <c:v>45522</c:v>
                </c:pt>
                <c:pt idx="348">
                  <c:v>45523</c:v>
                </c:pt>
                <c:pt idx="349">
                  <c:v>45524</c:v>
                </c:pt>
                <c:pt idx="350">
                  <c:v>45525</c:v>
                </c:pt>
                <c:pt idx="351">
                  <c:v>45526</c:v>
                </c:pt>
                <c:pt idx="352">
                  <c:v>45527</c:v>
                </c:pt>
                <c:pt idx="353">
                  <c:v>45528</c:v>
                </c:pt>
                <c:pt idx="354">
                  <c:v>45529</c:v>
                </c:pt>
                <c:pt idx="355">
                  <c:v>45530</c:v>
                </c:pt>
                <c:pt idx="356">
                  <c:v>45531</c:v>
                </c:pt>
                <c:pt idx="357">
                  <c:v>45532</c:v>
                </c:pt>
                <c:pt idx="358">
                  <c:v>45533</c:v>
                </c:pt>
                <c:pt idx="359">
                  <c:v>45534</c:v>
                </c:pt>
                <c:pt idx="360">
                  <c:v>45535</c:v>
                </c:pt>
                <c:pt idx="361">
                  <c:v>45536</c:v>
                </c:pt>
                <c:pt idx="362">
                  <c:v>45537</c:v>
                </c:pt>
                <c:pt idx="363">
                  <c:v>45538</c:v>
                </c:pt>
                <c:pt idx="364">
                  <c:v>45539</c:v>
                </c:pt>
                <c:pt idx="365">
                  <c:v>45540</c:v>
                </c:pt>
                <c:pt idx="366">
                  <c:v>45541</c:v>
                </c:pt>
                <c:pt idx="367">
                  <c:v>45542</c:v>
                </c:pt>
                <c:pt idx="368">
                  <c:v>45543</c:v>
                </c:pt>
                <c:pt idx="369">
                  <c:v>45544</c:v>
                </c:pt>
                <c:pt idx="370">
                  <c:v>45545</c:v>
                </c:pt>
                <c:pt idx="371">
                  <c:v>45546</c:v>
                </c:pt>
                <c:pt idx="372">
                  <c:v>45547</c:v>
                </c:pt>
                <c:pt idx="373">
                  <c:v>45548</c:v>
                </c:pt>
                <c:pt idx="374">
                  <c:v>45549</c:v>
                </c:pt>
                <c:pt idx="375">
                  <c:v>45550</c:v>
                </c:pt>
                <c:pt idx="376">
                  <c:v>45551</c:v>
                </c:pt>
                <c:pt idx="377">
                  <c:v>45552</c:v>
                </c:pt>
                <c:pt idx="378">
                  <c:v>45553</c:v>
                </c:pt>
                <c:pt idx="379">
                  <c:v>45554</c:v>
                </c:pt>
                <c:pt idx="380">
                  <c:v>45555</c:v>
                </c:pt>
                <c:pt idx="381">
                  <c:v>45556</c:v>
                </c:pt>
                <c:pt idx="382">
                  <c:v>45557</c:v>
                </c:pt>
                <c:pt idx="383">
                  <c:v>45558</c:v>
                </c:pt>
                <c:pt idx="384">
                  <c:v>45559</c:v>
                </c:pt>
                <c:pt idx="385">
                  <c:v>45560</c:v>
                </c:pt>
                <c:pt idx="386">
                  <c:v>45561</c:v>
                </c:pt>
                <c:pt idx="387">
                  <c:v>45562</c:v>
                </c:pt>
                <c:pt idx="388">
                  <c:v>45563</c:v>
                </c:pt>
                <c:pt idx="389">
                  <c:v>45564</c:v>
                </c:pt>
                <c:pt idx="390">
                  <c:v>45565</c:v>
                </c:pt>
                <c:pt idx="391">
                  <c:v>45566</c:v>
                </c:pt>
                <c:pt idx="392">
                  <c:v>45567</c:v>
                </c:pt>
                <c:pt idx="393">
                  <c:v>45568</c:v>
                </c:pt>
                <c:pt idx="394">
                  <c:v>45569</c:v>
                </c:pt>
                <c:pt idx="395">
                  <c:v>45570</c:v>
                </c:pt>
                <c:pt idx="396">
                  <c:v>45571</c:v>
                </c:pt>
                <c:pt idx="397">
                  <c:v>45572</c:v>
                </c:pt>
                <c:pt idx="398">
                  <c:v>45573</c:v>
                </c:pt>
                <c:pt idx="399">
                  <c:v>45574</c:v>
                </c:pt>
                <c:pt idx="400">
                  <c:v>45575</c:v>
                </c:pt>
                <c:pt idx="401">
                  <c:v>45576</c:v>
                </c:pt>
                <c:pt idx="402">
                  <c:v>45577</c:v>
                </c:pt>
                <c:pt idx="403">
                  <c:v>45578</c:v>
                </c:pt>
                <c:pt idx="404">
                  <c:v>45579</c:v>
                </c:pt>
                <c:pt idx="405">
                  <c:v>45580</c:v>
                </c:pt>
                <c:pt idx="406">
                  <c:v>45581</c:v>
                </c:pt>
                <c:pt idx="407">
                  <c:v>45582</c:v>
                </c:pt>
                <c:pt idx="408">
                  <c:v>45583</c:v>
                </c:pt>
                <c:pt idx="409">
                  <c:v>45584</c:v>
                </c:pt>
                <c:pt idx="410">
                  <c:v>45585</c:v>
                </c:pt>
                <c:pt idx="411">
                  <c:v>45586</c:v>
                </c:pt>
                <c:pt idx="412">
                  <c:v>45587</c:v>
                </c:pt>
                <c:pt idx="413">
                  <c:v>45588</c:v>
                </c:pt>
                <c:pt idx="414">
                  <c:v>45589</c:v>
                </c:pt>
                <c:pt idx="415">
                  <c:v>45590</c:v>
                </c:pt>
                <c:pt idx="416">
                  <c:v>45591</c:v>
                </c:pt>
                <c:pt idx="417">
                  <c:v>45592</c:v>
                </c:pt>
                <c:pt idx="418">
                  <c:v>45593</c:v>
                </c:pt>
                <c:pt idx="419">
                  <c:v>45594</c:v>
                </c:pt>
                <c:pt idx="420">
                  <c:v>45595</c:v>
                </c:pt>
                <c:pt idx="421">
                  <c:v>45596</c:v>
                </c:pt>
              </c:numCache>
            </c:numRef>
          </c:cat>
          <c:val>
            <c:numRef>
              <c:f>'CAS Facility'!$B$7:$B$428</c:f>
              <c:numCache>
                <c:formatCode>0.00</c:formatCode>
                <c:ptCount val="422"/>
                <c:pt idx="0">
                  <c:v>1249.1516666666666</c:v>
                </c:pt>
                <c:pt idx="1">
                  <c:v>1801.5083333333332</c:v>
                </c:pt>
                <c:pt idx="2">
                  <c:v>3791.0183333333334</c:v>
                </c:pt>
                <c:pt idx="3">
                  <c:v>3775.01</c:v>
                </c:pt>
                <c:pt idx="4">
                  <c:v>3762.8933333333334</c:v>
                </c:pt>
                <c:pt idx="5">
                  <c:v>3754.1433333333334</c:v>
                </c:pt>
                <c:pt idx="6">
                  <c:v>3808.9433333333332</c:v>
                </c:pt>
                <c:pt idx="7">
                  <c:v>5302.9933333333338</c:v>
                </c:pt>
                <c:pt idx="8">
                  <c:v>7666.3933333333334</c:v>
                </c:pt>
                <c:pt idx="9">
                  <c:v>8677.1766666666663</c:v>
                </c:pt>
                <c:pt idx="10">
                  <c:v>9492.7266666666656</c:v>
                </c:pt>
                <c:pt idx="11">
                  <c:v>9917.5766666666659</c:v>
                </c:pt>
                <c:pt idx="12">
                  <c:v>10588.076666666666</c:v>
                </c:pt>
                <c:pt idx="13">
                  <c:v>10460.243333333332</c:v>
                </c:pt>
                <c:pt idx="14">
                  <c:v>10357.593333333332</c:v>
                </c:pt>
                <c:pt idx="15">
                  <c:v>10271.226666666666</c:v>
                </c:pt>
                <c:pt idx="16">
                  <c:v>5242.7266666666674</c:v>
                </c:pt>
                <c:pt idx="17">
                  <c:v>10175.326666666666</c:v>
                </c:pt>
                <c:pt idx="18">
                  <c:v>10055.06</c:v>
                </c:pt>
                <c:pt idx="19">
                  <c:v>9968.1433333333334</c:v>
                </c:pt>
                <c:pt idx="20">
                  <c:v>9918.9433333333327</c:v>
                </c:pt>
                <c:pt idx="21">
                  <c:v>9842.2766666666666</c:v>
                </c:pt>
                <c:pt idx="22">
                  <c:v>9026.4433333333327</c:v>
                </c:pt>
                <c:pt idx="23">
                  <c:v>4058.2766666666666</c:v>
                </c:pt>
                <c:pt idx="24">
                  <c:v>9765.5766666666659</c:v>
                </c:pt>
                <c:pt idx="25">
                  <c:v>9867.5322580645152</c:v>
                </c:pt>
                <c:pt idx="26">
                  <c:v>9311.1489247311838</c:v>
                </c:pt>
                <c:pt idx="27">
                  <c:v>9456.7489247311823</c:v>
                </c:pt>
                <c:pt idx="28">
                  <c:v>9669.0155913978488</c:v>
                </c:pt>
                <c:pt idx="29">
                  <c:v>9187.815591397848</c:v>
                </c:pt>
                <c:pt idx="30">
                  <c:v>7451.2322580645159</c:v>
                </c:pt>
                <c:pt idx="31">
                  <c:v>9565.0822580645181</c:v>
                </c:pt>
                <c:pt idx="32">
                  <c:v>9502.2989247311816</c:v>
                </c:pt>
                <c:pt idx="33">
                  <c:v>9015.5322580645152</c:v>
                </c:pt>
                <c:pt idx="34">
                  <c:v>9384.815591397848</c:v>
                </c:pt>
                <c:pt idx="35">
                  <c:v>9326.1155913978509</c:v>
                </c:pt>
                <c:pt idx="36">
                  <c:v>9380.8822580645174</c:v>
                </c:pt>
                <c:pt idx="37">
                  <c:v>9371.0322580645152</c:v>
                </c:pt>
                <c:pt idx="38">
                  <c:v>9325.3822580645174</c:v>
                </c:pt>
                <c:pt idx="39">
                  <c:v>9285.1989247311831</c:v>
                </c:pt>
                <c:pt idx="40">
                  <c:v>9263.0822580645181</c:v>
                </c:pt>
                <c:pt idx="41">
                  <c:v>9218.0322580645152</c:v>
                </c:pt>
                <c:pt idx="42">
                  <c:v>9160.1322580645156</c:v>
                </c:pt>
                <c:pt idx="43">
                  <c:v>9122.3822580645156</c:v>
                </c:pt>
                <c:pt idx="44">
                  <c:v>9085.9822580645159</c:v>
                </c:pt>
                <c:pt idx="45">
                  <c:v>8202.0322580645152</c:v>
                </c:pt>
                <c:pt idx="46">
                  <c:v>9013.1322580645156</c:v>
                </c:pt>
                <c:pt idx="47">
                  <c:v>8980.1822580645166</c:v>
                </c:pt>
                <c:pt idx="48">
                  <c:v>8928.5822580645163</c:v>
                </c:pt>
                <c:pt idx="49">
                  <c:v>8884.2822580645152</c:v>
                </c:pt>
                <c:pt idx="50">
                  <c:v>8847.9489247311831</c:v>
                </c:pt>
                <c:pt idx="51">
                  <c:v>8819.1989247311831</c:v>
                </c:pt>
                <c:pt idx="52">
                  <c:v>8789.4322580645166</c:v>
                </c:pt>
                <c:pt idx="53">
                  <c:v>8752.4989247311823</c:v>
                </c:pt>
                <c:pt idx="54">
                  <c:v>7406.6822580645166</c:v>
                </c:pt>
                <c:pt idx="55">
                  <c:v>8742.1655913978502</c:v>
                </c:pt>
                <c:pt idx="56">
                  <c:v>8474.8666666666668</c:v>
                </c:pt>
                <c:pt idx="57">
                  <c:v>8425</c:v>
                </c:pt>
                <c:pt idx="58">
                  <c:v>8055.7499999999991</c:v>
                </c:pt>
                <c:pt idx="59">
                  <c:v>8360.7833333333347</c:v>
                </c:pt>
                <c:pt idx="60">
                  <c:v>8326.2333333333336</c:v>
                </c:pt>
                <c:pt idx="61">
                  <c:v>8287.9500000000007</c:v>
                </c:pt>
                <c:pt idx="62">
                  <c:v>8249.6333333333332</c:v>
                </c:pt>
                <c:pt idx="63">
                  <c:v>8221.6166666666668</c:v>
                </c:pt>
                <c:pt idx="64">
                  <c:v>8201.8666666666668</c:v>
                </c:pt>
                <c:pt idx="65">
                  <c:v>8176.3</c:v>
                </c:pt>
                <c:pt idx="66">
                  <c:v>8153.8833333333332</c:v>
                </c:pt>
                <c:pt idx="67">
                  <c:v>8121.9999999999991</c:v>
                </c:pt>
                <c:pt idx="68">
                  <c:v>8088.55</c:v>
                </c:pt>
                <c:pt idx="69">
                  <c:v>8042.333333333333</c:v>
                </c:pt>
                <c:pt idx="70">
                  <c:v>8109.3666666666668</c:v>
                </c:pt>
                <c:pt idx="71">
                  <c:v>8104.1666666666661</c:v>
                </c:pt>
                <c:pt idx="72">
                  <c:v>8067.9999999999991</c:v>
                </c:pt>
                <c:pt idx="73">
                  <c:v>8039.8499999999995</c:v>
                </c:pt>
                <c:pt idx="74">
                  <c:v>8187.5333333333338</c:v>
                </c:pt>
                <c:pt idx="75">
                  <c:v>8165.4</c:v>
                </c:pt>
                <c:pt idx="76">
                  <c:v>8191.9666666666662</c:v>
                </c:pt>
                <c:pt idx="77">
                  <c:v>8280.5666666666675</c:v>
                </c:pt>
                <c:pt idx="78">
                  <c:v>8243.0166666666664</c:v>
                </c:pt>
                <c:pt idx="79">
                  <c:v>8609.5666666666675</c:v>
                </c:pt>
                <c:pt idx="80">
                  <c:v>8590.15</c:v>
                </c:pt>
                <c:pt idx="81">
                  <c:v>8551.8166666666675</c:v>
                </c:pt>
                <c:pt idx="82">
                  <c:v>8514.5</c:v>
                </c:pt>
                <c:pt idx="83">
                  <c:v>8479.5666666666675</c:v>
                </c:pt>
                <c:pt idx="84">
                  <c:v>8441.1666666666661</c:v>
                </c:pt>
                <c:pt idx="85">
                  <c:v>8593.7000000000007</c:v>
                </c:pt>
                <c:pt idx="86">
                  <c:v>8421.9150537634396</c:v>
                </c:pt>
                <c:pt idx="87">
                  <c:v>8395.4150537634396</c:v>
                </c:pt>
                <c:pt idx="88">
                  <c:v>8358.5150537634418</c:v>
                </c:pt>
                <c:pt idx="89">
                  <c:v>8238.2483870967735</c:v>
                </c:pt>
                <c:pt idx="90">
                  <c:v>8534.9150537634396</c:v>
                </c:pt>
                <c:pt idx="91">
                  <c:v>8480.9317204301078</c:v>
                </c:pt>
                <c:pt idx="92">
                  <c:v>8441.3817204301067</c:v>
                </c:pt>
                <c:pt idx="93">
                  <c:v>8438.2650537634418</c:v>
                </c:pt>
                <c:pt idx="94">
                  <c:v>8585.5483870967746</c:v>
                </c:pt>
                <c:pt idx="95">
                  <c:v>8553.6650537634396</c:v>
                </c:pt>
                <c:pt idx="96">
                  <c:v>8527.3983870967731</c:v>
                </c:pt>
                <c:pt idx="97">
                  <c:v>8410.0317204301082</c:v>
                </c:pt>
                <c:pt idx="98">
                  <c:v>8534.4817204301071</c:v>
                </c:pt>
                <c:pt idx="99">
                  <c:v>8545.9317204301078</c:v>
                </c:pt>
                <c:pt idx="100">
                  <c:v>8504.8650537634403</c:v>
                </c:pt>
                <c:pt idx="101">
                  <c:v>8472.0817204301075</c:v>
                </c:pt>
                <c:pt idx="102">
                  <c:v>8439.3650537634403</c:v>
                </c:pt>
                <c:pt idx="103">
                  <c:v>8399.8983870967731</c:v>
                </c:pt>
                <c:pt idx="104">
                  <c:v>8369.1150537634403</c:v>
                </c:pt>
                <c:pt idx="105">
                  <c:v>8355.4650537634407</c:v>
                </c:pt>
                <c:pt idx="106">
                  <c:v>8337.1817204301078</c:v>
                </c:pt>
                <c:pt idx="107">
                  <c:v>8347.4817204301071</c:v>
                </c:pt>
                <c:pt idx="108">
                  <c:v>8310.1317204301067</c:v>
                </c:pt>
                <c:pt idx="109">
                  <c:v>8292.0983870967739</c:v>
                </c:pt>
                <c:pt idx="110">
                  <c:v>8253.6317204301067</c:v>
                </c:pt>
                <c:pt idx="111">
                  <c:v>8224.1650537634396</c:v>
                </c:pt>
                <c:pt idx="112">
                  <c:v>8193.2650537634418</c:v>
                </c:pt>
                <c:pt idx="113">
                  <c:v>8153.0817204301075</c:v>
                </c:pt>
                <c:pt idx="114">
                  <c:v>8121.6317204301067</c:v>
                </c:pt>
                <c:pt idx="115">
                  <c:v>8098.6650537634396</c:v>
                </c:pt>
                <c:pt idx="116">
                  <c:v>8084.9817204301071</c:v>
                </c:pt>
                <c:pt idx="117">
                  <c:v>7884.3182795698913</c:v>
                </c:pt>
                <c:pt idx="118">
                  <c:v>7822.7516129032256</c:v>
                </c:pt>
                <c:pt idx="119">
                  <c:v>7781.2016129032254</c:v>
                </c:pt>
                <c:pt idx="120">
                  <c:v>7758.3182795698913</c:v>
                </c:pt>
                <c:pt idx="121">
                  <c:v>7733.8516129032259</c:v>
                </c:pt>
                <c:pt idx="122">
                  <c:v>7707.3016129032249</c:v>
                </c:pt>
                <c:pt idx="123">
                  <c:v>7656.434946236559</c:v>
                </c:pt>
                <c:pt idx="124">
                  <c:v>7640.1182795698924</c:v>
                </c:pt>
                <c:pt idx="125">
                  <c:v>7598.9516129032254</c:v>
                </c:pt>
                <c:pt idx="126">
                  <c:v>7575.8016129032249</c:v>
                </c:pt>
                <c:pt idx="127">
                  <c:v>7557.0682795698913</c:v>
                </c:pt>
                <c:pt idx="128">
                  <c:v>7524.6349462365588</c:v>
                </c:pt>
                <c:pt idx="129">
                  <c:v>7483.7182795698918</c:v>
                </c:pt>
                <c:pt idx="130">
                  <c:v>7455.6516129032252</c:v>
                </c:pt>
                <c:pt idx="131">
                  <c:v>7451.9849462365582</c:v>
                </c:pt>
                <c:pt idx="132">
                  <c:v>7394.1682795698925</c:v>
                </c:pt>
                <c:pt idx="133">
                  <c:v>7359.3182795698913</c:v>
                </c:pt>
                <c:pt idx="134">
                  <c:v>7362.1182795698924</c:v>
                </c:pt>
                <c:pt idx="135">
                  <c:v>6808.3516129032259</c:v>
                </c:pt>
                <c:pt idx="136">
                  <c:v>7323.184946236559</c:v>
                </c:pt>
                <c:pt idx="137">
                  <c:v>7263.7016129032254</c:v>
                </c:pt>
                <c:pt idx="138">
                  <c:v>7221.2349462365582</c:v>
                </c:pt>
                <c:pt idx="139">
                  <c:v>5772.684946236559</c:v>
                </c:pt>
                <c:pt idx="140">
                  <c:v>5748.0016129032256</c:v>
                </c:pt>
                <c:pt idx="141">
                  <c:v>5732.2182795698918</c:v>
                </c:pt>
                <c:pt idx="142">
                  <c:v>5717.1516129032252</c:v>
                </c:pt>
                <c:pt idx="143">
                  <c:v>6919.1682795698925</c:v>
                </c:pt>
                <c:pt idx="144">
                  <c:v>7483.0682795698913</c:v>
                </c:pt>
                <c:pt idx="145">
                  <c:v>7366.8682795698924</c:v>
                </c:pt>
                <c:pt idx="146">
                  <c:v>7320.1182795698924</c:v>
                </c:pt>
                <c:pt idx="147">
                  <c:v>7268.7349462365582</c:v>
                </c:pt>
                <c:pt idx="148">
                  <c:v>7122.1936781609202</c:v>
                </c:pt>
                <c:pt idx="149">
                  <c:v>7100.5603448275861</c:v>
                </c:pt>
                <c:pt idx="150">
                  <c:v>7074.4936781609194</c:v>
                </c:pt>
                <c:pt idx="151">
                  <c:v>7046.0103448275859</c:v>
                </c:pt>
                <c:pt idx="152">
                  <c:v>7017.5603448275861</c:v>
                </c:pt>
                <c:pt idx="153">
                  <c:v>6012.1270114942527</c:v>
                </c:pt>
                <c:pt idx="154">
                  <c:v>7028.6103448275862</c:v>
                </c:pt>
                <c:pt idx="155">
                  <c:v>6989.0436781609196</c:v>
                </c:pt>
                <c:pt idx="156">
                  <c:v>6962.5436781609196</c:v>
                </c:pt>
                <c:pt idx="157">
                  <c:v>6929.8270114942525</c:v>
                </c:pt>
                <c:pt idx="158">
                  <c:v>6913.4103448275855</c:v>
                </c:pt>
                <c:pt idx="159">
                  <c:v>6887.2436781609194</c:v>
                </c:pt>
                <c:pt idx="160">
                  <c:v>6853.6603448275855</c:v>
                </c:pt>
                <c:pt idx="161">
                  <c:v>6846.8770114942527</c:v>
                </c:pt>
                <c:pt idx="162">
                  <c:v>6816.477011494253</c:v>
                </c:pt>
                <c:pt idx="163">
                  <c:v>6550.5270114942532</c:v>
                </c:pt>
                <c:pt idx="164">
                  <c:v>6763.0103448275859</c:v>
                </c:pt>
                <c:pt idx="165">
                  <c:v>6729.6936781609202</c:v>
                </c:pt>
                <c:pt idx="166">
                  <c:v>6709.8603448275862</c:v>
                </c:pt>
                <c:pt idx="167">
                  <c:v>6800.1270114942527</c:v>
                </c:pt>
                <c:pt idx="168">
                  <c:v>6776.1770114942519</c:v>
                </c:pt>
                <c:pt idx="169">
                  <c:v>6735.8603448275862</c:v>
                </c:pt>
                <c:pt idx="170">
                  <c:v>6677.6436781609191</c:v>
                </c:pt>
                <c:pt idx="171">
                  <c:v>6693.1270114942527</c:v>
                </c:pt>
                <c:pt idx="172">
                  <c:v>6699.3270114942525</c:v>
                </c:pt>
                <c:pt idx="173">
                  <c:v>6632.6770114942519</c:v>
                </c:pt>
                <c:pt idx="174">
                  <c:v>6637.227011494253</c:v>
                </c:pt>
                <c:pt idx="175">
                  <c:v>6607.8936781609191</c:v>
                </c:pt>
                <c:pt idx="176">
                  <c:v>6565.9936781609194</c:v>
                </c:pt>
                <c:pt idx="177">
                  <c:v>6483.0881720430107</c:v>
                </c:pt>
                <c:pt idx="178">
                  <c:v>6452.721505376343</c:v>
                </c:pt>
                <c:pt idx="179">
                  <c:v>6428.3215053763442</c:v>
                </c:pt>
                <c:pt idx="180">
                  <c:v>6454.7881720430105</c:v>
                </c:pt>
                <c:pt idx="181">
                  <c:v>6412.6715053763437</c:v>
                </c:pt>
                <c:pt idx="182">
                  <c:v>6370.5881720430107</c:v>
                </c:pt>
                <c:pt idx="183">
                  <c:v>6323.1881720430101</c:v>
                </c:pt>
                <c:pt idx="184">
                  <c:v>6309.0048387096776</c:v>
                </c:pt>
                <c:pt idx="185">
                  <c:v>6255.1881720430101</c:v>
                </c:pt>
                <c:pt idx="186">
                  <c:v>6266.9048387096773</c:v>
                </c:pt>
                <c:pt idx="187">
                  <c:v>6279.7381720430112</c:v>
                </c:pt>
                <c:pt idx="188">
                  <c:v>6292.1715053763437</c:v>
                </c:pt>
                <c:pt idx="189">
                  <c:v>6262.1215053763435</c:v>
                </c:pt>
                <c:pt idx="190">
                  <c:v>6209.8048387096769</c:v>
                </c:pt>
                <c:pt idx="191">
                  <c:v>6190.4381720430101</c:v>
                </c:pt>
                <c:pt idx="192">
                  <c:v>6159.5381720430105</c:v>
                </c:pt>
                <c:pt idx="193">
                  <c:v>6129.4881720430112</c:v>
                </c:pt>
                <c:pt idx="194">
                  <c:v>6093.9548387096766</c:v>
                </c:pt>
                <c:pt idx="195">
                  <c:v>6070.9548387096766</c:v>
                </c:pt>
                <c:pt idx="196">
                  <c:v>6058.7548387096776</c:v>
                </c:pt>
                <c:pt idx="197">
                  <c:v>6030.0715053763442</c:v>
                </c:pt>
                <c:pt idx="198">
                  <c:v>6021.8215053763442</c:v>
                </c:pt>
                <c:pt idx="199">
                  <c:v>6042.6715053763437</c:v>
                </c:pt>
                <c:pt idx="200">
                  <c:v>5961.5215053763441</c:v>
                </c:pt>
                <c:pt idx="201">
                  <c:v>5957.3548387096771</c:v>
                </c:pt>
                <c:pt idx="202">
                  <c:v>5938.8215053763442</c:v>
                </c:pt>
                <c:pt idx="203">
                  <c:v>5549.0715053763433</c:v>
                </c:pt>
                <c:pt idx="204">
                  <c:v>5976.9548387096766</c:v>
                </c:pt>
                <c:pt idx="205">
                  <c:v>5808.2548387096776</c:v>
                </c:pt>
                <c:pt idx="206">
                  <c:v>6163.0048387096776</c:v>
                </c:pt>
                <c:pt idx="207">
                  <c:v>6093.471505376343</c:v>
                </c:pt>
                <c:pt idx="208">
                  <c:v>5995.2333333333327</c:v>
                </c:pt>
                <c:pt idx="209">
                  <c:v>5945.65</c:v>
                </c:pt>
                <c:pt idx="210">
                  <c:v>5698.8833333333332</c:v>
                </c:pt>
                <c:pt idx="211">
                  <c:v>5668.2833333333328</c:v>
                </c:pt>
                <c:pt idx="212">
                  <c:v>5680.7166666666662</c:v>
                </c:pt>
                <c:pt idx="213">
                  <c:v>5609.4166666666661</c:v>
                </c:pt>
                <c:pt idx="214">
                  <c:v>5533.0499999999993</c:v>
                </c:pt>
                <c:pt idx="215">
                  <c:v>5590.7333333333327</c:v>
                </c:pt>
                <c:pt idx="216">
                  <c:v>5595.7999999999993</c:v>
                </c:pt>
                <c:pt idx="217">
                  <c:v>5567.45</c:v>
                </c:pt>
                <c:pt idx="218">
                  <c:v>5518.2833333333328</c:v>
                </c:pt>
                <c:pt idx="219">
                  <c:v>5536.9333333333325</c:v>
                </c:pt>
                <c:pt idx="220">
                  <c:v>5541.8166666666657</c:v>
                </c:pt>
                <c:pt idx="221">
                  <c:v>5506.95</c:v>
                </c:pt>
                <c:pt idx="222">
                  <c:v>5497.2999999999993</c:v>
                </c:pt>
                <c:pt idx="223">
                  <c:v>5438.1833333333325</c:v>
                </c:pt>
                <c:pt idx="224">
                  <c:v>5381.3499999999995</c:v>
                </c:pt>
                <c:pt idx="225">
                  <c:v>5305.0333333333328</c:v>
                </c:pt>
                <c:pt idx="226">
                  <c:v>5306.7833333333328</c:v>
                </c:pt>
                <c:pt idx="227">
                  <c:v>5276.9333333333325</c:v>
                </c:pt>
                <c:pt idx="228">
                  <c:v>5239.4833333333327</c:v>
                </c:pt>
                <c:pt idx="229">
                  <c:v>5255.7</c:v>
                </c:pt>
                <c:pt idx="230">
                  <c:v>5303.2166666666662</c:v>
                </c:pt>
                <c:pt idx="231">
                  <c:v>5309.3833333333332</c:v>
                </c:pt>
                <c:pt idx="232">
                  <c:v>5284.5666666666657</c:v>
                </c:pt>
                <c:pt idx="233">
                  <c:v>5270</c:v>
                </c:pt>
                <c:pt idx="234">
                  <c:v>5249.2333333333327</c:v>
                </c:pt>
                <c:pt idx="235">
                  <c:v>5178.8999999999996</c:v>
                </c:pt>
                <c:pt idx="236">
                  <c:v>5142.1666666666661</c:v>
                </c:pt>
                <c:pt idx="237">
                  <c:v>5078.7</c:v>
                </c:pt>
                <c:pt idx="238">
                  <c:v>4991.155913978494</c:v>
                </c:pt>
                <c:pt idx="239">
                  <c:v>5061.0559139784946</c:v>
                </c:pt>
                <c:pt idx="240">
                  <c:v>5108.5225806451608</c:v>
                </c:pt>
                <c:pt idx="241">
                  <c:v>5109.4225806451605</c:v>
                </c:pt>
                <c:pt idx="242">
                  <c:v>5087.7725806451608</c:v>
                </c:pt>
                <c:pt idx="243">
                  <c:v>5055.9725806451615</c:v>
                </c:pt>
                <c:pt idx="244">
                  <c:v>5042.405913978494</c:v>
                </c:pt>
                <c:pt idx="245">
                  <c:v>5022.739247311828</c:v>
                </c:pt>
                <c:pt idx="246">
                  <c:v>4992.2059139784942</c:v>
                </c:pt>
                <c:pt idx="247">
                  <c:v>5003.739247311828</c:v>
                </c:pt>
                <c:pt idx="248">
                  <c:v>4983.2059139784942</c:v>
                </c:pt>
                <c:pt idx="249">
                  <c:v>4938.3392473118274</c:v>
                </c:pt>
                <c:pt idx="250">
                  <c:v>4925.655913978494</c:v>
                </c:pt>
                <c:pt idx="251">
                  <c:v>4929.989247311828</c:v>
                </c:pt>
                <c:pt idx="252">
                  <c:v>4911.0225806451608</c:v>
                </c:pt>
                <c:pt idx="253">
                  <c:v>4850.5059139784944</c:v>
                </c:pt>
                <c:pt idx="254">
                  <c:v>4750.2725806451608</c:v>
                </c:pt>
                <c:pt idx="255">
                  <c:v>4695.7892473118272</c:v>
                </c:pt>
                <c:pt idx="256">
                  <c:v>4702.9559139784942</c:v>
                </c:pt>
                <c:pt idx="257">
                  <c:v>4826.8392473118274</c:v>
                </c:pt>
                <c:pt idx="258">
                  <c:v>4706.9725806451615</c:v>
                </c:pt>
                <c:pt idx="259">
                  <c:v>4691.9392473118278</c:v>
                </c:pt>
                <c:pt idx="260">
                  <c:v>4729.4725806451615</c:v>
                </c:pt>
                <c:pt idx="261">
                  <c:v>4721.1225806451612</c:v>
                </c:pt>
                <c:pt idx="262">
                  <c:v>4744.8725806451612</c:v>
                </c:pt>
                <c:pt idx="263">
                  <c:v>4750.6225806451612</c:v>
                </c:pt>
                <c:pt idx="264">
                  <c:v>4702.2559139784944</c:v>
                </c:pt>
                <c:pt idx="265">
                  <c:v>4614.322580645161</c:v>
                </c:pt>
                <c:pt idx="266">
                  <c:v>4571.2059139784942</c:v>
                </c:pt>
                <c:pt idx="267">
                  <c:v>4530.3725806451612</c:v>
                </c:pt>
                <c:pt idx="268">
                  <c:v>4557.6392473118276</c:v>
                </c:pt>
                <c:pt idx="269">
                  <c:v>4527.9666666666662</c:v>
                </c:pt>
                <c:pt idx="270">
                  <c:v>4440.5666666666666</c:v>
                </c:pt>
                <c:pt idx="271">
                  <c:v>4562.083333333333</c:v>
                </c:pt>
                <c:pt idx="272">
                  <c:v>4599.6166666666659</c:v>
                </c:pt>
                <c:pt idx="273">
                  <c:v>4594.7833333333328</c:v>
                </c:pt>
                <c:pt idx="274">
                  <c:v>4553.2333333333327</c:v>
                </c:pt>
                <c:pt idx="275">
                  <c:v>4543.6166666666659</c:v>
                </c:pt>
                <c:pt idx="276">
                  <c:v>4495.8999999999996</c:v>
                </c:pt>
                <c:pt idx="277">
                  <c:v>4450.1499999999996</c:v>
                </c:pt>
                <c:pt idx="278">
                  <c:v>4416.4666666666662</c:v>
                </c:pt>
                <c:pt idx="279">
                  <c:v>4403.083333333333</c:v>
                </c:pt>
                <c:pt idx="280">
                  <c:v>4403.083333333333</c:v>
                </c:pt>
                <c:pt idx="281">
                  <c:v>4415.6499999999996</c:v>
                </c:pt>
                <c:pt idx="282">
                  <c:v>4398.4666666666662</c:v>
                </c:pt>
                <c:pt idx="283">
                  <c:v>4383.5666666666666</c:v>
                </c:pt>
                <c:pt idx="284">
                  <c:v>4341.8999999999996</c:v>
                </c:pt>
                <c:pt idx="285">
                  <c:v>4388.6166666666659</c:v>
                </c:pt>
                <c:pt idx="286">
                  <c:v>4422.6333333333332</c:v>
                </c:pt>
                <c:pt idx="287">
                  <c:v>4438.3499999999995</c:v>
                </c:pt>
                <c:pt idx="288">
                  <c:v>4354.0666666666666</c:v>
                </c:pt>
                <c:pt idx="289">
                  <c:v>4224.05</c:v>
                </c:pt>
                <c:pt idx="290">
                  <c:v>4155.5666666666666</c:v>
                </c:pt>
                <c:pt idx="291">
                  <c:v>4162.2333333333336</c:v>
                </c:pt>
                <c:pt idx="292">
                  <c:v>3522.2666666666669</c:v>
                </c:pt>
                <c:pt idx="293">
                  <c:v>3441.4833333333336</c:v>
                </c:pt>
                <c:pt idx="294">
                  <c:v>3424.4833333333336</c:v>
                </c:pt>
                <c:pt idx="295">
                  <c:v>3423.916666666667</c:v>
                </c:pt>
                <c:pt idx="296">
                  <c:v>3398.15</c:v>
                </c:pt>
                <c:pt idx="297">
                  <c:v>3358.8</c:v>
                </c:pt>
                <c:pt idx="298">
                  <c:v>3404.1833333333334</c:v>
                </c:pt>
                <c:pt idx="299">
                  <c:v>3406.7989247311825</c:v>
                </c:pt>
                <c:pt idx="300">
                  <c:v>3401.7489247311828</c:v>
                </c:pt>
                <c:pt idx="301">
                  <c:v>3422.8989247311829</c:v>
                </c:pt>
                <c:pt idx="302">
                  <c:v>4827.8989247311829</c:v>
                </c:pt>
                <c:pt idx="303">
                  <c:v>6140.0989247311827</c:v>
                </c:pt>
                <c:pt idx="304">
                  <c:v>6306.2822580645161</c:v>
                </c:pt>
                <c:pt idx="305">
                  <c:v>6212.8155913978489</c:v>
                </c:pt>
                <c:pt idx="306">
                  <c:v>6173.6655913978502</c:v>
                </c:pt>
                <c:pt idx="307">
                  <c:v>6049.8489247311827</c:v>
                </c:pt>
                <c:pt idx="308">
                  <c:v>6082.6822580645166</c:v>
                </c:pt>
                <c:pt idx="309">
                  <c:v>6047.4655913978495</c:v>
                </c:pt>
                <c:pt idx="310">
                  <c:v>5882.148924731182</c:v>
                </c:pt>
                <c:pt idx="311">
                  <c:v>5786.9489247311831</c:v>
                </c:pt>
                <c:pt idx="312">
                  <c:v>5694.1989247311831</c:v>
                </c:pt>
                <c:pt idx="313">
                  <c:v>5706.9822580645159</c:v>
                </c:pt>
                <c:pt idx="314">
                  <c:v>5706.9822580645159</c:v>
                </c:pt>
                <c:pt idx="315">
                  <c:v>5680.2155913978495</c:v>
                </c:pt>
                <c:pt idx="316">
                  <c:v>5605.3489247311827</c:v>
                </c:pt>
                <c:pt idx="317">
                  <c:v>5561.9822580645159</c:v>
                </c:pt>
                <c:pt idx="318">
                  <c:v>5519.1155913978491</c:v>
                </c:pt>
                <c:pt idx="319">
                  <c:v>5421.2489247311823</c:v>
                </c:pt>
                <c:pt idx="320">
                  <c:v>5350.4989247311823</c:v>
                </c:pt>
                <c:pt idx="321">
                  <c:v>5172.6155913978491</c:v>
                </c:pt>
                <c:pt idx="322">
                  <c:v>5222.2489247311823</c:v>
                </c:pt>
                <c:pt idx="323">
                  <c:v>5158.4989247311823</c:v>
                </c:pt>
                <c:pt idx="324">
                  <c:v>5085.1155913978491</c:v>
                </c:pt>
                <c:pt idx="325">
                  <c:v>4988.6322580645156</c:v>
                </c:pt>
                <c:pt idx="326">
                  <c:v>5030.1155913978491</c:v>
                </c:pt>
                <c:pt idx="327">
                  <c:v>5028.1155913978491</c:v>
                </c:pt>
                <c:pt idx="328">
                  <c:v>4987.3989247311829</c:v>
                </c:pt>
                <c:pt idx="329">
                  <c:v>5000.4322580645166</c:v>
                </c:pt>
                <c:pt idx="330">
                  <c:v>4983.5139784946241</c:v>
                </c:pt>
                <c:pt idx="331">
                  <c:v>5031.8139784946243</c:v>
                </c:pt>
                <c:pt idx="332">
                  <c:v>4863.8473118279571</c:v>
                </c:pt>
                <c:pt idx="333">
                  <c:v>4616.5806451612907</c:v>
                </c:pt>
                <c:pt idx="334">
                  <c:v>4637.3806451612909</c:v>
                </c:pt>
                <c:pt idx="335">
                  <c:v>4861.5306451612905</c:v>
                </c:pt>
                <c:pt idx="336">
                  <c:v>4842.9139784946237</c:v>
                </c:pt>
                <c:pt idx="337">
                  <c:v>4678.6639784946237</c:v>
                </c:pt>
                <c:pt idx="338">
                  <c:v>4586.9473118279575</c:v>
                </c:pt>
                <c:pt idx="339">
                  <c:v>4471.2473118279577</c:v>
                </c:pt>
                <c:pt idx="340">
                  <c:v>4484.9473118279575</c:v>
                </c:pt>
                <c:pt idx="341">
                  <c:v>4520.4473118279575</c:v>
                </c:pt>
                <c:pt idx="342">
                  <c:v>4526.2473118279577</c:v>
                </c:pt>
                <c:pt idx="343">
                  <c:v>4428.9139784946237</c:v>
                </c:pt>
                <c:pt idx="344">
                  <c:v>4489.7139784946239</c:v>
                </c:pt>
                <c:pt idx="345">
                  <c:v>4464.4306451612902</c:v>
                </c:pt>
                <c:pt idx="346">
                  <c:v>4476.7139784946239</c:v>
                </c:pt>
                <c:pt idx="347">
                  <c:v>4243.9639784946239</c:v>
                </c:pt>
                <c:pt idx="348">
                  <c:v>4289.6139784946245</c:v>
                </c:pt>
                <c:pt idx="349">
                  <c:v>4286.7806451612905</c:v>
                </c:pt>
                <c:pt idx="350">
                  <c:v>4286.6973118279575</c:v>
                </c:pt>
                <c:pt idx="351">
                  <c:v>4155.1473118279573</c:v>
                </c:pt>
                <c:pt idx="352">
                  <c:v>4233.1139784946245</c:v>
                </c:pt>
                <c:pt idx="353">
                  <c:v>4224.5806451612907</c:v>
                </c:pt>
                <c:pt idx="354">
                  <c:v>4170.9139784946237</c:v>
                </c:pt>
                <c:pt idx="355">
                  <c:v>4199.4973118279577</c:v>
                </c:pt>
                <c:pt idx="356">
                  <c:v>4098.0973118279571</c:v>
                </c:pt>
                <c:pt idx="357">
                  <c:v>4001.6806451612902</c:v>
                </c:pt>
                <c:pt idx="358">
                  <c:v>3979.5139784946232</c:v>
                </c:pt>
                <c:pt idx="359">
                  <c:v>4082.7806451612905</c:v>
                </c:pt>
                <c:pt idx="360">
                  <c:v>4111.7139784946239</c:v>
                </c:pt>
                <c:pt idx="361">
                  <c:v>4097.4666666666672</c:v>
                </c:pt>
                <c:pt idx="362">
                  <c:v>4178.3833333333332</c:v>
                </c:pt>
                <c:pt idx="363">
                  <c:v>4111.6166666666668</c:v>
                </c:pt>
                <c:pt idx="364">
                  <c:v>4056.1333333333332</c:v>
                </c:pt>
                <c:pt idx="365">
                  <c:v>3882.1333333333332</c:v>
                </c:pt>
                <c:pt idx="366">
                  <c:v>3819.25</c:v>
                </c:pt>
                <c:pt idx="367">
                  <c:v>3976.9666666666667</c:v>
                </c:pt>
                <c:pt idx="368">
                  <c:v>3949.4666666666667</c:v>
                </c:pt>
                <c:pt idx="369">
                  <c:v>3768.25</c:v>
                </c:pt>
                <c:pt idx="370">
                  <c:v>3815.3333333333335</c:v>
                </c:pt>
                <c:pt idx="371">
                  <c:v>3778.1</c:v>
                </c:pt>
                <c:pt idx="372">
                  <c:v>3931.85</c:v>
                </c:pt>
                <c:pt idx="373">
                  <c:v>3685.5333333333333</c:v>
                </c:pt>
                <c:pt idx="374">
                  <c:v>3489.75</c:v>
                </c:pt>
                <c:pt idx="375">
                  <c:v>3672.75</c:v>
                </c:pt>
                <c:pt idx="376">
                  <c:v>3606.6833333333329</c:v>
                </c:pt>
                <c:pt idx="377">
                  <c:v>3585.2999999999997</c:v>
                </c:pt>
                <c:pt idx="378">
                  <c:v>3619.2833333333333</c:v>
                </c:pt>
                <c:pt idx="379">
                  <c:v>3494.3333333333335</c:v>
                </c:pt>
                <c:pt idx="380">
                  <c:v>3551.4500000000003</c:v>
                </c:pt>
                <c:pt idx="381">
                  <c:v>3377.25</c:v>
                </c:pt>
                <c:pt idx="382">
                  <c:v>3430.9666666666667</c:v>
                </c:pt>
                <c:pt idx="383">
                  <c:v>3445.8333333333335</c:v>
                </c:pt>
                <c:pt idx="384">
                  <c:v>3525.4666666666667</c:v>
                </c:pt>
                <c:pt idx="385">
                  <c:v>3605.8666666666668</c:v>
                </c:pt>
                <c:pt idx="386">
                  <c:v>3554.4833333333331</c:v>
                </c:pt>
                <c:pt idx="387">
                  <c:v>3676.4666666666667</c:v>
                </c:pt>
                <c:pt idx="388">
                  <c:v>3671.5333333333333</c:v>
                </c:pt>
                <c:pt idx="389">
                  <c:v>3253.6166666666668</c:v>
                </c:pt>
                <c:pt idx="390">
                  <c:v>3325.2666666666664</c:v>
                </c:pt>
                <c:pt idx="391">
                  <c:v>3454.1833333333329</c:v>
                </c:pt>
                <c:pt idx="392">
                  <c:v>3525.15</c:v>
                </c:pt>
                <c:pt idx="393">
                  <c:v>3248.6666666666665</c:v>
                </c:pt>
                <c:pt idx="394">
                  <c:v>3357.75</c:v>
                </c:pt>
                <c:pt idx="395">
                  <c:v>3452.4666666666667</c:v>
                </c:pt>
                <c:pt idx="396">
                  <c:v>3309.5499999999997</c:v>
                </c:pt>
                <c:pt idx="397">
                  <c:v>3280.6833333333329</c:v>
                </c:pt>
                <c:pt idx="398">
                  <c:v>3526.7000000000003</c:v>
                </c:pt>
                <c:pt idx="399">
                  <c:v>3404.1833333333329</c:v>
                </c:pt>
                <c:pt idx="400">
                  <c:v>3336.0333333333333</c:v>
                </c:pt>
                <c:pt idx="401">
                  <c:v>3318.2333333333336</c:v>
                </c:pt>
                <c:pt idx="402">
                  <c:v>3313.9666666666667</c:v>
                </c:pt>
                <c:pt idx="403">
                  <c:v>3347.6333333333332</c:v>
                </c:pt>
                <c:pt idx="404">
                  <c:v>3423.7000000000003</c:v>
                </c:pt>
                <c:pt idx="405">
                  <c:v>3457.7333333333336</c:v>
                </c:pt>
                <c:pt idx="406">
                  <c:v>39.516666666666666</c:v>
                </c:pt>
                <c:pt idx="407">
                  <c:v>0</c:v>
                </c:pt>
                <c:pt idx="408">
                  <c:v>0</c:v>
                </c:pt>
                <c:pt idx="409">
                  <c:v>1029.0999999999999</c:v>
                </c:pt>
                <c:pt idx="410">
                  <c:v>3443.9166666666665</c:v>
                </c:pt>
                <c:pt idx="411">
                  <c:v>3523.5166666666664</c:v>
                </c:pt>
                <c:pt idx="412">
                  <c:v>3491.0166666666664</c:v>
                </c:pt>
                <c:pt idx="413">
                  <c:v>3491.7999999999997</c:v>
                </c:pt>
                <c:pt idx="414">
                  <c:v>3416.15</c:v>
                </c:pt>
                <c:pt idx="415">
                  <c:v>3530.15</c:v>
                </c:pt>
                <c:pt idx="416">
                  <c:v>3542.3666666666668</c:v>
                </c:pt>
                <c:pt idx="417">
                  <c:v>3410.2999999999997</c:v>
                </c:pt>
                <c:pt idx="418">
                  <c:v>3410.4666666666667</c:v>
                </c:pt>
                <c:pt idx="419">
                  <c:v>3408.65</c:v>
                </c:pt>
                <c:pt idx="420">
                  <c:v>3566.5</c:v>
                </c:pt>
                <c:pt idx="421">
                  <c:v>2915.5666666666671</c:v>
                </c:pt>
              </c:numCache>
            </c:numRef>
          </c:val>
          <c:smooth val="0"/>
          <c:extLst>
            <c:ext xmlns:c16="http://schemas.microsoft.com/office/drawing/2014/chart" uri="{C3380CC4-5D6E-409C-BE32-E72D297353CC}">
              <c16:uniqueId val="{00000000-E43A-4450-8250-03A2201AFAD6}"/>
            </c:ext>
          </c:extLst>
        </c:ser>
        <c:dLbls>
          <c:showLegendKey val="0"/>
          <c:showVal val="0"/>
          <c:showCatName val="0"/>
          <c:showSerName val="0"/>
          <c:showPercent val="0"/>
          <c:showBubbleSize val="0"/>
        </c:dLbls>
        <c:marker val="1"/>
        <c:smooth val="0"/>
        <c:axId val="497268328"/>
        <c:axId val="497272288"/>
      </c:lineChart>
      <c:lineChart>
        <c:grouping val="stacked"/>
        <c:varyColors val="0"/>
        <c:ser>
          <c:idx val="1"/>
          <c:order val="1"/>
          <c:tx>
            <c:strRef>
              <c:f>'CAS Facility'!$C$1</c:f>
              <c:strCache>
                <c:ptCount val="1"/>
                <c:pt idx="0">
                  <c:v>Export Line Pressure (psig)</c:v>
                </c:pt>
              </c:strCache>
            </c:strRef>
          </c:tx>
          <c:spPr>
            <a:ln w="28575" cap="rnd">
              <a:solidFill>
                <a:sysClr val="windowText" lastClr="000000"/>
              </a:solidFill>
              <a:round/>
            </a:ln>
            <a:effectLst/>
          </c:spPr>
          <c:marker>
            <c:symbol val="none"/>
          </c:marker>
          <c:cat>
            <c:numRef>
              <c:f>'CAS Facility'!$A$7:$A$428</c:f>
              <c:numCache>
                <c:formatCode>m/d/yyyy</c:formatCode>
                <c:ptCount val="422"/>
                <c:pt idx="0">
                  <c:v>45175</c:v>
                </c:pt>
                <c:pt idx="1">
                  <c:v>45176</c:v>
                </c:pt>
                <c:pt idx="2">
                  <c:v>45177</c:v>
                </c:pt>
                <c:pt idx="3">
                  <c:v>45178</c:v>
                </c:pt>
                <c:pt idx="4">
                  <c:v>45179</c:v>
                </c:pt>
                <c:pt idx="5">
                  <c:v>45180</c:v>
                </c:pt>
                <c:pt idx="6">
                  <c:v>45181</c:v>
                </c:pt>
                <c:pt idx="7">
                  <c:v>45182</c:v>
                </c:pt>
                <c:pt idx="8">
                  <c:v>45183</c:v>
                </c:pt>
                <c:pt idx="9">
                  <c:v>45184</c:v>
                </c:pt>
                <c:pt idx="10">
                  <c:v>45185</c:v>
                </c:pt>
                <c:pt idx="11">
                  <c:v>45186</c:v>
                </c:pt>
                <c:pt idx="12">
                  <c:v>45187</c:v>
                </c:pt>
                <c:pt idx="13">
                  <c:v>45188</c:v>
                </c:pt>
                <c:pt idx="14">
                  <c:v>45189</c:v>
                </c:pt>
                <c:pt idx="15">
                  <c:v>45190</c:v>
                </c:pt>
                <c:pt idx="16">
                  <c:v>45191</c:v>
                </c:pt>
                <c:pt idx="17">
                  <c:v>45192</c:v>
                </c:pt>
                <c:pt idx="18">
                  <c:v>45193</c:v>
                </c:pt>
                <c:pt idx="19">
                  <c:v>45194</c:v>
                </c:pt>
                <c:pt idx="20">
                  <c:v>45195</c:v>
                </c:pt>
                <c:pt idx="21">
                  <c:v>45196</c:v>
                </c:pt>
                <c:pt idx="22">
                  <c:v>45197</c:v>
                </c:pt>
                <c:pt idx="23">
                  <c:v>45198</c:v>
                </c:pt>
                <c:pt idx="24">
                  <c:v>45199</c:v>
                </c:pt>
                <c:pt idx="25">
                  <c:v>45200</c:v>
                </c:pt>
                <c:pt idx="26">
                  <c:v>45201</c:v>
                </c:pt>
                <c:pt idx="27">
                  <c:v>45202</c:v>
                </c:pt>
                <c:pt idx="28">
                  <c:v>45203</c:v>
                </c:pt>
                <c:pt idx="29">
                  <c:v>45204</c:v>
                </c:pt>
                <c:pt idx="30">
                  <c:v>45205</c:v>
                </c:pt>
                <c:pt idx="31">
                  <c:v>45206</c:v>
                </c:pt>
                <c:pt idx="32">
                  <c:v>45207</c:v>
                </c:pt>
                <c:pt idx="33">
                  <c:v>45208</c:v>
                </c:pt>
                <c:pt idx="34">
                  <c:v>45209</c:v>
                </c:pt>
                <c:pt idx="35">
                  <c:v>45210</c:v>
                </c:pt>
                <c:pt idx="36">
                  <c:v>45211</c:v>
                </c:pt>
                <c:pt idx="37">
                  <c:v>45212</c:v>
                </c:pt>
                <c:pt idx="38">
                  <c:v>45213</c:v>
                </c:pt>
                <c:pt idx="39">
                  <c:v>45214</c:v>
                </c:pt>
                <c:pt idx="40">
                  <c:v>45215</c:v>
                </c:pt>
                <c:pt idx="41">
                  <c:v>45216</c:v>
                </c:pt>
                <c:pt idx="42">
                  <c:v>45217</c:v>
                </c:pt>
                <c:pt idx="43">
                  <c:v>45218</c:v>
                </c:pt>
                <c:pt idx="44">
                  <c:v>45219</c:v>
                </c:pt>
                <c:pt idx="45">
                  <c:v>45220</c:v>
                </c:pt>
                <c:pt idx="46">
                  <c:v>45221</c:v>
                </c:pt>
                <c:pt idx="47">
                  <c:v>45222</c:v>
                </c:pt>
                <c:pt idx="48">
                  <c:v>45223</c:v>
                </c:pt>
                <c:pt idx="49">
                  <c:v>45224</c:v>
                </c:pt>
                <c:pt idx="50">
                  <c:v>45225</c:v>
                </c:pt>
                <c:pt idx="51">
                  <c:v>45226</c:v>
                </c:pt>
                <c:pt idx="52">
                  <c:v>45227</c:v>
                </c:pt>
                <c:pt idx="53">
                  <c:v>45228</c:v>
                </c:pt>
                <c:pt idx="54">
                  <c:v>45229</c:v>
                </c:pt>
                <c:pt idx="55">
                  <c:v>45230</c:v>
                </c:pt>
                <c:pt idx="56">
                  <c:v>45231</c:v>
                </c:pt>
                <c:pt idx="57">
                  <c:v>45232</c:v>
                </c:pt>
                <c:pt idx="58">
                  <c:v>45233</c:v>
                </c:pt>
                <c:pt idx="59">
                  <c:v>45234</c:v>
                </c:pt>
                <c:pt idx="60">
                  <c:v>45235</c:v>
                </c:pt>
                <c:pt idx="61">
                  <c:v>45236</c:v>
                </c:pt>
                <c:pt idx="62">
                  <c:v>45237</c:v>
                </c:pt>
                <c:pt idx="63">
                  <c:v>45238</c:v>
                </c:pt>
                <c:pt idx="64">
                  <c:v>45239</c:v>
                </c:pt>
                <c:pt idx="65">
                  <c:v>45240</c:v>
                </c:pt>
                <c:pt idx="66">
                  <c:v>45241</c:v>
                </c:pt>
                <c:pt idx="67">
                  <c:v>45242</c:v>
                </c:pt>
                <c:pt idx="68">
                  <c:v>45243</c:v>
                </c:pt>
                <c:pt idx="69">
                  <c:v>45244</c:v>
                </c:pt>
                <c:pt idx="70">
                  <c:v>45245</c:v>
                </c:pt>
                <c:pt idx="71">
                  <c:v>45246</c:v>
                </c:pt>
                <c:pt idx="72">
                  <c:v>45247</c:v>
                </c:pt>
                <c:pt idx="73">
                  <c:v>45248</c:v>
                </c:pt>
                <c:pt idx="74">
                  <c:v>45249</c:v>
                </c:pt>
                <c:pt idx="75">
                  <c:v>45250</c:v>
                </c:pt>
                <c:pt idx="76">
                  <c:v>45251</c:v>
                </c:pt>
                <c:pt idx="77">
                  <c:v>45252</c:v>
                </c:pt>
                <c:pt idx="78">
                  <c:v>45253</c:v>
                </c:pt>
                <c:pt idx="79">
                  <c:v>45254</c:v>
                </c:pt>
                <c:pt idx="80">
                  <c:v>45255</c:v>
                </c:pt>
                <c:pt idx="81">
                  <c:v>45256</c:v>
                </c:pt>
                <c:pt idx="82">
                  <c:v>45257</c:v>
                </c:pt>
                <c:pt idx="83">
                  <c:v>45258</c:v>
                </c:pt>
                <c:pt idx="84">
                  <c:v>45259</c:v>
                </c:pt>
                <c:pt idx="85">
                  <c:v>45260</c:v>
                </c:pt>
                <c:pt idx="86">
                  <c:v>45261</c:v>
                </c:pt>
                <c:pt idx="87">
                  <c:v>45262</c:v>
                </c:pt>
                <c:pt idx="88">
                  <c:v>45263</c:v>
                </c:pt>
                <c:pt idx="89">
                  <c:v>45264</c:v>
                </c:pt>
                <c:pt idx="90">
                  <c:v>45265</c:v>
                </c:pt>
                <c:pt idx="91">
                  <c:v>45266</c:v>
                </c:pt>
                <c:pt idx="92">
                  <c:v>45267</c:v>
                </c:pt>
                <c:pt idx="93">
                  <c:v>45268</c:v>
                </c:pt>
                <c:pt idx="94">
                  <c:v>45269</c:v>
                </c:pt>
                <c:pt idx="95">
                  <c:v>45270</c:v>
                </c:pt>
                <c:pt idx="96">
                  <c:v>45271</c:v>
                </c:pt>
                <c:pt idx="97">
                  <c:v>45272</c:v>
                </c:pt>
                <c:pt idx="98">
                  <c:v>45273</c:v>
                </c:pt>
                <c:pt idx="99">
                  <c:v>45274</c:v>
                </c:pt>
                <c:pt idx="100">
                  <c:v>45275</c:v>
                </c:pt>
                <c:pt idx="101">
                  <c:v>45276</c:v>
                </c:pt>
                <c:pt idx="102">
                  <c:v>45277</c:v>
                </c:pt>
                <c:pt idx="103">
                  <c:v>45278</c:v>
                </c:pt>
                <c:pt idx="104">
                  <c:v>45279</c:v>
                </c:pt>
                <c:pt idx="105">
                  <c:v>45280</c:v>
                </c:pt>
                <c:pt idx="106">
                  <c:v>45281</c:v>
                </c:pt>
                <c:pt idx="107">
                  <c:v>45282</c:v>
                </c:pt>
                <c:pt idx="108">
                  <c:v>45283</c:v>
                </c:pt>
                <c:pt idx="109">
                  <c:v>45284</c:v>
                </c:pt>
                <c:pt idx="110">
                  <c:v>45285</c:v>
                </c:pt>
                <c:pt idx="111">
                  <c:v>45286</c:v>
                </c:pt>
                <c:pt idx="112">
                  <c:v>45287</c:v>
                </c:pt>
                <c:pt idx="113">
                  <c:v>45288</c:v>
                </c:pt>
                <c:pt idx="114">
                  <c:v>45289</c:v>
                </c:pt>
                <c:pt idx="115">
                  <c:v>45290</c:v>
                </c:pt>
                <c:pt idx="116">
                  <c:v>45291</c:v>
                </c:pt>
                <c:pt idx="117">
                  <c:v>45292</c:v>
                </c:pt>
                <c:pt idx="118">
                  <c:v>45293</c:v>
                </c:pt>
                <c:pt idx="119">
                  <c:v>45294</c:v>
                </c:pt>
                <c:pt idx="120">
                  <c:v>45295</c:v>
                </c:pt>
                <c:pt idx="121">
                  <c:v>45296</c:v>
                </c:pt>
                <c:pt idx="122">
                  <c:v>45297</c:v>
                </c:pt>
                <c:pt idx="123">
                  <c:v>45298</c:v>
                </c:pt>
                <c:pt idx="124">
                  <c:v>45299</c:v>
                </c:pt>
                <c:pt idx="125">
                  <c:v>45300</c:v>
                </c:pt>
                <c:pt idx="126">
                  <c:v>45301</c:v>
                </c:pt>
                <c:pt idx="127">
                  <c:v>45302</c:v>
                </c:pt>
                <c:pt idx="128">
                  <c:v>45303</c:v>
                </c:pt>
                <c:pt idx="129">
                  <c:v>45304</c:v>
                </c:pt>
                <c:pt idx="130">
                  <c:v>45305</c:v>
                </c:pt>
                <c:pt idx="131">
                  <c:v>45306</c:v>
                </c:pt>
                <c:pt idx="132">
                  <c:v>45307</c:v>
                </c:pt>
                <c:pt idx="133">
                  <c:v>45308</c:v>
                </c:pt>
                <c:pt idx="134">
                  <c:v>45309</c:v>
                </c:pt>
                <c:pt idx="135">
                  <c:v>45310</c:v>
                </c:pt>
                <c:pt idx="136">
                  <c:v>45311</c:v>
                </c:pt>
                <c:pt idx="137">
                  <c:v>45312</c:v>
                </c:pt>
                <c:pt idx="138">
                  <c:v>45313</c:v>
                </c:pt>
                <c:pt idx="139">
                  <c:v>45314</c:v>
                </c:pt>
                <c:pt idx="140">
                  <c:v>45315</c:v>
                </c:pt>
                <c:pt idx="141">
                  <c:v>45316</c:v>
                </c:pt>
                <c:pt idx="142">
                  <c:v>45317</c:v>
                </c:pt>
                <c:pt idx="143">
                  <c:v>45318</c:v>
                </c:pt>
                <c:pt idx="144">
                  <c:v>45319</c:v>
                </c:pt>
                <c:pt idx="145">
                  <c:v>45320</c:v>
                </c:pt>
                <c:pt idx="146">
                  <c:v>45321</c:v>
                </c:pt>
                <c:pt idx="147">
                  <c:v>45322</c:v>
                </c:pt>
                <c:pt idx="148">
                  <c:v>45323</c:v>
                </c:pt>
                <c:pt idx="149">
                  <c:v>45324</c:v>
                </c:pt>
                <c:pt idx="150">
                  <c:v>45325</c:v>
                </c:pt>
                <c:pt idx="151">
                  <c:v>45326</c:v>
                </c:pt>
                <c:pt idx="152">
                  <c:v>45327</c:v>
                </c:pt>
                <c:pt idx="153">
                  <c:v>45328</c:v>
                </c:pt>
                <c:pt idx="154">
                  <c:v>45329</c:v>
                </c:pt>
                <c:pt idx="155">
                  <c:v>45330</c:v>
                </c:pt>
                <c:pt idx="156">
                  <c:v>45331</c:v>
                </c:pt>
                <c:pt idx="157">
                  <c:v>45332</c:v>
                </c:pt>
                <c:pt idx="158">
                  <c:v>45333</c:v>
                </c:pt>
                <c:pt idx="159">
                  <c:v>45334</c:v>
                </c:pt>
                <c:pt idx="160">
                  <c:v>45335</c:v>
                </c:pt>
                <c:pt idx="161">
                  <c:v>45336</c:v>
                </c:pt>
                <c:pt idx="162">
                  <c:v>45337</c:v>
                </c:pt>
                <c:pt idx="163">
                  <c:v>45338</c:v>
                </c:pt>
                <c:pt idx="164">
                  <c:v>45339</c:v>
                </c:pt>
                <c:pt idx="165">
                  <c:v>45340</c:v>
                </c:pt>
                <c:pt idx="166">
                  <c:v>45341</c:v>
                </c:pt>
                <c:pt idx="167">
                  <c:v>45342</c:v>
                </c:pt>
                <c:pt idx="168">
                  <c:v>45343</c:v>
                </c:pt>
                <c:pt idx="169">
                  <c:v>45344</c:v>
                </c:pt>
                <c:pt idx="170">
                  <c:v>45345</c:v>
                </c:pt>
                <c:pt idx="171">
                  <c:v>45346</c:v>
                </c:pt>
                <c:pt idx="172">
                  <c:v>45347</c:v>
                </c:pt>
                <c:pt idx="173">
                  <c:v>45348</c:v>
                </c:pt>
                <c:pt idx="174">
                  <c:v>45349</c:v>
                </c:pt>
                <c:pt idx="175">
                  <c:v>45350</c:v>
                </c:pt>
                <c:pt idx="176">
                  <c:v>45351</c:v>
                </c:pt>
                <c:pt idx="177">
                  <c:v>45352</c:v>
                </c:pt>
                <c:pt idx="178">
                  <c:v>45353</c:v>
                </c:pt>
                <c:pt idx="179">
                  <c:v>45354</c:v>
                </c:pt>
                <c:pt idx="180">
                  <c:v>45355</c:v>
                </c:pt>
                <c:pt idx="181">
                  <c:v>45356</c:v>
                </c:pt>
                <c:pt idx="182">
                  <c:v>45357</c:v>
                </c:pt>
                <c:pt idx="183">
                  <c:v>45358</c:v>
                </c:pt>
                <c:pt idx="184">
                  <c:v>45359</c:v>
                </c:pt>
                <c:pt idx="185">
                  <c:v>45360</c:v>
                </c:pt>
                <c:pt idx="186">
                  <c:v>45361</c:v>
                </c:pt>
                <c:pt idx="187">
                  <c:v>45362</c:v>
                </c:pt>
                <c:pt idx="188">
                  <c:v>45363</c:v>
                </c:pt>
                <c:pt idx="189">
                  <c:v>45364</c:v>
                </c:pt>
                <c:pt idx="190">
                  <c:v>45365</c:v>
                </c:pt>
                <c:pt idx="191">
                  <c:v>45366</c:v>
                </c:pt>
                <c:pt idx="192">
                  <c:v>45367</c:v>
                </c:pt>
                <c:pt idx="193">
                  <c:v>45368</c:v>
                </c:pt>
                <c:pt idx="194">
                  <c:v>45369</c:v>
                </c:pt>
                <c:pt idx="195">
                  <c:v>45370</c:v>
                </c:pt>
                <c:pt idx="196">
                  <c:v>45371</c:v>
                </c:pt>
                <c:pt idx="197">
                  <c:v>45372</c:v>
                </c:pt>
                <c:pt idx="198">
                  <c:v>45373</c:v>
                </c:pt>
                <c:pt idx="199">
                  <c:v>45374</c:v>
                </c:pt>
                <c:pt idx="200">
                  <c:v>45375</c:v>
                </c:pt>
                <c:pt idx="201">
                  <c:v>45376</c:v>
                </c:pt>
                <c:pt idx="202">
                  <c:v>45377</c:v>
                </c:pt>
                <c:pt idx="203">
                  <c:v>45378</c:v>
                </c:pt>
                <c:pt idx="204">
                  <c:v>45379</c:v>
                </c:pt>
                <c:pt idx="205">
                  <c:v>45380</c:v>
                </c:pt>
                <c:pt idx="206">
                  <c:v>45381</c:v>
                </c:pt>
                <c:pt idx="207">
                  <c:v>45382</c:v>
                </c:pt>
                <c:pt idx="208">
                  <c:v>45383</c:v>
                </c:pt>
                <c:pt idx="209">
                  <c:v>45384</c:v>
                </c:pt>
                <c:pt idx="210">
                  <c:v>45385</c:v>
                </c:pt>
                <c:pt idx="211">
                  <c:v>45386</c:v>
                </c:pt>
                <c:pt idx="212">
                  <c:v>45387</c:v>
                </c:pt>
                <c:pt idx="213">
                  <c:v>45388</c:v>
                </c:pt>
                <c:pt idx="214">
                  <c:v>45389</c:v>
                </c:pt>
                <c:pt idx="215">
                  <c:v>45390</c:v>
                </c:pt>
                <c:pt idx="216">
                  <c:v>45391</c:v>
                </c:pt>
                <c:pt idx="217">
                  <c:v>45392</c:v>
                </c:pt>
                <c:pt idx="218">
                  <c:v>45393</c:v>
                </c:pt>
                <c:pt idx="219">
                  <c:v>45394</c:v>
                </c:pt>
                <c:pt idx="220">
                  <c:v>45395</c:v>
                </c:pt>
                <c:pt idx="221">
                  <c:v>45396</c:v>
                </c:pt>
                <c:pt idx="222">
                  <c:v>45397</c:v>
                </c:pt>
                <c:pt idx="223">
                  <c:v>45398</c:v>
                </c:pt>
                <c:pt idx="224">
                  <c:v>45399</c:v>
                </c:pt>
                <c:pt idx="225">
                  <c:v>45400</c:v>
                </c:pt>
                <c:pt idx="226">
                  <c:v>45401</c:v>
                </c:pt>
                <c:pt idx="227">
                  <c:v>45402</c:v>
                </c:pt>
                <c:pt idx="228">
                  <c:v>45403</c:v>
                </c:pt>
                <c:pt idx="229">
                  <c:v>45404</c:v>
                </c:pt>
                <c:pt idx="230">
                  <c:v>45405</c:v>
                </c:pt>
                <c:pt idx="231">
                  <c:v>45406</c:v>
                </c:pt>
                <c:pt idx="232">
                  <c:v>45407</c:v>
                </c:pt>
                <c:pt idx="233">
                  <c:v>45408</c:v>
                </c:pt>
                <c:pt idx="234">
                  <c:v>45409</c:v>
                </c:pt>
                <c:pt idx="235">
                  <c:v>45410</c:v>
                </c:pt>
                <c:pt idx="236">
                  <c:v>45411</c:v>
                </c:pt>
                <c:pt idx="237">
                  <c:v>45412</c:v>
                </c:pt>
                <c:pt idx="238">
                  <c:v>45413</c:v>
                </c:pt>
                <c:pt idx="239">
                  <c:v>45414</c:v>
                </c:pt>
                <c:pt idx="240">
                  <c:v>45415</c:v>
                </c:pt>
                <c:pt idx="241">
                  <c:v>45416</c:v>
                </c:pt>
                <c:pt idx="242">
                  <c:v>45417</c:v>
                </c:pt>
                <c:pt idx="243">
                  <c:v>45418</c:v>
                </c:pt>
                <c:pt idx="244">
                  <c:v>45419</c:v>
                </c:pt>
                <c:pt idx="245">
                  <c:v>45420</c:v>
                </c:pt>
                <c:pt idx="246">
                  <c:v>45421</c:v>
                </c:pt>
                <c:pt idx="247">
                  <c:v>45422</c:v>
                </c:pt>
                <c:pt idx="248">
                  <c:v>45423</c:v>
                </c:pt>
                <c:pt idx="249">
                  <c:v>45424</c:v>
                </c:pt>
                <c:pt idx="250">
                  <c:v>45425</c:v>
                </c:pt>
                <c:pt idx="251">
                  <c:v>45426</c:v>
                </c:pt>
                <c:pt idx="252">
                  <c:v>45427</c:v>
                </c:pt>
                <c:pt idx="253">
                  <c:v>45428</c:v>
                </c:pt>
                <c:pt idx="254">
                  <c:v>45429</c:v>
                </c:pt>
                <c:pt idx="255">
                  <c:v>45430</c:v>
                </c:pt>
                <c:pt idx="256">
                  <c:v>45431</c:v>
                </c:pt>
                <c:pt idx="257">
                  <c:v>45432</c:v>
                </c:pt>
                <c:pt idx="258">
                  <c:v>45433</c:v>
                </c:pt>
                <c:pt idx="259">
                  <c:v>45434</c:v>
                </c:pt>
                <c:pt idx="260">
                  <c:v>45435</c:v>
                </c:pt>
                <c:pt idx="261">
                  <c:v>45436</c:v>
                </c:pt>
                <c:pt idx="262">
                  <c:v>45437</c:v>
                </c:pt>
                <c:pt idx="263">
                  <c:v>45438</c:v>
                </c:pt>
                <c:pt idx="264">
                  <c:v>45439</c:v>
                </c:pt>
                <c:pt idx="265">
                  <c:v>45440</c:v>
                </c:pt>
                <c:pt idx="266">
                  <c:v>45441</c:v>
                </c:pt>
                <c:pt idx="267">
                  <c:v>45442</c:v>
                </c:pt>
                <c:pt idx="268">
                  <c:v>45443</c:v>
                </c:pt>
                <c:pt idx="269">
                  <c:v>45444</c:v>
                </c:pt>
                <c:pt idx="270">
                  <c:v>45445</c:v>
                </c:pt>
                <c:pt idx="271">
                  <c:v>45446</c:v>
                </c:pt>
                <c:pt idx="272">
                  <c:v>45447</c:v>
                </c:pt>
                <c:pt idx="273">
                  <c:v>45448</c:v>
                </c:pt>
                <c:pt idx="274">
                  <c:v>45449</c:v>
                </c:pt>
                <c:pt idx="275">
                  <c:v>45450</c:v>
                </c:pt>
                <c:pt idx="276">
                  <c:v>45451</c:v>
                </c:pt>
                <c:pt idx="277">
                  <c:v>45452</c:v>
                </c:pt>
                <c:pt idx="278">
                  <c:v>45453</c:v>
                </c:pt>
                <c:pt idx="279">
                  <c:v>45454</c:v>
                </c:pt>
                <c:pt idx="280">
                  <c:v>45455</c:v>
                </c:pt>
                <c:pt idx="281">
                  <c:v>45456</c:v>
                </c:pt>
                <c:pt idx="282">
                  <c:v>45457</c:v>
                </c:pt>
                <c:pt idx="283">
                  <c:v>45458</c:v>
                </c:pt>
                <c:pt idx="284">
                  <c:v>45459</c:v>
                </c:pt>
                <c:pt idx="285">
                  <c:v>45460</c:v>
                </c:pt>
                <c:pt idx="286">
                  <c:v>45461</c:v>
                </c:pt>
                <c:pt idx="287">
                  <c:v>45462</c:v>
                </c:pt>
                <c:pt idx="288">
                  <c:v>45463</c:v>
                </c:pt>
                <c:pt idx="289">
                  <c:v>45464</c:v>
                </c:pt>
                <c:pt idx="290">
                  <c:v>45465</c:v>
                </c:pt>
                <c:pt idx="291">
                  <c:v>45466</c:v>
                </c:pt>
                <c:pt idx="292">
                  <c:v>45467</c:v>
                </c:pt>
                <c:pt idx="293">
                  <c:v>45468</c:v>
                </c:pt>
                <c:pt idx="294">
                  <c:v>45469</c:v>
                </c:pt>
                <c:pt idx="295">
                  <c:v>45470</c:v>
                </c:pt>
                <c:pt idx="296">
                  <c:v>45471</c:v>
                </c:pt>
                <c:pt idx="297">
                  <c:v>45472</c:v>
                </c:pt>
                <c:pt idx="298">
                  <c:v>45473</c:v>
                </c:pt>
                <c:pt idx="299">
                  <c:v>45474</c:v>
                </c:pt>
                <c:pt idx="300">
                  <c:v>45475</c:v>
                </c:pt>
                <c:pt idx="301">
                  <c:v>45476</c:v>
                </c:pt>
                <c:pt idx="302">
                  <c:v>45477</c:v>
                </c:pt>
                <c:pt idx="303">
                  <c:v>45478</c:v>
                </c:pt>
                <c:pt idx="304">
                  <c:v>45479</c:v>
                </c:pt>
                <c:pt idx="305">
                  <c:v>45480</c:v>
                </c:pt>
                <c:pt idx="306">
                  <c:v>45481</c:v>
                </c:pt>
                <c:pt idx="307">
                  <c:v>45482</c:v>
                </c:pt>
                <c:pt idx="308">
                  <c:v>45483</c:v>
                </c:pt>
                <c:pt idx="309">
                  <c:v>45484</c:v>
                </c:pt>
                <c:pt idx="310">
                  <c:v>45485</c:v>
                </c:pt>
                <c:pt idx="311">
                  <c:v>45486</c:v>
                </c:pt>
                <c:pt idx="312">
                  <c:v>45487</c:v>
                </c:pt>
                <c:pt idx="313">
                  <c:v>45488</c:v>
                </c:pt>
                <c:pt idx="314">
                  <c:v>45489</c:v>
                </c:pt>
                <c:pt idx="315">
                  <c:v>45490</c:v>
                </c:pt>
                <c:pt idx="316">
                  <c:v>45491</c:v>
                </c:pt>
                <c:pt idx="317">
                  <c:v>45492</c:v>
                </c:pt>
                <c:pt idx="318">
                  <c:v>45493</c:v>
                </c:pt>
                <c:pt idx="319">
                  <c:v>45494</c:v>
                </c:pt>
                <c:pt idx="320">
                  <c:v>45495</c:v>
                </c:pt>
                <c:pt idx="321">
                  <c:v>45496</c:v>
                </c:pt>
                <c:pt idx="322">
                  <c:v>45497</c:v>
                </c:pt>
                <c:pt idx="323">
                  <c:v>45498</c:v>
                </c:pt>
                <c:pt idx="324">
                  <c:v>45499</c:v>
                </c:pt>
                <c:pt idx="325">
                  <c:v>45500</c:v>
                </c:pt>
                <c:pt idx="326">
                  <c:v>45501</c:v>
                </c:pt>
                <c:pt idx="327">
                  <c:v>45502</c:v>
                </c:pt>
                <c:pt idx="328">
                  <c:v>45503</c:v>
                </c:pt>
                <c:pt idx="329">
                  <c:v>45504</c:v>
                </c:pt>
                <c:pt idx="330">
                  <c:v>45505</c:v>
                </c:pt>
                <c:pt idx="331">
                  <c:v>45506</c:v>
                </c:pt>
                <c:pt idx="332">
                  <c:v>45507</c:v>
                </c:pt>
                <c:pt idx="333">
                  <c:v>45508</c:v>
                </c:pt>
                <c:pt idx="334">
                  <c:v>45509</c:v>
                </c:pt>
                <c:pt idx="335">
                  <c:v>45510</c:v>
                </c:pt>
                <c:pt idx="336">
                  <c:v>45511</c:v>
                </c:pt>
                <c:pt idx="337">
                  <c:v>45512</c:v>
                </c:pt>
                <c:pt idx="338">
                  <c:v>45513</c:v>
                </c:pt>
                <c:pt idx="339">
                  <c:v>45514</c:v>
                </c:pt>
                <c:pt idx="340">
                  <c:v>45515</c:v>
                </c:pt>
                <c:pt idx="341">
                  <c:v>45516</c:v>
                </c:pt>
                <c:pt idx="342">
                  <c:v>45517</c:v>
                </c:pt>
                <c:pt idx="343">
                  <c:v>45518</c:v>
                </c:pt>
                <c:pt idx="344">
                  <c:v>45519</c:v>
                </c:pt>
                <c:pt idx="345">
                  <c:v>45520</c:v>
                </c:pt>
                <c:pt idx="346">
                  <c:v>45521</c:v>
                </c:pt>
                <c:pt idx="347">
                  <c:v>45522</c:v>
                </c:pt>
                <c:pt idx="348">
                  <c:v>45523</c:v>
                </c:pt>
                <c:pt idx="349">
                  <c:v>45524</c:v>
                </c:pt>
                <c:pt idx="350">
                  <c:v>45525</c:v>
                </c:pt>
                <c:pt idx="351">
                  <c:v>45526</c:v>
                </c:pt>
                <c:pt idx="352">
                  <c:v>45527</c:v>
                </c:pt>
                <c:pt idx="353">
                  <c:v>45528</c:v>
                </c:pt>
                <c:pt idx="354">
                  <c:v>45529</c:v>
                </c:pt>
                <c:pt idx="355">
                  <c:v>45530</c:v>
                </c:pt>
                <c:pt idx="356">
                  <c:v>45531</c:v>
                </c:pt>
                <c:pt idx="357">
                  <c:v>45532</c:v>
                </c:pt>
                <c:pt idx="358">
                  <c:v>45533</c:v>
                </c:pt>
                <c:pt idx="359">
                  <c:v>45534</c:v>
                </c:pt>
                <c:pt idx="360">
                  <c:v>45535</c:v>
                </c:pt>
                <c:pt idx="361">
                  <c:v>45536</c:v>
                </c:pt>
                <c:pt idx="362">
                  <c:v>45537</c:v>
                </c:pt>
                <c:pt idx="363">
                  <c:v>45538</c:v>
                </c:pt>
                <c:pt idx="364">
                  <c:v>45539</c:v>
                </c:pt>
                <c:pt idx="365">
                  <c:v>45540</c:v>
                </c:pt>
                <c:pt idx="366">
                  <c:v>45541</c:v>
                </c:pt>
                <c:pt idx="367">
                  <c:v>45542</c:v>
                </c:pt>
                <c:pt idx="368">
                  <c:v>45543</c:v>
                </c:pt>
                <c:pt idx="369">
                  <c:v>45544</c:v>
                </c:pt>
                <c:pt idx="370">
                  <c:v>45545</c:v>
                </c:pt>
                <c:pt idx="371">
                  <c:v>45546</c:v>
                </c:pt>
                <c:pt idx="372">
                  <c:v>45547</c:v>
                </c:pt>
                <c:pt idx="373">
                  <c:v>45548</c:v>
                </c:pt>
                <c:pt idx="374">
                  <c:v>45549</c:v>
                </c:pt>
                <c:pt idx="375">
                  <c:v>45550</c:v>
                </c:pt>
                <c:pt idx="376">
                  <c:v>45551</c:v>
                </c:pt>
                <c:pt idx="377">
                  <c:v>45552</c:v>
                </c:pt>
                <c:pt idx="378">
                  <c:v>45553</c:v>
                </c:pt>
                <c:pt idx="379">
                  <c:v>45554</c:v>
                </c:pt>
                <c:pt idx="380">
                  <c:v>45555</c:v>
                </c:pt>
                <c:pt idx="381">
                  <c:v>45556</c:v>
                </c:pt>
                <c:pt idx="382">
                  <c:v>45557</c:v>
                </c:pt>
                <c:pt idx="383">
                  <c:v>45558</c:v>
                </c:pt>
                <c:pt idx="384">
                  <c:v>45559</c:v>
                </c:pt>
                <c:pt idx="385">
                  <c:v>45560</c:v>
                </c:pt>
                <c:pt idx="386">
                  <c:v>45561</c:v>
                </c:pt>
                <c:pt idx="387">
                  <c:v>45562</c:v>
                </c:pt>
                <c:pt idx="388">
                  <c:v>45563</c:v>
                </c:pt>
                <c:pt idx="389">
                  <c:v>45564</c:v>
                </c:pt>
                <c:pt idx="390">
                  <c:v>45565</c:v>
                </c:pt>
                <c:pt idx="391">
                  <c:v>45566</c:v>
                </c:pt>
                <c:pt idx="392">
                  <c:v>45567</c:v>
                </c:pt>
                <c:pt idx="393">
                  <c:v>45568</c:v>
                </c:pt>
                <c:pt idx="394">
                  <c:v>45569</c:v>
                </c:pt>
                <c:pt idx="395">
                  <c:v>45570</c:v>
                </c:pt>
                <c:pt idx="396">
                  <c:v>45571</c:v>
                </c:pt>
                <c:pt idx="397">
                  <c:v>45572</c:v>
                </c:pt>
                <c:pt idx="398">
                  <c:v>45573</c:v>
                </c:pt>
                <c:pt idx="399">
                  <c:v>45574</c:v>
                </c:pt>
                <c:pt idx="400">
                  <c:v>45575</c:v>
                </c:pt>
                <c:pt idx="401">
                  <c:v>45576</c:v>
                </c:pt>
                <c:pt idx="402">
                  <c:v>45577</c:v>
                </c:pt>
                <c:pt idx="403">
                  <c:v>45578</c:v>
                </c:pt>
                <c:pt idx="404">
                  <c:v>45579</c:v>
                </c:pt>
                <c:pt idx="405">
                  <c:v>45580</c:v>
                </c:pt>
                <c:pt idx="406">
                  <c:v>45581</c:v>
                </c:pt>
                <c:pt idx="407">
                  <c:v>45582</c:v>
                </c:pt>
                <c:pt idx="408">
                  <c:v>45583</c:v>
                </c:pt>
                <c:pt idx="409">
                  <c:v>45584</c:v>
                </c:pt>
                <c:pt idx="410">
                  <c:v>45585</c:v>
                </c:pt>
                <c:pt idx="411">
                  <c:v>45586</c:v>
                </c:pt>
                <c:pt idx="412">
                  <c:v>45587</c:v>
                </c:pt>
                <c:pt idx="413">
                  <c:v>45588</c:v>
                </c:pt>
                <c:pt idx="414">
                  <c:v>45589</c:v>
                </c:pt>
                <c:pt idx="415">
                  <c:v>45590</c:v>
                </c:pt>
                <c:pt idx="416">
                  <c:v>45591</c:v>
                </c:pt>
                <c:pt idx="417">
                  <c:v>45592</c:v>
                </c:pt>
                <c:pt idx="418">
                  <c:v>45593</c:v>
                </c:pt>
                <c:pt idx="419">
                  <c:v>45594</c:v>
                </c:pt>
                <c:pt idx="420">
                  <c:v>45595</c:v>
                </c:pt>
                <c:pt idx="421">
                  <c:v>45596</c:v>
                </c:pt>
              </c:numCache>
            </c:numRef>
          </c:cat>
          <c:val>
            <c:numRef>
              <c:f>'CAS Facility'!$C$7:$C$428</c:f>
              <c:numCache>
                <c:formatCode>0.00</c:formatCode>
                <c:ptCount val="422"/>
                <c:pt idx="0">
                  <c:v>680.9</c:v>
                </c:pt>
                <c:pt idx="1">
                  <c:v>660.58</c:v>
                </c:pt>
                <c:pt idx="2">
                  <c:v>644.41999999999996</c:v>
                </c:pt>
                <c:pt idx="3">
                  <c:v>606.34</c:v>
                </c:pt>
                <c:pt idx="4">
                  <c:v>596.64</c:v>
                </c:pt>
                <c:pt idx="5">
                  <c:v>578.92999999999995</c:v>
                </c:pt>
                <c:pt idx="6">
                  <c:v>623.08000000000004</c:v>
                </c:pt>
                <c:pt idx="7">
                  <c:v>689.16</c:v>
                </c:pt>
                <c:pt idx="8">
                  <c:v>701.54</c:v>
                </c:pt>
                <c:pt idx="9">
                  <c:v>712.92</c:v>
                </c:pt>
                <c:pt idx="10">
                  <c:v>723.99</c:v>
                </c:pt>
                <c:pt idx="11">
                  <c:v>745.1</c:v>
                </c:pt>
                <c:pt idx="12">
                  <c:v>739.02</c:v>
                </c:pt>
                <c:pt idx="13">
                  <c:v>733.23</c:v>
                </c:pt>
                <c:pt idx="14">
                  <c:v>721.92</c:v>
                </c:pt>
                <c:pt idx="15">
                  <c:v>674.94</c:v>
                </c:pt>
                <c:pt idx="16">
                  <c:v>634.54999999999995</c:v>
                </c:pt>
                <c:pt idx="17">
                  <c:v>719.24</c:v>
                </c:pt>
                <c:pt idx="18">
                  <c:v>773.44</c:v>
                </c:pt>
                <c:pt idx="19">
                  <c:v>719.44</c:v>
                </c:pt>
                <c:pt idx="20">
                  <c:v>603.01</c:v>
                </c:pt>
                <c:pt idx="21">
                  <c:v>701.78</c:v>
                </c:pt>
                <c:pt idx="22">
                  <c:v>742.66</c:v>
                </c:pt>
                <c:pt idx="23">
                  <c:v>675.76</c:v>
                </c:pt>
                <c:pt idx="24">
                  <c:v>679.89</c:v>
                </c:pt>
                <c:pt idx="25">
                  <c:v>723.39</c:v>
                </c:pt>
                <c:pt idx="26">
                  <c:v>754.41</c:v>
                </c:pt>
                <c:pt idx="27">
                  <c:v>771.79</c:v>
                </c:pt>
                <c:pt idx="28">
                  <c:v>754.29</c:v>
                </c:pt>
                <c:pt idx="29">
                  <c:v>715.04</c:v>
                </c:pt>
                <c:pt idx="30">
                  <c:v>724.3</c:v>
                </c:pt>
                <c:pt idx="31">
                  <c:v>754.63</c:v>
                </c:pt>
                <c:pt idx="32">
                  <c:v>759.66</c:v>
                </c:pt>
                <c:pt idx="33">
                  <c:v>730.84</c:v>
                </c:pt>
                <c:pt idx="34">
                  <c:v>721.06</c:v>
                </c:pt>
                <c:pt idx="35">
                  <c:v>774.49</c:v>
                </c:pt>
                <c:pt idx="36">
                  <c:v>773.42</c:v>
                </c:pt>
                <c:pt idx="37">
                  <c:v>773.79</c:v>
                </c:pt>
                <c:pt idx="38">
                  <c:v>782.31</c:v>
                </c:pt>
                <c:pt idx="39">
                  <c:v>752.67</c:v>
                </c:pt>
                <c:pt idx="40">
                  <c:v>685.3</c:v>
                </c:pt>
                <c:pt idx="41">
                  <c:v>694.27</c:v>
                </c:pt>
                <c:pt idx="42">
                  <c:v>774.66</c:v>
                </c:pt>
                <c:pt idx="43">
                  <c:v>783.27</c:v>
                </c:pt>
                <c:pt idx="44">
                  <c:v>775.49</c:v>
                </c:pt>
                <c:pt idx="45">
                  <c:v>788.3</c:v>
                </c:pt>
                <c:pt idx="46">
                  <c:v>763.85</c:v>
                </c:pt>
                <c:pt idx="47">
                  <c:v>714.47</c:v>
                </c:pt>
                <c:pt idx="48">
                  <c:v>753.13</c:v>
                </c:pt>
                <c:pt idx="49">
                  <c:v>795.77</c:v>
                </c:pt>
                <c:pt idx="50">
                  <c:v>785.01</c:v>
                </c:pt>
                <c:pt idx="51">
                  <c:v>760.21</c:v>
                </c:pt>
                <c:pt idx="52">
                  <c:v>745.15</c:v>
                </c:pt>
                <c:pt idx="53">
                  <c:v>757.51</c:v>
                </c:pt>
                <c:pt idx="54">
                  <c:v>724.35</c:v>
                </c:pt>
                <c:pt idx="55">
                  <c:v>726.15</c:v>
                </c:pt>
                <c:pt idx="56">
                  <c:v>711.59</c:v>
                </c:pt>
                <c:pt idx="57">
                  <c:v>763.15</c:v>
                </c:pt>
                <c:pt idx="58">
                  <c:v>737.28</c:v>
                </c:pt>
                <c:pt idx="59">
                  <c:v>690.82</c:v>
                </c:pt>
                <c:pt idx="60">
                  <c:v>683.86</c:v>
                </c:pt>
                <c:pt idx="61">
                  <c:v>695.67</c:v>
                </c:pt>
                <c:pt idx="62">
                  <c:v>732.52</c:v>
                </c:pt>
                <c:pt idx="63">
                  <c:v>711.06</c:v>
                </c:pt>
                <c:pt idx="64">
                  <c:v>707.5</c:v>
                </c:pt>
                <c:pt idx="65">
                  <c:v>692.88</c:v>
                </c:pt>
                <c:pt idx="66">
                  <c:v>657.04</c:v>
                </c:pt>
                <c:pt idx="67">
                  <c:v>665.05</c:v>
                </c:pt>
                <c:pt idx="68">
                  <c:v>694.12</c:v>
                </c:pt>
                <c:pt idx="69">
                  <c:v>776.98</c:v>
                </c:pt>
                <c:pt idx="70">
                  <c:v>786.38</c:v>
                </c:pt>
                <c:pt idx="71">
                  <c:v>679.01</c:v>
                </c:pt>
                <c:pt idx="72">
                  <c:v>711.36</c:v>
                </c:pt>
                <c:pt idx="73">
                  <c:v>720.84</c:v>
                </c:pt>
                <c:pt idx="74">
                  <c:v>721.21</c:v>
                </c:pt>
                <c:pt idx="75">
                  <c:v>687.24</c:v>
                </c:pt>
                <c:pt idx="76">
                  <c:v>704.39</c:v>
                </c:pt>
                <c:pt idx="77">
                  <c:v>711.67</c:v>
                </c:pt>
                <c:pt idx="78">
                  <c:v>724.54</c:v>
                </c:pt>
                <c:pt idx="79">
                  <c:v>718.39</c:v>
                </c:pt>
                <c:pt idx="80">
                  <c:v>670.65</c:v>
                </c:pt>
                <c:pt idx="81">
                  <c:v>697.75</c:v>
                </c:pt>
                <c:pt idx="82">
                  <c:v>714.12</c:v>
                </c:pt>
                <c:pt idx="83">
                  <c:v>709.97</c:v>
                </c:pt>
                <c:pt idx="84">
                  <c:v>723.77</c:v>
                </c:pt>
                <c:pt idx="85">
                  <c:v>728.33</c:v>
                </c:pt>
                <c:pt idx="86">
                  <c:v>701.43</c:v>
                </c:pt>
                <c:pt idx="87">
                  <c:v>674.31</c:v>
                </c:pt>
                <c:pt idx="88">
                  <c:v>685.76</c:v>
                </c:pt>
                <c:pt idx="89">
                  <c:v>679.07</c:v>
                </c:pt>
                <c:pt idx="90">
                  <c:v>673.39</c:v>
                </c:pt>
                <c:pt idx="91">
                  <c:v>716.67</c:v>
                </c:pt>
                <c:pt idx="92">
                  <c:v>736.71</c:v>
                </c:pt>
                <c:pt idx="93">
                  <c:v>706.8</c:v>
                </c:pt>
                <c:pt idx="94">
                  <c:v>688.19</c:v>
                </c:pt>
                <c:pt idx="95">
                  <c:v>676.64</c:v>
                </c:pt>
                <c:pt idx="96">
                  <c:v>669.68</c:v>
                </c:pt>
                <c:pt idx="97">
                  <c:v>569.38</c:v>
                </c:pt>
                <c:pt idx="98">
                  <c:v>644.4</c:v>
                </c:pt>
                <c:pt idx="99">
                  <c:v>723.41</c:v>
                </c:pt>
                <c:pt idx="100">
                  <c:v>740.22</c:v>
                </c:pt>
                <c:pt idx="101">
                  <c:v>715.37</c:v>
                </c:pt>
                <c:pt idx="102">
                  <c:v>701.66</c:v>
                </c:pt>
                <c:pt idx="103">
                  <c:v>705.27</c:v>
                </c:pt>
                <c:pt idx="104">
                  <c:v>672.46</c:v>
                </c:pt>
                <c:pt idx="105">
                  <c:v>723.26</c:v>
                </c:pt>
                <c:pt idx="106">
                  <c:v>698.85</c:v>
                </c:pt>
                <c:pt idx="107">
                  <c:v>719.85</c:v>
                </c:pt>
                <c:pt idx="108">
                  <c:v>744.48</c:v>
                </c:pt>
                <c:pt idx="109">
                  <c:v>694.09</c:v>
                </c:pt>
                <c:pt idx="110">
                  <c:v>693.86</c:v>
                </c:pt>
                <c:pt idx="111">
                  <c:v>679.5</c:v>
                </c:pt>
                <c:pt idx="112">
                  <c:v>680.84</c:v>
                </c:pt>
                <c:pt idx="113">
                  <c:v>721.05</c:v>
                </c:pt>
                <c:pt idx="114">
                  <c:v>722.35</c:v>
                </c:pt>
                <c:pt idx="115">
                  <c:v>708.38</c:v>
                </c:pt>
                <c:pt idx="116">
                  <c:v>634.37</c:v>
                </c:pt>
                <c:pt idx="117">
                  <c:v>555.07000000000005</c:v>
                </c:pt>
                <c:pt idx="118">
                  <c:v>664.59</c:v>
                </c:pt>
                <c:pt idx="119">
                  <c:v>740.97</c:v>
                </c:pt>
                <c:pt idx="120">
                  <c:v>710.17</c:v>
                </c:pt>
                <c:pt idx="121">
                  <c:v>694.65</c:v>
                </c:pt>
                <c:pt idx="122">
                  <c:v>665.96</c:v>
                </c:pt>
                <c:pt idx="123">
                  <c:v>736.09</c:v>
                </c:pt>
                <c:pt idx="124">
                  <c:v>704.15</c:v>
                </c:pt>
                <c:pt idx="125">
                  <c:v>731.63</c:v>
                </c:pt>
                <c:pt idx="126">
                  <c:v>731.26</c:v>
                </c:pt>
                <c:pt idx="127">
                  <c:v>697.9</c:v>
                </c:pt>
                <c:pt idx="128">
                  <c:v>652.65</c:v>
                </c:pt>
                <c:pt idx="129">
                  <c:v>698.28</c:v>
                </c:pt>
                <c:pt idx="130">
                  <c:v>719.57</c:v>
                </c:pt>
                <c:pt idx="131">
                  <c:v>616.79</c:v>
                </c:pt>
                <c:pt idx="132">
                  <c:v>702.73</c:v>
                </c:pt>
                <c:pt idx="133">
                  <c:v>802.28</c:v>
                </c:pt>
                <c:pt idx="134">
                  <c:v>728.93</c:v>
                </c:pt>
                <c:pt idx="135">
                  <c:v>726.39</c:v>
                </c:pt>
                <c:pt idx="136">
                  <c:v>660.67</c:v>
                </c:pt>
                <c:pt idx="137">
                  <c:v>663.38</c:v>
                </c:pt>
                <c:pt idx="138">
                  <c:v>724.58</c:v>
                </c:pt>
                <c:pt idx="139">
                  <c:v>747.52</c:v>
                </c:pt>
                <c:pt idx="140">
                  <c:v>743.98</c:v>
                </c:pt>
                <c:pt idx="141">
                  <c:v>691.86</c:v>
                </c:pt>
                <c:pt idx="142">
                  <c:v>698.9</c:v>
                </c:pt>
                <c:pt idx="143">
                  <c:v>746.75</c:v>
                </c:pt>
                <c:pt idx="144">
                  <c:v>741.35</c:v>
                </c:pt>
                <c:pt idx="145">
                  <c:v>704.68</c:v>
                </c:pt>
                <c:pt idx="146">
                  <c:v>653.98</c:v>
                </c:pt>
                <c:pt idx="147">
                  <c:v>654.71</c:v>
                </c:pt>
                <c:pt idx="148">
                  <c:v>726.66</c:v>
                </c:pt>
                <c:pt idx="149">
                  <c:v>686.98</c:v>
                </c:pt>
                <c:pt idx="150">
                  <c:v>651.89</c:v>
                </c:pt>
                <c:pt idx="151">
                  <c:v>645.79</c:v>
                </c:pt>
                <c:pt idx="152">
                  <c:v>620.87</c:v>
                </c:pt>
                <c:pt idx="153">
                  <c:v>640.07000000000005</c:v>
                </c:pt>
                <c:pt idx="154">
                  <c:v>710.05</c:v>
                </c:pt>
                <c:pt idx="155">
                  <c:v>710.31</c:v>
                </c:pt>
                <c:pt idx="156">
                  <c:v>697.74</c:v>
                </c:pt>
                <c:pt idx="157">
                  <c:v>693.51</c:v>
                </c:pt>
                <c:pt idx="158">
                  <c:v>701.39</c:v>
                </c:pt>
                <c:pt idx="159">
                  <c:v>711.24</c:v>
                </c:pt>
                <c:pt idx="160">
                  <c:v>708.43</c:v>
                </c:pt>
                <c:pt idx="161">
                  <c:v>652.23</c:v>
                </c:pt>
                <c:pt idx="162">
                  <c:v>641.42999999999995</c:v>
                </c:pt>
                <c:pt idx="163">
                  <c:v>681.18</c:v>
                </c:pt>
                <c:pt idx="164">
                  <c:v>668.55</c:v>
                </c:pt>
                <c:pt idx="165">
                  <c:v>676.67</c:v>
                </c:pt>
                <c:pt idx="166">
                  <c:v>673.61</c:v>
                </c:pt>
                <c:pt idx="167">
                  <c:v>667.05</c:v>
                </c:pt>
                <c:pt idx="168">
                  <c:v>661.24</c:v>
                </c:pt>
                <c:pt idx="169">
                  <c:v>670.57</c:v>
                </c:pt>
                <c:pt idx="170">
                  <c:v>708.19</c:v>
                </c:pt>
                <c:pt idx="171">
                  <c:v>665.29</c:v>
                </c:pt>
                <c:pt idx="172">
                  <c:v>667.25</c:v>
                </c:pt>
                <c:pt idx="173">
                  <c:v>739.11</c:v>
                </c:pt>
                <c:pt idx="174">
                  <c:v>695.94</c:v>
                </c:pt>
                <c:pt idx="175">
                  <c:v>707.68</c:v>
                </c:pt>
                <c:pt idx="176">
                  <c:v>722.36</c:v>
                </c:pt>
                <c:pt idx="177">
                  <c:v>676.84</c:v>
                </c:pt>
                <c:pt idx="178">
                  <c:v>710.53</c:v>
                </c:pt>
                <c:pt idx="179">
                  <c:v>718.44</c:v>
                </c:pt>
                <c:pt idx="180">
                  <c:v>652.16</c:v>
                </c:pt>
                <c:pt idx="181">
                  <c:v>664.31</c:v>
                </c:pt>
                <c:pt idx="182">
                  <c:v>683.26</c:v>
                </c:pt>
                <c:pt idx="183">
                  <c:v>714.85</c:v>
                </c:pt>
                <c:pt idx="184">
                  <c:v>704.44</c:v>
                </c:pt>
                <c:pt idx="185">
                  <c:v>734.23</c:v>
                </c:pt>
                <c:pt idx="186">
                  <c:v>748.78</c:v>
                </c:pt>
                <c:pt idx="187">
                  <c:v>711.07</c:v>
                </c:pt>
                <c:pt idx="188">
                  <c:v>666.86</c:v>
                </c:pt>
                <c:pt idx="189">
                  <c:v>666.14</c:v>
                </c:pt>
                <c:pt idx="190">
                  <c:v>693.56</c:v>
                </c:pt>
                <c:pt idx="191">
                  <c:v>691.19</c:v>
                </c:pt>
                <c:pt idx="192">
                  <c:v>701.93</c:v>
                </c:pt>
                <c:pt idx="193">
                  <c:v>704.96</c:v>
                </c:pt>
                <c:pt idx="194">
                  <c:v>712.56</c:v>
                </c:pt>
                <c:pt idx="195">
                  <c:v>715.44</c:v>
                </c:pt>
                <c:pt idx="196">
                  <c:v>700.59</c:v>
                </c:pt>
                <c:pt idx="197">
                  <c:v>702.55</c:v>
                </c:pt>
                <c:pt idx="198">
                  <c:v>687.84</c:v>
                </c:pt>
                <c:pt idx="199">
                  <c:v>627.57000000000005</c:v>
                </c:pt>
                <c:pt idx="200">
                  <c:v>691.91</c:v>
                </c:pt>
                <c:pt idx="201">
                  <c:v>679.72</c:v>
                </c:pt>
                <c:pt idx="202">
                  <c:v>669.1</c:v>
                </c:pt>
                <c:pt idx="203">
                  <c:v>684.39</c:v>
                </c:pt>
                <c:pt idx="204">
                  <c:v>647.02</c:v>
                </c:pt>
                <c:pt idx="205">
                  <c:v>555.74</c:v>
                </c:pt>
                <c:pt idx="206">
                  <c:v>567.48</c:v>
                </c:pt>
                <c:pt idx="207">
                  <c:v>603.5</c:v>
                </c:pt>
                <c:pt idx="208">
                  <c:v>626.17999999999995</c:v>
                </c:pt>
                <c:pt idx="209">
                  <c:v>675.18</c:v>
                </c:pt>
                <c:pt idx="210">
                  <c:v>713.65</c:v>
                </c:pt>
                <c:pt idx="211">
                  <c:v>691.8</c:v>
                </c:pt>
                <c:pt idx="212">
                  <c:v>637.22</c:v>
                </c:pt>
                <c:pt idx="213">
                  <c:v>687.38</c:v>
                </c:pt>
                <c:pt idx="214">
                  <c:v>752.58</c:v>
                </c:pt>
                <c:pt idx="215">
                  <c:v>683.38</c:v>
                </c:pt>
                <c:pt idx="216">
                  <c:v>640.96</c:v>
                </c:pt>
                <c:pt idx="217">
                  <c:v>652.76</c:v>
                </c:pt>
                <c:pt idx="218">
                  <c:v>678.77</c:v>
                </c:pt>
                <c:pt idx="219">
                  <c:v>637.01</c:v>
                </c:pt>
                <c:pt idx="220">
                  <c:v>606.04</c:v>
                </c:pt>
                <c:pt idx="221">
                  <c:v>618.76</c:v>
                </c:pt>
                <c:pt idx="222">
                  <c:v>608.72</c:v>
                </c:pt>
                <c:pt idx="223">
                  <c:v>645.34</c:v>
                </c:pt>
                <c:pt idx="224">
                  <c:v>686.5</c:v>
                </c:pt>
                <c:pt idx="225">
                  <c:v>740.86</c:v>
                </c:pt>
                <c:pt idx="226">
                  <c:v>730.81</c:v>
                </c:pt>
                <c:pt idx="227">
                  <c:v>736.67</c:v>
                </c:pt>
                <c:pt idx="228">
                  <c:v>752.69</c:v>
                </c:pt>
                <c:pt idx="229">
                  <c:v>731.6</c:v>
                </c:pt>
                <c:pt idx="230">
                  <c:v>669.64</c:v>
                </c:pt>
                <c:pt idx="231">
                  <c:v>634.4</c:v>
                </c:pt>
                <c:pt idx="232">
                  <c:v>628.80999999999995</c:v>
                </c:pt>
                <c:pt idx="233">
                  <c:v>625.58000000000004</c:v>
                </c:pt>
                <c:pt idx="234">
                  <c:v>632.65</c:v>
                </c:pt>
                <c:pt idx="235">
                  <c:v>685.27</c:v>
                </c:pt>
                <c:pt idx="236">
                  <c:v>707.45</c:v>
                </c:pt>
                <c:pt idx="237">
                  <c:v>745.32</c:v>
                </c:pt>
                <c:pt idx="238">
                  <c:v>766.82</c:v>
                </c:pt>
                <c:pt idx="239">
                  <c:v>702.6</c:v>
                </c:pt>
                <c:pt idx="240">
                  <c:v>627.27</c:v>
                </c:pt>
                <c:pt idx="241">
                  <c:v>601.28</c:v>
                </c:pt>
                <c:pt idx="242">
                  <c:v>593.03</c:v>
                </c:pt>
                <c:pt idx="243">
                  <c:v>609.16</c:v>
                </c:pt>
                <c:pt idx="244">
                  <c:v>614.59</c:v>
                </c:pt>
                <c:pt idx="245">
                  <c:v>612.15</c:v>
                </c:pt>
                <c:pt idx="246">
                  <c:v>631.29</c:v>
                </c:pt>
                <c:pt idx="247">
                  <c:v>589.64</c:v>
                </c:pt>
                <c:pt idx="248">
                  <c:v>595.11</c:v>
                </c:pt>
                <c:pt idx="249">
                  <c:v>624.39</c:v>
                </c:pt>
                <c:pt idx="250">
                  <c:v>628.41999999999996</c:v>
                </c:pt>
                <c:pt idx="251">
                  <c:v>595.5</c:v>
                </c:pt>
                <c:pt idx="252">
                  <c:v>591.47</c:v>
                </c:pt>
                <c:pt idx="253">
                  <c:v>647.5</c:v>
                </c:pt>
                <c:pt idx="254">
                  <c:v>723.89</c:v>
                </c:pt>
                <c:pt idx="255">
                  <c:v>760.28</c:v>
                </c:pt>
                <c:pt idx="256">
                  <c:v>748.04</c:v>
                </c:pt>
                <c:pt idx="257">
                  <c:v>630.16</c:v>
                </c:pt>
                <c:pt idx="258">
                  <c:v>714.64</c:v>
                </c:pt>
                <c:pt idx="259">
                  <c:v>731.59</c:v>
                </c:pt>
                <c:pt idx="260">
                  <c:v>686.11</c:v>
                </c:pt>
                <c:pt idx="261">
                  <c:v>676.18</c:v>
                </c:pt>
                <c:pt idx="262">
                  <c:v>639.95000000000005</c:v>
                </c:pt>
                <c:pt idx="263">
                  <c:v>601.58000000000004</c:v>
                </c:pt>
                <c:pt idx="264">
                  <c:v>639.04999999999995</c:v>
                </c:pt>
                <c:pt idx="265">
                  <c:v>702.85</c:v>
                </c:pt>
                <c:pt idx="266">
                  <c:v>734.18</c:v>
                </c:pt>
                <c:pt idx="267">
                  <c:v>757.22</c:v>
                </c:pt>
                <c:pt idx="268">
                  <c:v>733.96</c:v>
                </c:pt>
                <c:pt idx="269">
                  <c:v>714.16</c:v>
                </c:pt>
                <c:pt idx="270">
                  <c:v>761.6</c:v>
                </c:pt>
                <c:pt idx="271">
                  <c:v>666.27</c:v>
                </c:pt>
                <c:pt idx="272">
                  <c:v>589.9</c:v>
                </c:pt>
                <c:pt idx="273">
                  <c:v>575.79999999999995</c:v>
                </c:pt>
                <c:pt idx="274">
                  <c:v>607.02</c:v>
                </c:pt>
                <c:pt idx="275">
                  <c:v>606.66</c:v>
                </c:pt>
                <c:pt idx="276">
                  <c:v>639.54999999999995</c:v>
                </c:pt>
                <c:pt idx="277">
                  <c:v>670.05</c:v>
                </c:pt>
                <c:pt idx="278">
                  <c:v>694.07</c:v>
                </c:pt>
                <c:pt idx="279">
                  <c:v>696.69</c:v>
                </c:pt>
                <c:pt idx="280">
                  <c:v>683.15</c:v>
                </c:pt>
                <c:pt idx="281">
                  <c:v>655.34</c:v>
                </c:pt>
                <c:pt idx="282">
                  <c:v>655.27</c:v>
                </c:pt>
                <c:pt idx="283">
                  <c:v>654.4</c:v>
                </c:pt>
                <c:pt idx="284">
                  <c:v>675.13</c:v>
                </c:pt>
                <c:pt idx="285">
                  <c:v>628.33000000000004</c:v>
                </c:pt>
                <c:pt idx="286">
                  <c:v>559.63</c:v>
                </c:pt>
                <c:pt idx="287">
                  <c:v>494.18</c:v>
                </c:pt>
                <c:pt idx="288">
                  <c:v>584.4</c:v>
                </c:pt>
                <c:pt idx="289">
                  <c:v>692.15</c:v>
                </c:pt>
                <c:pt idx="290">
                  <c:v>747.73</c:v>
                </c:pt>
                <c:pt idx="291">
                  <c:v>741.89</c:v>
                </c:pt>
                <c:pt idx="292">
                  <c:v>654.34</c:v>
                </c:pt>
                <c:pt idx="293">
                  <c:v>671.82</c:v>
                </c:pt>
                <c:pt idx="294">
                  <c:v>684.03</c:v>
                </c:pt>
                <c:pt idx="295">
                  <c:v>671.94</c:v>
                </c:pt>
                <c:pt idx="296">
                  <c:v>693.75</c:v>
                </c:pt>
                <c:pt idx="297">
                  <c:v>724.68</c:v>
                </c:pt>
                <c:pt idx="298">
                  <c:v>675.16</c:v>
                </c:pt>
                <c:pt idx="299">
                  <c:v>656.78</c:v>
                </c:pt>
                <c:pt idx="300">
                  <c:v>643.96</c:v>
                </c:pt>
                <c:pt idx="301">
                  <c:v>641.69000000000005</c:v>
                </c:pt>
                <c:pt idx="302">
                  <c:v>705.66</c:v>
                </c:pt>
                <c:pt idx="303">
                  <c:v>753.45</c:v>
                </c:pt>
                <c:pt idx="304">
                  <c:v>676.64</c:v>
                </c:pt>
                <c:pt idx="305">
                  <c:v>680.87</c:v>
                </c:pt>
                <c:pt idx="306">
                  <c:v>658.34</c:v>
                </c:pt>
                <c:pt idx="307">
                  <c:v>685.59</c:v>
                </c:pt>
                <c:pt idx="308">
                  <c:v>623.86</c:v>
                </c:pt>
                <c:pt idx="309">
                  <c:v>592.69000000000005</c:v>
                </c:pt>
                <c:pt idx="310">
                  <c:v>657.88</c:v>
                </c:pt>
                <c:pt idx="311">
                  <c:v>679.88</c:v>
                </c:pt>
                <c:pt idx="312">
                  <c:v>696.73</c:v>
                </c:pt>
                <c:pt idx="313">
                  <c:v>660.71</c:v>
                </c:pt>
                <c:pt idx="314">
                  <c:v>660.71</c:v>
                </c:pt>
                <c:pt idx="315">
                  <c:v>644.11</c:v>
                </c:pt>
                <c:pt idx="316">
                  <c:v>622.1</c:v>
                </c:pt>
                <c:pt idx="317">
                  <c:v>619.45000000000005</c:v>
                </c:pt>
                <c:pt idx="318">
                  <c:v>613.44000000000005</c:v>
                </c:pt>
                <c:pt idx="319">
                  <c:v>639.62</c:v>
                </c:pt>
                <c:pt idx="320">
                  <c:v>654.35</c:v>
                </c:pt>
                <c:pt idx="321">
                  <c:v>714.63</c:v>
                </c:pt>
                <c:pt idx="322">
                  <c:v>680.84</c:v>
                </c:pt>
                <c:pt idx="323">
                  <c:v>688.42</c:v>
                </c:pt>
                <c:pt idx="324">
                  <c:v>701.57</c:v>
                </c:pt>
                <c:pt idx="325">
                  <c:v>723.24</c:v>
                </c:pt>
                <c:pt idx="326">
                  <c:v>696.54</c:v>
                </c:pt>
                <c:pt idx="327">
                  <c:v>680.49</c:v>
                </c:pt>
                <c:pt idx="328">
                  <c:v>678.57</c:v>
                </c:pt>
                <c:pt idx="329">
                  <c:v>656.77</c:v>
                </c:pt>
                <c:pt idx="330">
                  <c:v>623.55999999999995</c:v>
                </c:pt>
                <c:pt idx="331">
                  <c:v>568.64</c:v>
                </c:pt>
                <c:pt idx="332">
                  <c:v>626.66999999999996</c:v>
                </c:pt>
                <c:pt idx="333">
                  <c:v>728.33</c:v>
                </c:pt>
                <c:pt idx="334">
                  <c:v>711.74</c:v>
                </c:pt>
                <c:pt idx="335">
                  <c:v>597.66999999999996</c:v>
                </c:pt>
                <c:pt idx="336">
                  <c:v>582.25</c:v>
                </c:pt>
                <c:pt idx="337">
                  <c:v>650.30999999999995</c:v>
                </c:pt>
                <c:pt idx="338">
                  <c:v>673.25</c:v>
                </c:pt>
                <c:pt idx="339">
                  <c:v>708</c:v>
                </c:pt>
                <c:pt idx="340">
                  <c:v>695.04</c:v>
                </c:pt>
                <c:pt idx="341">
                  <c:v>675.51</c:v>
                </c:pt>
                <c:pt idx="342">
                  <c:v>659.8</c:v>
                </c:pt>
                <c:pt idx="343">
                  <c:v>681.58</c:v>
                </c:pt>
                <c:pt idx="344">
                  <c:v>650.75</c:v>
                </c:pt>
                <c:pt idx="345">
                  <c:v>647.85</c:v>
                </c:pt>
                <c:pt idx="346">
                  <c:v>627.26</c:v>
                </c:pt>
                <c:pt idx="347">
                  <c:v>710.45</c:v>
                </c:pt>
                <c:pt idx="348">
                  <c:v>691.26</c:v>
                </c:pt>
                <c:pt idx="349">
                  <c:v>681.8</c:v>
                </c:pt>
                <c:pt idx="350">
                  <c:v>674.04</c:v>
                </c:pt>
                <c:pt idx="351">
                  <c:v>707.69</c:v>
                </c:pt>
                <c:pt idx="352">
                  <c:v>680.67</c:v>
                </c:pt>
                <c:pt idx="353">
                  <c:v>671.88</c:v>
                </c:pt>
                <c:pt idx="354">
                  <c:v>680.68</c:v>
                </c:pt>
                <c:pt idx="355">
                  <c:v>662.95</c:v>
                </c:pt>
                <c:pt idx="356">
                  <c:v>687.88</c:v>
                </c:pt>
                <c:pt idx="357">
                  <c:v>714.54</c:v>
                </c:pt>
                <c:pt idx="358">
                  <c:v>714.59</c:v>
                </c:pt>
                <c:pt idx="359">
                  <c:v>675.53</c:v>
                </c:pt>
                <c:pt idx="360">
                  <c:v>655.83</c:v>
                </c:pt>
                <c:pt idx="361">
                  <c:v>655.05999999999995</c:v>
                </c:pt>
                <c:pt idx="362">
                  <c:v>604.73</c:v>
                </c:pt>
                <c:pt idx="363">
                  <c:v>621.45000000000005</c:v>
                </c:pt>
                <c:pt idx="364">
                  <c:v>634.45000000000005</c:v>
                </c:pt>
                <c:pt idx="365">
                  <c:v>688.89</c:v>
                </c:pt>
                <c:pt idx="366">
                  <c:v>705.94</c:v>
                </c:pt>
                <c:pt idx="367">
                  <c:v>649.54</c:v>
                </c:pt>
                <c:pt idx="368">
                  <c:v>644.9</c:v>
                </c:pt>
                <c:pt idx="369">
                  <c:v>702.06</c:v>
                </c:pt>
                <c:pt idx="370">
                  <c:v>686.05</c:v>
                </c:pt>
                <c:pt idx="371">
                  <c:v>687.34</c:v>
                </c:pt>
                <c:pt idx="372">
                  <c:v>628.74</c:v>
                </c:pt>
                <c:pt idx="373">
                  <c:v>695.66</c:v>
                </c:pt>
                <c:pt idx="374">
                  <c:v>752.55</c:v>
                </c:pt>
                <c:pt idx="375">
                  <c:v>703.19</c:v>
                </c:pt>
                <c:pt idx="376">
                  <c:v>714.08</c:v>
                </c:pt>
                <c:pt idx="377">
                  <c:v>718.71</c:v>
                </c:pt>
                <c:pt idx="378">
                  <c:v>705.36</c:v>
                </c:pt>
                <c:pt idx="379">
                  <c:v>734.08</c:v>
                </c:pt>
                <c:pt idx="380">
                  <c:v>717.18</c:v>
                </c:pt>
                <c:pt idx="381">
                  <c:v>756.33</c:v>
                </c:pt>
                <c:pt idx="382">
                  <c:v>743.71</c:v>
                </c:pt>
                <c:pt idx="383">
                  <c:v>736.01</c:v>
                </c:pt>
                <c:pt idx="384">
                  <c:v>714.22</c:v>
                </c:pt>
                <c:pt idx="385">
                  <c:v>685.13</c:v>
                </c:pt>
                <c:pt idx="386">
                  <c:v>694.21</c:v>
                </c:pt>
                <c:pt idx="387">
                  <c:v>650.22</c:v>
                </c:pt>
                <c:pt idx="388">
                  <c:v>639.69000000000005</c:v>
                </c:pt>
                <c:pt idx="389">
                  <c:v>749.18</c:v>
                </c:pt>
                <c:pt idx="390">
                  <c:v>736.93</c:v>
                </c:pt>
                <c:pt idx="391">
                  <c:v>696.93</c:v>
                </c:pt>
                <c:pt idx="392">
                  <c:v>666.01</c:v>
                </c:pt>
                <c:pt idx="393">
                  <c:v>713.36</c:v>
                </c:pt>
                <c:pt idx="394">
                  <c:v>703.89</c:v>
                </c:pt>
                <c:pt idx="395">
                  <c:v>676.3</c:v>
                </c:pt>
                <c:pt idx="396">
                  <c:v>710.05</c:v>
                </c:pt>
                <c:pt idx="397">
                  <c:v>715.61</c:v>
                </c:pt>
                <c:pt idx="398">
                  <c:v>642.83000000000004</c:v>
                </c:pt>
                <c:pt idx="399">
                  <c:v>669.65</c:v>
                </c:pt>
                <c:pt idx="400">
                  <c:v>687.05</c:v>
                </c:pt>
                <c:pt idx="401">
                  <c:v>689.08</c:v>
                </c:pt>
                <c:pt idx="402">
                  <c:v>684.53</c:v>
                </c:pt>
                <c:pt idx="403">
                  <c:v>672.45</c:v>
                </c:pt>
                <c:pt idx="404">
                  <c:v>642.49</c:v>
                </c:pt>
                <c:pt idx="405">
                  <c:v>622.29</c:v>
                </c:pt>
                <c:pt idx="406">
                  <c:v>667.08</c:v>
                </c:pt>
                <c:pt idx="407">
                  <c:v>0</c:v>
                </c:pt>
                <c:pt idx="408">
                  <c:v>0</c:v>
                </c:pt>
                <c:pt idx="409">
                  <c:v>689.37</c:v>
                </c:pt>
                <c:pt idx="410">
                  <c:v>691.29</c:v>
                </c:pt>
                <c:pt idx="411">
                  <c:v>708.22</c:v>
                </c:pt>
                <c:pt idx="412">
                  <c:v>706.03</c:v>
                </c:pt>
                <c:pt idx="413">
                  <c:v>694.95</c:v>
                </c:pt>
                <c:pt idx="414">
                  <c:v>706.1</c:v>
                </c:pt>
                <c:pt idx="415">
                  <c:v>662.31</c:v>
                </c:pt>
                <c:pt idx="416">
                  <c:v>644.78</c:v>
                </c:pt>
                <c:pt idx="417">
                  <c:v>672.98</c:v>
                </c:pt>
                <c:pt idx="418">
                  <c:v>668.65</c:v>
                </c:pt>
                <c:pt idx="419">
                  <c:v>659.02</c:v>
                </c:pt>
                <c:pt idx="420">
                  <c:v>591.64</c:v>
                </c:pt>
                <c:pt idx="421">
                  <c:v>647.52</c:v>
                </c:pt>
              </c:numCache>
            </c:numRef>
          </c:val>
          <c:smooth val="0"/>
          <c:extLst>
            <c:ext xmlns:c16="http://schemas.microsoft.com/office/drawing/2014/chart" uri="{C3380CC4-5D6E-409C-BE32-E72D297353CC}">
              <c16:uniqueId val="{00000001-E43A-4450-8250-03A2201AFAD6}"/>
            </c:ext>
          </c:extLst>
        </c:ser>
        <c:dLbls>
          <c:showLegendKey val="0"/>
          <c:showVal val="0"/>
          <c:showCatName val="0"/>
          <c:showSerName val="0"/>
          <c:showPercent val="0"/>
          <c:showBubbleSize val="0"/>
        </c:dLbls>
        <c:marker val="1"/>
        <c:smooth val="0"/>
        <c:axId val="847149816"/>
        <c:axId val="847149456"/>
      </c:lineChart>
      <c:dateAx>
        <c:axId val="497268328"/>
        <c:scaling>
          <c:orientation val="minMax"/>
          <c:max val="45596"/>
          <c:min val="45170"/>
        </c:scaling>
        <c:delete val="0"/>
        <c:axPos val="b"/>
        <c:numFmt formatCode="mmm\-yy"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497272288"/>
        <c:crosses val="autoZero"/>
        <c:auto val="1"/>
        <c:lblOffset val="100"/>
        <c:baseTimeUnit val="days"/>
      </c:dateAx>
      <c:valAx>
        <c:axId val="497272288"/>
        <c:scaling>
          <c:orientation val="minMax"/>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CA" b="1" dirty="0"/>
                  <a:t>Production (boe/d)</a:t>
                </a:r>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497268328"/>
        <c:crosses val="autoZero"/>
        <c:crossBetween val="between"/>
        <c:majorUnit val="2000"/>
      </c:valAx>
      <c:valAx>
        <c:axId val="847149456"/>
        <c:scaling>
          <c:orientation val="minMax"/>
        </c:scaling>
        <c:delete val="0"/>
        <c:axPos val="r"/>
        <c:title>
          <c:tx>
            <c:rich>
              <a:bodyPr rot="-5400000" spcFirstLastPara="1" vertOverflow="ellipsis" vert="horz" wrap="square" anchor="ctr" anchorCtr="1"/>
              <a:lstStyle/>
              <a:p>
                <a:pPr>
                  <a:defRPr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CA" b="1" dirty="0"/>
                  <a:t>Export  Line Pressure (psig)</a:t>
                </a:r>
              </a:p>
            </c:rich>
          </c:tx>
          <c:overlay val="0"/>
          <c:spPr>
            <a:noFill/>
            <a:ln>
              <a:noFill/>
            </a:ln>
            <a:effectLst/>
          </c:spPr>
          <c:txPr>
            <a:bodyPr rot="-5400000" spcFirstLastPara="1" vertOverflow="ellipsis" vert="horz" wrap="square" anchor="ctr" anchorCtr="1"/>
            <a:lstStyle/>
            <a:p>
              <a:pPr>
                <a:defRPr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847149816"/>
        <c:crosses val="max"/>
        <c:crossBetween val="between"/>
      </c:valAx>
      <c:dateAx>
        <c:axId val="847149816"/>
        <c:scaling>
          <c:orientation val="minMax"/>
        </c:scaling>
        <c:delete val="1"/>
        <c:axPos val="b"/>
        <c:numFmt formatCode="m/d/yyyy" sourceLinked="1"/>
        <c:majorTickMark val="out"/>
        <c:minorTickMark val="none"/>
        <c:tickLblPos val="nextTo"/>
        <c:crossAx val="847149456"/>
        <c:crosses val="autoZero"/>
        <c:auto val="1"/>
        <c:lblOffset val="100"/>
        <c:baseTimeUnit val="days"/>
      </c:date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tx1"/>
      </a:solidFill>
      <a:round/>
    </a:ln>
    <a:effectLst/>
  </c:spPr>
  <c:txPr>
    <a:bodyPr/>
    <a:lstStyle/>
    <a:p>
      <a:pPr>
        <a:defRPr>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'Funds Flow'!$A$59:$A$68</cx:f>
        <cx:lvl ptCount="10">
          <cx:pt idx="0">Petroleum
revenues</cx:pt>
          <cx:pt idx="1">Royalties</cx:pt>
          <cx:pt idx="2">Operating
costs</cx:pt>
          <cx:pt idx="3">Operating 
netback</cx:pt>
          <cx:pt idx="4">G&amp;A</cx:pt>
          <cx:pt idx="5">Cash finance</cx:pt>
          <cx:pt idx="6">Transaction
costs</cx:pt>
          <cx:pt idx="7">Other</cx:pt>
          <cx:pt idx="8">Income
taxes</cx:pt>
          <cx:pt idx="9">Funds flow
from operations</cx:pt>
        </cx:lvl>
      </cx:strDim>
      <cx:numDim type="val">
        <cx:f>'Funds Flow'!$B$59:$B$68</cx:f>
        <cx:lvl ptCount="10" formatCode="_(* #,##0_);_(* \(#,##0\);_(* &quot;-&quot;??_);_(@_)">
          <cx:pt idx="0">64686</cx:pt>
          <cx:pt idx="1">-14995</cx:pt>
          <cx:pt idx="2">-9962</cx:pt>
          <cx:pt idx="3">39729</cx:pt>
          <cx:pt idx="4">-10130</cx:pt>
          <cx:pt idx="5">-2645</cx:pt>
          <cx:pt idx="6">-1942</cx:pt>
          <cx:pt idx="7">-99</cx:pt>
          <cx:pt idx="8">-1290</cx:pt>
          <cx:pt idx="9">23623</cx:pt>
        </cx:lvl>
      </cx:numDim>
    </cx:data>
  </cx:chartData>
  <cx:chart>
    <cx:title pos="t" align="ctr" overlay="0">
      <cx:tx>
        <cx:rich>
          <a:bodyPr vertOverflow="overflow" horzOverflow="overflow" wrap="square" lIns="0" tIns="0" rIns="0" bIns="0"/>
          <a:lstStyle/>
          <a:p>
            <a:pPr algn="ctr" rtl="0">
              <a:defRPr sz="900" b="1" i="0">
                <a:solidFill>
                  <a:sysClr val="windowText" lastClr="000000"/>
                </a:solidFill>
                <a:latin typeface="Arial" panose="020B0604020202020204" pitchFamily="34" charset="0"/>
                <a:ea typeface="Arial" panose="020B0604020202020204" pitchFamily="34" charset="0"/>
                <a:cs typeface="Arial" panose="020B0604020202020204" pitchFamily="34" charset="0"/>
              </a:defRPr>
            </a:pPr>
            <a:r>
              <a:rPr lang="en-CA" sz="900" b="1" dirty="0">
                <a:solidFill>
                  <a:sysClr val="windowText" lastClr="000000"/>
                </a:solidFill>
                <a:latin typeface="Arial" panose="020B0604020202020204" pitchFamily="34" charset="0"/>
                <a:cs typeface="Arial" panose="020B0604020202020204" pitchFamily="34" charset="0"/>
              </a:rPr>
              <a:t>Trailing Twelve-Month Funds Flow from Operations as at September 30, 2024</a:t>
            </a:r>
            <a:r>
              <a:rPr lang="en-US" sz="900" b="0" i="0" u="none" strike="noStrike" baseline="300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rPr>
              <a:t>(1)</a:t>
            </a:r>
            <a:endParaRPr lang="en-CA" sz="900" b="1" dirty="0">
              <a:solidFill>
                <a:sysClr val="windowText" lastClr="000000"/>
              </a:solidFill>
              <a:latin typeface="Arial" panose="020B0604020202020204" pitchFamily="34" charset="0"/>
              <a:cs typeface="Arial" panose="020B0604020202020204" pitchFamily="34" charset="0"/>
            </a:endParaRPr>
          </a:p>
        </cx:rich>
      </cx:tx>
    </cx:title>
    <cx:plotArea>
      <cx:plotAreaRegion>
        <cx:series layoutId="waterfall" uniqueId="{08F0379D-F904-48D3-A004-CBA00AD57936}">
          <cx:spPr>
            <a:solidFill>
              <a:srgbClr val="C00000"/>
            </a:solidFill>
            <a:ln w="6350">
              <a:solidFill>
                <a:schemeClr val="tx1"/>
              </a:solidFill>
            </a:ln>
          </cx:spPr>
          <cx:dataPt idx="0">
            <cx:spPr>
              <a:solidFill>
                <a:sysClr val="window" lastClr="FFFFFF">
                  <a:lumMod val="65000"/>
                </a:sysClr>
              </a:solidFill>
            </cx:spPr>
          </cx:dataPt>
          <cx:dataPt idx="3">
            <cx:spPr>
              <a:solidFill>
                <a:sysClr val="window" lastClr="FFFFFF">
                  <a:lumMod val="65000"/>
                </a:sysClr>
              </a:solidFill>
            </cx:spPr>
          </cx:dataPt>
          <cx:dataPt idx="9">
            <cx:spPr>
              <a:solidFill>
                <a:sysClr val="window" lastClr="FFFFFF">
                  <a:lumMod val="65000"/>
                </a:sysClr>
              </a:solidFill>
            </cx:spPr>
          </cx:dataPt>
          <cx:dataLabels>
            <cx:txPr>
              <a:bodyPr spcFirstLastPara="1" vertOverflow="ellipsis" horzOverflow="overflow" wrap="square" lIns="0" tIns="0" rIns="0" bIns="0" anchor="ctr" anchorCtr="1"/>
              <a:lstStyle/>
              <a:p>
                <a:pPr algn="ctr" rtl="0">
                  <a:defRPr sz="900" b="1">
                    <a:solidFill>
                      <a:sysClr val="windowText" lastClr="000000"/>
                    </a:solidFill>
                    <a:latin typeface="Arial" panose="020B0604020202020204" pitchFamily="34" charset="0"/>
                    <a:ea typeface="Arial" panose="020B0604020202020204" pitchFamily="34" charset="0"/>
                    <a:cs typeface="Arial" panose="020B0604020202020204" pitchFamily="34" charset="0"/>
                  </a:defRPr>
                </a:pPr>
                <a:endParaRPr lang="en-US" sz="900" b="1" i="0" u="none" strike="noStrike" baseline="0">
                  <a:solidFill>
                    <a:sysClr val="windowText" lastClr="000000"/>
                  </a:solidFill>
                  <a:latin typeface="Arial" panose="020B0604020202020204" pitchFamily="34" charset="0"/>
                  <a:cs typeface="Arial" panose="020B0604020202020204" pitchFamily="34" charset="0"/>
                </a:endParaRPr>
              </a:p>
            </cx:txPr>
            <cx:visibility seriesName="0" categoryName="0" value="1"/>
            <cx:dataLabel idx="0">
              <cx:txPr>
                <a:bodyPr spcFirstLastPara="1" vertOverflow="ellipsis" horzOverflow="overflow" wrap="square" lIns="0" tIns="0" rIns="0" bIns="0" anchor="ctr" anchorCtr="1"/>
                <a:lstStyle/>
                <a:p>
                  <a:pPr algn="ctr" rtl="0">
                    <a:defRPr/>
                  </a:pPr>
                  <a:r>
                    <a:rPr lang="en-US" sz="900" b="1" i="0" u="none" strike="noStrike" baseline="0">
                      <a:solidFill>
                        <a:sysClr val="windowText" lastClr="000000"/>
                      </a:solidFill>
                      <a:latin typeface="Arial" panose="020B0604020202020204" pitchFamily="34" charset="0"/>
                      <a:cs typeface="Arial" panose="020B0604020202020204" pitchFamily="34" charset="0"/>
                    </a:rPr>
                    <a:t> 64,686 </a:t>
                  </a:r>
                </a:p>
              </cx:txPr>
              <cx:visibility seriesName="0" categoryName="0" value="1"/>
            </cx:dataLabel>
          </cx:dataLabels>
          <cx:dataId val="0"/>
          <cx:layoutPr>
            <cx:visibility connectorLines="0"/>
            <cx:subtotals>
              <cx:idx val="0"/>
              <cx:idx val="3"/>
              <cx:idx val="9"/>
            </cx:subtotals>
          </cx:layoutPr>
        </cx:series>
      </cx:plotAreaRegion>
      <cx:axis id="0">
        <cx:catScaling gapWidth="0.5"/>
        <cx:majorTickMarks type="out"/>
        <cx:tickLabels/>
        <cx:spPr>
          <a:ln>
            <a:solidFill>
              <a:schemeClr val="tx1"/>
            </a:solidFill>
          </a:ln>
        </cx:spPr>
        <cx:txPr>
          <a:bodyPr vertOverflow="overflow" horzOverflow="overflow" wrap="square" lIns="0" tIns="0" rIns="0" bIns="0"/>
          <a:lstStyle/>
          <a:p>
            <a:pPr algn="ctr" rtl="0">
              <a:defRPr sz="800" b="0" i="0">
                <a:solidFill>
                  <a:sysClr val="windowText" lastClr="000000"/>
                </a:solidFill>
                <a:latin typeface="Arial" panose="020B0604020202020204" pitchFamily="34" charset="0"/>
                <a:ea typeface="Arial" panose="020B0604020202020204" pitchFamily="34" charset="0"/>
                <a:cs typeface="Arial" panose="020B0604020202020204" pitchFamily="34" charset="0"/>
              </a:defRPr>
            </a:pPr>
            <a:endParaRPr lang="en-CA" sz="800" b="0" i="0">
              <a:solidFill>
                <a:sysClr val="windowText" lastClr="000000"/>
              </a:solidFill>
              <a:latin typeface="Arial" panose="020B0604020202020204" pitchFamily="34" charset="0"/>
              <a:cs typeface="Arial" panose="020B0604020202020204" pitchFamily="34" charset="0"/>
            </a:endParaRPr>
          </a:p>
        </cx:txPr>
      </cx:axis>
      <cx:axis id="1">
        <cx:valScaling/>
        <cx:title>
          <cx:tx>
            <cx:rich>
              <a:bodyPr spcFirstLastPara="1" vertOverflow="ellipsis" horzOverflow="overflow" wrap="square" lIns="0" tIns="0" rIns="0" bIns="0" anchor="ctr" anchorCtr="1"/>
              <a:lstStyle/>
              <a:p>
                <a:pPr algn="ctr" rtl="0">
                  <a:defRPr>
                    <a:solidFill>
                      <a:sysClr val="windowText" lastClr="000000"/>
                    </a:solidFill>
                    <a:latin typeface="Arial" panose="020B0604020202020204" pitchFamily="34" charset="0"/>
                    <a:ea typeface="Arial" panose="020B0604020202020204" pitchFamily="34" charset="0"/>
                    <a:cs typeface="Arial" panose="020B0604020202020204" pitchFamily="34" charset="0"/>
                  </a:defRPr>
                </a:pPr>
                <a:r>
                  <a:rPr lang="en-CA" sz="900" b="1" i="0" u="none" strike="noStrike" baseline="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rPr>
                  <a:t>$000's</a:t>
                </a:r>
                <a:endParaRPr lang="en-US" sz="900" b="0" i="0" u="none" strike="noStrike" baseline="0" dirty="0">
                  <a:solidFill>
                    <a:sysClr val="windowText" lastClr="000000"/>
                  </a:solidFill>
                  <a:latin typeface="Arial" panose="020B0604020202020204" pitchFamily="34" charset="0"/>
                  <a:cs typeface="Arial" panose="020B0604020202020204" pitchFamily="34" charset="0"/>
                </a:endParaRPr>
              </a:p>
            </cx:rich>
          </cx:tx>
        </cx:title>
        <cx:majorTickMarks type="out"/>
        <cx:tickLabels/>
        <cx:spPr>
          <a:ln>
            <a:solidFill>
              <a:schemeClr val="tx1"/>
            </a:solidFill>
          </a:ln>
        </cx:spPr>
        <cx:txPr>
          <a:bodyPr vertOverflow="overflow" horzOverflow="overflow" wrap="square" lIns="0" tIns="0" rIns="0" bIns="0"/>
          <a:lstStyle/>
          <a:p>
            <a:pPr algn="ctr" rtl="0">
              <a:defRPr sz="900" b="0" i="0">
                <a:solidFill>
                  <a:sysClr val="windowText" lastClr="000000"/>
                </a:solidFill>
                <a:latin typeface="Arial" panose="020B0604020202020204" pitchFamily="34" charset="0"/>
                <a:ea typeface="Arial" panose="020B0604020202020204" pitchFamily="34" charset="0"/>
                <a:cs typeface="Arial" panose="020B0604020202020204" pitchFamily="34" charset="0"/>
              </a:defRPr>
            </a:pPr>
            <a:endParaRPr lang="en-CA" sz="900" b="0">
              <a:solidFill>
                <a:sysClr val="windowText" lastClr="000000"/>
              </a:solidFill>
              <a:latin typeface="Arial" panose="020B0604020202020204" pitchFamily="34" charset="0"/>
              <a:cs typeface="Arial" panose="020B0604020202020204" pitchFamily="34" charset="0"/>
            </a:endParaRPr>
          </a:p>
        </cx:txPr>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40" cy="604070"/>
          </a:xfrm>
          <a:prstGeom prst="rect">
            <a:avLst/>
          </a:prstGeom>
        </p:spPr>
        <p:txBody>
          <a:bodyPr vert="horz" lIns="92446" tIns="46223" rIns="92446" bIns="46223" rtlCol="0"/>
          <a:lstStyle>
            <a:lvl1pPr algn="l">
              <a:defRPr sz="1200"/>
            </a:lvl1pPr>
          </a:lstStyle>
          <a:p>
            <a:endParaRPr lang="en-CA" dirty="0"/>
          </a:p>
        </p:txBody>
      </p:sp>
      <p:sp>
        <p:nvSpPr>
          <p:cNvPr id="3" name="Date Placeholder 2"/>
          <p:cNvSpPr>
            <a:spLocks noGrp="1"/>
          </p:cNvSpPr>
          <p:nvPr>
            <p:ph type="dt" idx="1"/>
          </p:nvPr>
        </p:nvSpPr>
        <p:spPr>
          <a:xfrm>
            <a:off x="3970939" y="1"/>
            <a:ext cx="3037840" cy="604070"/>
          </a:xfrm>
          <a:prstGeom prst="rect">
            <a:avLst/>
          </a:prstGeom>
        </p:spPr>
        <p:txBody>
          <a:bodyPr vert="horz" lIns="92446" tIns="46223" rIns="92446" bIns="46223" rtlCol="0"/>
          <a:lstStyle>
            <a:lvl1pPr algn="r">
              <a:defRPr sz="1200"/>
            </a:lvl1pPr>
          </a:lstStyle>
          <a:p>
            <a:fld id="{97ECBA32-B1A0-4AE3-9992-24C9AAFFEA41}" type="datetimeFigureOut">
              <a:rPr lang="en-CA" smtClean="0"/>
              <a:t>2025-02-19</a:t>
            </a:fld>
            <a:endParaRPr lang="en-CA" dirty="0"/>
          </a:p>
        </p:txBody>
      </p:sp>
      <p:sp>
        <p:nvSpPr>
          <p:cNvPr id="4" name="Slide Image Placeholder 3"/>
          <p:cNvSpPr>
            <a:spLocks noGrp="1" noRot="1" noChangeAspect="1"/>
          </p:cNvSpPr>
          <p:nvPr>
            <p:ph type="sldImg" idx="2"/>
          </p:nvPr>
        </p:nvSpPr>
        <p:spPr>
          <a:xfrm>
            <a:off x="-104775" y="1504950"/>
            <a:ext cx="7221538" cy="4062413"/>
          </a:xfrm>
          <a:prstGeom prst="rect">
            <a:avLst/>
          </a:prstGeom>
          <a:noFill/>
          <a:ln w="12700">
            <a:solidFill>
              <a:prstClr val="black"/>
            </a:solidFill>
          </a:ln>
        </p:spPr>
        <p:txBody>
          <a:bodyPr vert="horz" lIns="92446" tIns="46223" rIns="92446" bIns="46223" rtlCol="0" anchor="ctr"/>
          <a:lstStyle/>
          <a:p>
            <a:endParaRPr lang="en-CA" dirty="0"/>
          </a:p>
        </p:txBody>
      </p:sp>
      <p:sp>
        <p:nvSpPr>
          <p:cNvPr id="5" name="Notes Placeholder 4"/>
          <p:cNvSpPr>
            <a:spLocks noGrp="1"/>
          </p:cNvSpPr>
          <p:nvPr>
            <p:ph type="body" sz="quarter" idx="3"/>
          </p:nvPr>
        </p:nvSpPr>
        <p:spPr>
          <a:xfrm>
            <a:off x="701041" y="5794058"/>
            <a:ext cx="5608320" cy="4740593"/>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1" y="11435534"/>
            <a:ext cx="3037840" cy="604069"/>
          </a:xfrm>
          <a:prstGeom prst="rect">
            <a:avLst/>
          </a:prstGeom>
        </p:spPr>
        <p:txBody>
          <a:bodyPr vert="horz" lIns="92446" tIns="46223" rIns="92446" bIns="46223" rtlCol="0" anchor="b"/>
          <a:lstStyle>
            <a:lvl1pPr algn="l">
              <a:defRPr sz="1200"/>
            </a:lvl1pPr>
          </a:lstStyle>
          <a:p>
            <a:endParaRPr lang="en-CA" dirty="0"/>
          </a:p>
        </p:txBody>
      </p:sp>
      <p:sp>
        <p:nvSpPr>
          <p:cNvPr id="7" name="Slide Number Placeholder 6"/>
          <p:cNvSpPr>
            <a:spLocks noGrp="1"/>
          </p:cNvSpPr>
          <p:nvPr>
            <p:ph type="sldNum" sz="quarter" idx="5"/>
          </p:nvPr>
        </p:nvSpPr>
        <p:spPr>
          <a:xfrm>
            <a:off x="3970939" y="11435534"/>
            <a:ext cx="3037840" cy="604069"/>
          </a:xfrm>
          <a:prstGeom prst="rect">
            <a:avLst/>
          </a:prstGeom>
        </p:spPr>
        <p:txBody>
          <a:bodyPr vert="horz" lIns="92446" tIns="46223" rIns="92446" bIns="46223" rtlCol="0" anchor="b"/>
          <a:lstStyle>
            <a:lvl1pPr algn="r">
              <a:defRPr sz="1200"/>
            </a:lvl1pPr>
          </a:lstStyle>
          <a:p>
            <a:fld id="{EE05AA8A-AF67-4F07-9666-782F26087D16}" type="slidenum">
              <a:rPr lang="en-CA" smtClean="0"/>
              <a:t>‹#›</a:t>
            </a:fld>
            <a:endParaRPr lang="en-CA" dirty="0"/>
          </a:p>
        </p:txBody>
      </p:sp>
    </p:spTree>
    <p:extLst>
      <p:ext uri="{BB962C8B-B14F-4D97-AF65-F5344CB8AC3E}">
        <p14:creationId xmlns:p14="http://schemas.microsoft.com/office/powerpoint/2010/main" val="1962843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E05AA8A-AF67-4F07-9666-782F26087D16}" type="slidenum">
              <a:rPr lang="en-CA" smtClean="0"/>
              <a:t>1</a:t>
            </a:fld>
            <a:endParaRPr lang="en-CA" dirty="0"/>
          </a:p>
        </p:txBody>
      </p:sp>
    </p:spTree>
    <p:extLst>
      <p:ext uri="{BB962C8B-B14F-4D97-AF65-F5344CB8AC3E}">
        <p14:creationId xmlns:p14="http://schemas.microsoft.com/office/powerpoint/2010/main" val="481514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E05AA8A-AF67-4F07-9666-782F26087D16}" type="slidenum">
              <a:rPr lang="en-CA" smtClean="0"/>
              <a:t>19</a:t>
            </a:fld>
            <a:endParaRPr lang="en-CA" dirty="0"/>
          </a:p>
        </p:txBody>
      </p:sp>
    </p:spTree>
    <p:extLst>
      <p:ext uri="{BB962C8B-B14F-4D97-AF65-F5344CB8AC3E}">
        <p14:creationId xmlns:p14="http://schemas.microsoft.com/office/powerpoint/2010/main" val="3381508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E05AA8A-AF67-4F07-9666-782F26087D16}" type="slidenum">
              <a:rPr lang="en-CA" smtClean="0"/>
              <a:t>20</a:t>
            </a:fld>
            <a:endParaRPr lang="en-CA" dirty="0"/>
          </a:p>
        </p:txBody>
      </p:sp>
    </p:spTree>
    <p:extLst>
      <p:ext uri="{BB962C8B-B14F-4D97-AF65-F5344CB8AC3E}">
        <p14:creationId xmlns:p14="http://schemas.microsoft.com/office/powerpoint/2010/main" val="202515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sz="1200" dirty="0">
                <a:solidFill>
                  <a:srgbClr val="939598"/>
                </a:solidFill>
                <a:latin typeface="+mj-lt"/>
              </a:rPr>
              <a:t>See "Advisories: Drilling Locations".</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sz="1200" dirty="0">
                <a:solidFill>
                  <a:srgbClr val="939598"/>
                </a:solidFill>
                <a:latin typeface="+mj-lt"/>
              </a:rPr>
              <a:t>Non-GAAP financial or other measure. Refer to "Advisories: Non-GAAP Financial Measures".</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dirty="0"/>
              <a:t>Based on the December 31, 2023 GLJ Ltd. independent reserves evaluation. See "Advisories: Oil and Gas Reserves" and "Advisories: Oil and Gas Measures".</a:t>
            </a:r>
            <a:endParaRPr lang="en-US" sz="1200" dirty="0">
              <a:solidFill>
                <a:srgbClr val="939598"/>
              </a:solidFill>
              <a:latin typeface="+mj-lt"/>
            </a:endParaRPr>
          </a:p>
          <a:p>
            <a:endParaRPr lang="en-CA" dirty="0"/>
          </a:p>
        </p:txBody>
      </p:sp>
      <p:sp>
        <p:nvSpPr>
          <p:cNvPr id="4" name="Slide Number Placeholder 3"/>
          <p:cNvSpPr>
            <a:spLocks noGrp="1"/>
          </p:cNvSpPr>
          <p:nvPr>
            <p:ph type="sldNum" sz="quarter" idx="5"/>
          </p:nvPr>
        </p:nvSpPr>
        <p:spPr/>
        <p:txBody>
          <a:bodyPr/>
          <a:lstStyle/>
          <a:p>
            <a:fld id="{EE05AA8A-AF67-4F07-9666-782F26087D16}" type="slidenum">
              <a:rPr lang="en-CA" smtClean="0"/>
              <a:t>23</a:t>
            </a:fld>
            <a:endParaRPr lang="en-CA" dirty="0"/>
          </a:p>
        </p:txBody>
      </p:sp>
    </p:spTree>
    <p:extLst>
      <p:ext uri="{BB962C8B-B14F-4D97-AF65-F5344CB8AC3E}">
        <p14:creationId xmlns:p14="http://schemas.microsoft.com/office/powerpoint/2010/main" val="1759851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MIKE TO ADJUST Y AXIS FOR LAND HOLDINGS </a:t>
            </a:r>
          </a:p>
        </p:txBody>
      </p:sp>
      <p:sp>
        <p:nvSpPr>
          <p:cNvPr id="4" name="Slide Number Placeholder 3"/>
          <p:cNvSpPr>
            <a:spLocks noGrp="1"/>
          </p:cNvSpPr>
          <p:nvPr>
            <p:ph type="sldNum" sz="quarter" idx="5"/>
          </p:nvPr>
        </p:nvSpPr>
        <p:spPr/>
        <p:txBody>
          <a:bodyPr/>
          <a:lstStyle/>
          <a:p>
            <a:fld id="{EE05AA8A-AF67-4F07-9666-782F26087D16}" type="slidenum">
              <a:rPr lang="en-CA" smtClean="0"/>
              <a:t>4</a:t>
            </a:fld>
            <a:endParaRPr lang="en-CA" dirty="0"/>
          </a:p>
        </p:txBody>
      </p:sp>
    </p:spTree>
    <p:extLst>
      <p:ext uri="{BB962C8B-B14F-4D97-AF65-F5344CB8AC3E}">
        <p14:creationId xmlns:p14="http://schemas.microsoft.com/office/powerpoint/2010/main" val="1135546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D70014"/>
                </a:solidFill>
                <a:highlight>
                  <a:srgbClr val="FFFF00"/>
                </a:highlight>
              </a:rPr>
              <a:t>Footnote at the title</a:t>
            </a:r>
          </a:p>
        </p:txBody>
      </p:sp>
      <p:sp>
        <p:nvSpPr>
          <p:cNvPr id="4" name="Slide Number Placeholder 3"/>
          <p:cNvSpPr>
            <a:spLocks noGrp="1"/>
          </p:cNvSpPr>
          <p:nvPr>
            <p:ph type="sldNum" sz="quarter" idx="5"/>
          </p:nvPr>
        </p:nvSpPr>
        <p:spPr/>
        <p:txBody>
          <a:bodyPr/>
          <a:lstStyle/>
          <a:p>
            <a:fld id="{EE05AA8A-AF67-4F07-9666-782F26087D16}" type="slidenum">
              <a:rPr lang="en-CA" smtClean="0"/>
              <a:t>5</a:t>
            </a:fld>
            <a:endParaRPr lang="en-CA" dirty="0"/>
          </a:p>
        </p:txBody>
      </p:sp>
    </p:spTree>
    <p:extLst>
      <p:ext uri="{BB962C8B-B14F-4D97-AF65-F5344CB8AC3E}">
        <p14:creationId xmlns:p14="http://schemas.microsoft.com/office/powerpoint/2010/main" val="1952883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Colleen fixing gap</a:t>
            </a:r>
          </a:p>
        </p:txBody>
      </p:sp>
      <p:sp>
        <p:nvSpPr>
          <p:cNvPr id="4" name="Slide Number Placeholder 3"/>
          <p:cNvSpPr>
            <a:spLocks noGrp="1"/>
          </p:cNvSpPr>
          <p:nvPr>
            <p:ph type="sldNum" sz="quarter" idx="5"/>
          </p:nvPr>
        </p:nvSpPr>
        <p:spPr/>
        <p:txBody>
          <a:bodyPr/>
          <a:lstStyle/>
          <a:p>
            <a:fld id="{EE05AA8A-AF67-4F07-9666-782F26087D16}" type="slidenum">
              <a:rPr lang="en-CA" smtClean="0"/>
              <a:t>8</a:t>
            </a:fld>
            <a:endParaRPr lang="en-CA" dirty="0"/>
          </a:p>
        </p:txBody>
      </p:sp>
    </p:spTree>
    <p:extLst>
      <p:ext uri="{BB962C8B-B14F-4D97-AF65-F5344CB8AC3E}">
        <p14:creationId xmlns:p14="http://schemas.microsoft.com/office/powerpoint/2010/main" val="839504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FIX END DATE SEPT</a:t>
            </a:r>
          </a:p>
          <a:p>
            <a:endParaRPr lang="en-CA" dirty="0"/>
          </a:p>
        </p:txBody>
      </p:sp>
      <p:sp>
        <p:nvSpPr>
          <p:cNvPr id="4" name="Slide Number Placeholder 3"/>
          <p:cNvSpPr>
            <a:spLocks noGrp="1"/>
          </p:cNvSpPr>
          <p:nvPr>
            <p:ph type="sldNum" sz="quarter" idx="5"/>
          </p:nvPr>
        </p:nvSpPr>
        <p:spPr/>
        <p:txBody>
          <a:bodyPr/>
          <a:lstStyle/>
          <a:p>
            <a:fld id="{EE05AA8A-AF67-4F07-9666-782F26087D16}" type="slidenum">
              <a:rPr lang="en-CA" smtClean="0"/>
              <a:t>9</a:t>
            </a:fld>
            <a:endParaRPr lang="en-CA" dirty="0"/>
          </a:p>
        </p:txBody>
      </p:sp>
    </p:spTree>
    <p:extLst>
      <p:ext uri="{BB962C8B-B14F-4D97-AF65-F5344CB8AC3E}">
        <p14:creationId xmlns:p14="http://schemas.microsoft.com/office/powerpoint/2010/main" val="3925943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FIX END DATE SEPT</a:t>
            </a:r>
          </a:p>
        </p:txBody>
      </p:sp>
      <p:sp>
        <p:nvSpPr>
          <p:cNvPr id="4" name="Slide Number Placeholder 3"/>
          <p:cNvSpPr>
            <a:spLocks noGrp="1"/>
          </p:cNvSpPr>
          <p:nvPr>
            <p:ph type="sldNum" sz="quarter" idx="5"/>
          </p:nvPr>
        </p:nvSpPr>
        <p:spPr/>
        <p:txBody>
          <a:bodyPr/>
          <a:lstStyle/>
          <a:p>
            <a:fld id="{EE05AA8A-AF67-4F07-9666-782F26087D16}" type="slidenum">
              <a:rPr lang="en-CA" smtClean="0"/>
              <a:t>10</a:t>
            </a:fld>
            <a:endParaRPr lang="en-CA" dirty="0"/>
          </a:p>
        </p:txBody>
      </p:sp>
    </p:spTree>
    <p:extLst>
      <p:ext uri="{BB962C8B-B14F-4D97-AF65-F5344CB8AC3E}">
        <p14:creationId xmlns:p14="http://schemas.microsoft.com/office/powerpoint/2010/main" val="971991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Define who NGC and HPCL</a:t>
            </a:r>
          </a:p>
        </p:txBody>
      </p:sp>
      <p:sp>
        <p:nvSpPr>
          <p:cNvPr id="4" name="Slide Number Placeholder 3"/>
          <p:cNvSpPr>
            <a:spLocks noGrp="1"/>
          </p:cNvSpPr>
          <p:nvPr>
            <p:ph type="sldNum" sz="quarter" idx="5"/>
          </p:nvPr>
        </p:nvSpPr>
        <p:spPr/>
        <p:txBody>
          <a:bodyPr/>
          <a:lstStyle/>
          <a:p>
            <a:fld id="{EE05AA8A-AF67-4F07-9666-782F26087D16}" type="slidenum">
              <a:rPr lang="en-CA" smtClean="0"/>
              <a:t>12</a:t>
            </a:fld>
            <a:endParaRPr lang="en-CA" dirty="0"/>
          </a:p>
        </p:txBody>
      </p:sp>
    </p:spTree>
    <p:extLst>
      <p:ext uri="{BB962C8B-B14F-4D97-AF65-F5344CB8AC3E}">
        <p14:creationId xmlns:p14="http://schemas.microsoft.com/office/powerpoint/2010/main" val="58539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E05AA8A-AF67-4F07-9666-782F26087D16}" type="slidenum">
              <a:rPr lang="en-CA" smtClean="0"/>
              <a:t>15</a:t>
            </a:fld>
            <a:endParaRPr lang="en-CA" dirty="0"/>
          </a:p>
        </p:txBody>
      </p:sp>
    </p:spTree>
    <p:extLst>
      <p:ext uri="{BB962C8B-B14F-4D97-AF65-F5344CB8AC3E}">
        <p14:creationId xmlns:p14="http://schemas.microsoft.com/office/powerpoint/2010/main" val="680738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B8ED2-764F-061A-6508-10F39264FE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E37165-196D-58FF-AC17-4F32CE780C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EE555A-3FE2-3F0B-063F-B382877A189E}"/>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B200D1F7-A63F-462A-B618-B787D8439048}"/>
              </a:ext>
            </a:extLst>
          </p:cNvPr>
          <p:cNvSpPr>
            <a:spLocks noGrp="1"/>
          </p:cNvSpPr>
          <p:nvPr>
            <p:ph type="sldNum" sz="quarter" idx="5"/>
          </p:nvPr>
        </p:nvSpPr>
        <p:spPr/>
        <p:txBody>
          <a:bodyPr/>
          <a:lstStyle/>
          <a:p>
            <a:fld id="{EE05AA8A-AF67-4F07-9666-782F26087D16}" type="slidenum">
              <a:rPr lang="en-CA" smtClean="0"/>
              <a:t>16</a:t>
            </a:fld>
            <a:endParaRPr lang="en-CA" dirty="0"/>
          </a:p>
        </p:txBody>
      </p:sp>
    </p:spTree>
    <p:extLst>
      <p:ext uri="{BB962C8B-B14F-4D97-AF65-F5344CB8AC3E}">
        <p14:creationId xmlns:p14="http://schemas.microsoft.com/office/powerpoint/2010/main" val="28998117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7" name="Freeform 2">
            <a:extLst>
              <a:ext uri="{FF2B5EF4-FFF2-40B4-BE49-F238E27FC236}">
                <a16:creationId xmlns:a16="http://schemas.microsoft.com/office/drawing/2014/main" id="{B046BEDD-9446-E6A8-E115-F98D6EC7269E}"/>
              </a:ext>
            </a:extLst>
          </p:cNvPr>
          <p:cNvSpPr>
            <a:spLocks/>
          </p:cNvSpPr>
          <p:nvPr userDrawn="1"/>
        </p:nvSpPr>
        <p:spPr>
          <a:xfrm>
            <a:off x="-1" y="-156411"/>
            <a:ext cx="12192000" cy="701441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extLst>
                <a:ext uri="{28A0092B-C50C-407E-A947-70E740481C1C}">
                  <a14:useLocalDpi xmlns:a14="http://schemas.microsoft.com/office/drawing/2010/main" val="0"/>
                </a:ext>
              </a:extLst>
            </a:blip>
            <a:stretch>
              <a:fillRect t="-10111" b="-10111"/>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dirty="0">
              <a:latin typeface="Aptos" panose="020B0004020202020204" pitchFamily="34" charset="0"/>
            </a:endParaRPr>
          </a:p>
        </p:txBody>
      </p:sp>
      <p:pic>
        <p:nvPicPr>
          <p:cNvPr id="7" name="Picture 6" descr="A flagpole with a red and white flag and a red maple leaf on it&#10;&#10;Description automatically generated">
            <a:extLst>
              <a:ext uri="{FF2B5EF4-FFF2-40B4-BE49-F238E27FC236}">
                <a16:creationId xmlns:a16="http://schemas.microsoft.com/office/drawing/2014/main" id="{18489FF0-E757-2D42-4B40-1CF7D6F926EE}"/>
              </a:ext>
            </a:extLst>
          </p:cNvPr>
          <p:cNvPicPr>
            <a:picLocks noChangeAspect="1"/>
          </p:cNvPicPr>
          <p:nvPr userDrawn="1"/>
        </p:nvPicPr>
        <p:blipFill rotWithShape="1">
          <a:blip r:embed="rId3">
            <a:alphaModFix amt="31000"/>
            <a:extLst>
              <a:ext uri="{28A0092B-C50C-407E-A947-70E740481C1C}">
                <a14:useLocalDpi xmlns:a14="http://schemas.microsoft.com/office/drawing/2010/main" val="0"/>
              </a:ext>
            </a:extLst>
          </a:blip>
          <a:srcRect/>
          <a:stretch/>
        </p:blipFill>
        <p:spPr>
          <a:xfrm>
            <a:off x="-1" y="779710"/>
            <a:ext cx="12192001" cy="5076092"/>
          </a:xfrm>
          <a:prstGeom prst="rect">
            <a:avLst/>
          </a:prstGeom>
        </p:spPr>
      </p:pic>
      <p:sp>
        <p:nvSpPr>
          <p:cNvPr id="31" name="TextBox 9">
            <a:extLst>
              <a:ext uri="{FF2B5EF4-FFF2-40B4-BE49-F238E27FC236}">
                <a16:creationId xmlns:a16="http://schemas.microsoft.com/office/drawing/2014/main" id="{58F5DAF5-C777-7C2E-53E5-0953C077B99E}"/>
              </a:ext>
            </a:extLst>
          </p:cNvPr>
          <p:cNvSpPr txBox="1">
            <a:spLocks/>
          </p:cNvSpPr>
          <p:nvPr userDrawn="1"/>
        </p:nvSpPr>
        <p:spPr>
          <a:xfrm>
            <a:off x="7755395" y="9235270"/>
            <a:ext cx="6994184" cy="653161"/>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a:lnSpc>
                <a:spcPts val="4315"/>
              </a:lnSpc>
              <a:spcBef>
                <a:spcPct val="0"/>
              </a:spcBef>
            </a:pPr>
            <a:r>
              <a:rPr lang="en-US" sz="3319" i="1" dirty="0">
                <a:solidFill>
                  <a:srgbClr val="EFEAEA"/>
                </a:solidFill>
                <a:latin typeface="Mont Italics"/>
                <a:ea typeface="Mont Italics"/>
                <a:cs typeface="Mont Italics"/>
                <a:sym typeface="Mont Italics"/>
              </a:rPr>
              <a:t>Our Growth Journey: INSERT</a:t>
            </a:r>
          </a:p>
        </p:txBody>
      </p:sp>
      <p:sp>
        <p:nvSpPr>
          <p:cNvPr id="32" name="TextBox 10">
            <a:extLst>
              <a:ext uri="{FF2B5EF4-FFF2-40B4-BE49-F238E27FC236}">
                <a16:creationId xmlns:a16="http://schemas.microsoft.com/office/drawing/2014/main" id="{B430DACF-1369-8E79-A012-E59C8098801D}"/>
              </a:ext>
            </a:extLst>
          </p:cNvPr>
          <p:cNvSpPr txBox="1">
            <a:spLocks/>
          </p:cNvSpPr>
          <p:nvPr userDrawn="1"/>
        </p:nvSpPr>
        <p:spPr>
          <a:xfrm>
            <a:off x="7998864" y="34022"/>
            <a:ext cx="4018390" cy="605487"/>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2520"/>
              </a:lnSpc>
            </a:pPr>
            <a:r>
              <a:rPr lang="en-US" sz="1400" dirty="0">
                <a:solidFill>
                  <a:srgbClr val="EFEAEA"/>
                </a:solidFill>
                <a:latin typeface="Avenir Next LT Pro Light" panose="020B0304020202020204" pitchFamily="34" charset="0"/>
                <a:ea typeface="Mont"/>
                <a:cs typeface="Mont"/>
                <a:sym typeface="Mont"/>
              </a:rPr>
              <a:t>Emerging Growth Conference</a:t>
            </a:r>
          </a:p>
          <a:p>
            <a:pPr algn="r">
              <a:lnSpc>
                <a:spcPts val="2520"/>
              </a:lnSpc>
            </a:pPr>
            <a:r>
              <a:rPr lang="en-US" sz="1400" dirty="0">
                <a:solidFill>
                  <a:srgbClr val="EFEAEA"/>
                </a:solidFill>
                <a:latin typeface="Avenir Next LT Pro Light" panose="020B0304020202020204" pitchFamily="34" charset="0"/>
                <a:ea typeface="Mont"/>
                <a:cs typeface="Mont"/>
                <a:sym typeface="Mont"/>
              </a:rPr>
              <a:t>FEBRUARY 2025</a:t>
            </a:r>
          </a:p>
        </p:txBody>
      </p:sp>
      <p:sp>
        <p:nvSpPr>
          <p:cNvPr id="40" name="Title 1">
            <a:extLst>
              <a:ext uri="{FF2B5EF4-FFF2-40B4-BE49-F238E27FC236}">
                <a16:creationId xmlns:a16="http://schemas.microsoft.com/office/drawing/2014/main" id="{50A7B478-4B15-D11C-C304-72AD57B5D038}"/>
              </a:ext>
            </a:extLst>
          </p:cNvPr>
          <p:cNvSpPr txBox="1">
            <a:spLocks/>
          </p:cNvSpPr>
          <p:nvPr userDrawn="1"/>
        </p:nvSpPr>
        <p:spPr>
          <a:xfrm>
            <a:off x="501278" y="2484304"/>
            <a:ext cx="11309009" cy="14455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300" b="0" kern="1200">
                <a:solidFill>
                  <a:srgbClr val="EEF0F1"/>
                </a:solidFill>
                <a:latin typeface="Avenir Next LT Pro Demi" panose="020B0704020202020204" pitchFamily="34" charset="0"/>
                <a:ea typeface="+mj-ea"/>
                <a:cs typeface="+mj-cs"/>
              </a:defRPr>
            </a:lvl1pPr>
          </a:lstStyle>
          <a:p>
            <a:pPr algn="l"/>
            <a:r>
              <a:rPr lang="en-US" sz="6600" b="1" kern="1200" spc="40" baseline="0" dirty="0">
                <a:solidFill>
                  <a:srgbClr val="EEF0F1"/>
                </a:solidFill>
                <a:latin typeface="Avenir Next LT Pro Demi" panose="020B0704020202020204" pitchFamily="34" charset="0"/>
              </a:rPr>
              <a:t>2025:  NEW CATALYSTS FOR CONTINUED GROWTH</a:t>
            </a:r>
            <a:endParaRPr lang="en-CA" sz="6600" b="1" kern="1200" spc="40" baseline="0" dirty="0">
              <a:solidFill>
                <a:srgbClr val="EEF0F1"/>
              </a:solidFill>
              <a:latin typeface="Avenir Next LT Pro Demi" panose="020B0704020202020204" pitchFamily="34" charset="0"/>
            </a:endParaRPr>
          </a:p>
        </p:txBody>
      </p:sp>
      <p:sp>
        <p:nvSpPr>
          <p:cNvPr id="42" name="Rectangle: Rounded Corners 41">
            <a:extLst>
              <a:ext uri="{FF2B5EF4-FFF2-40B4-BE49-F238E27FC236}">
                <a16:creationId xmlns:a16="http://schemas.microsoft.com/office/drawing/2014/main" id="{C06303AD-05B0-0A0C-D547-6ABE766588E8}"/>
              </a:ext>
            </a:extLst>
          </p:cNvPr>
          <p:cNvSpPr/>
          <p:nvPr userDrawn="1"/>
        </p:nvSpPr>
        <p:spPr>
          <a:xfrm>
            <a:off x="537936" y="4255535"/>
            <a:ext cx="6092201" cy="129696"/>
          </a:xfrm>
          <a:prstGeom prst="roundRect">
            <a:avLst>
              <a:gd name="adj" fmla="val 45415"/>
            </a:avLst>
          </a:prstGeom>
          <a:gradFill flip="none" rotWithShape="1">
            <a:gsLst>
              <a:gs pos="0">
                <a:srgbClr val="D70014"/>
              </a:gs>
              <a:gs pos="50000">
                <a:srgbClr val="7E0000"/>
              </a:gs>
              <a:gs pos="100000">
                <a:srgbClr val="1E0000"/>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3" name="Title 1">
            <a:extLst>
              <a:ext uri="{FF2B5EF4-FFF2-40B4-BE49-F238E27FC236}">
                <a16:creationId xmlns:a16="http://schemas.microsoft.com/office/drawing/2014/main" id="{4C02F85E-8C91-E806-B3D0-F1B26BF89AF7}"/>
              </a:ext>
            </a:extLst>
          </p:cNvPr>
          <p:cNvSpPr txBox="1">
            <a:spLocks/>
          </p:cNvSpPr>
          <p:nvPr userDrawn="1"/>
        </p:nvSpPr>
        <p:spPr>
          <a:xfrm>
            <a:off x="4654697" y="5817968"/>
            <a:ext cx="7277099" cy="10400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300" b="0" kern="1200">
                <a:solidFill>
                  <a:srgbClr val="EEF0F1"/>
                </a:solidFill>
                <a:latin typeface="Avenir Next LT Pro Demi" panose="020B0704020202020204" pitchFamily="34" charset="0"/>
                <a:ea typeface="+mj-ea"/>
                <a:cs typeface="+mj-cs"/>
              </a:defRPr>
            </a:lvl1pPr>
          </a:lstStyle>
          <a:p>
            <a:pPr algn="r"/>
            <a:r>
              <a:rPr lang="en-US" sz="2000" b="1" i="1" spc="100" baseline="0" dirty="0">
                <a:latin typeface="Avenir Next LT Pro" panose="020B0504020202020204" pitchFamily="34" charset="0"/>
              </a:rPr>
              <a:t>Our Growth Journey: </a:t>
            </a:r>
            <a:r>
              <a:rPr lang="en-US" sz="2000" i="1" spc="100" baseline="0" dirty="0">
                <a:latin typeface="Avenir Next LT Pro" panose="020B0504020202020204" pitchFamily="34" charset="0"/>
              </a:rPr>
              <a:t>Evolving to a fully-funded, </a:t>
            </a:r>
          </a:p>
          <a:p>
            <a:pPr algn="r"/>
            <a:r>
              <a:rPr lang="en-US" sz="2000" i="1" spc="100" baseline="0" dirty="0">
                <a:latin typeface="Avenir Next LT Pro" panose="020B0504020202020204" pitchFamily="34" charset="0"/>
              </a:rPr>
              <a:t>full-cycle exploration and production company</a:t>
            </a:r>
            <a:endParaRPr lang="en-CA" sz="2000" i="1" spc="100" baseline="0" dirty="0">
              <a:latin typeface="Avenir Next LT Pro" panose="020B0504020202020204" pitchFamily="34" charset="0"/>
            </a:endParaRPr>
          </a:p>
        </p:txBody>
      </p:sp>
      <p:sp>
        <p:nvSpPr>
          <p:cNvPr id="44" name="Title 1">
            <a:extLst>
              <a:ext uri="{FF2B5EF4-FFF2-40B4-BE49-F238E27FC236}">
                <a16:creationId xmlns:a16="http://schemas.microsoft.com/office/drawing/2014/main" id="{1EBE116D-75B7-5B15-24D9-597F22BD4648}"/>
              </a:ext>
            </a:extLst>
          </p:cNvPr>
          <p:cNvSpPr txBox="1">
            <a:spLocks/>
          </p:cNvSpPr>
          <p:nvPr userDrawn="1"/>
        </p:nvSpPr>
        <p:spPr>
          <a:xfrm>
            <a:off x="505774" y="1681711"/>
            <a:ext cx="4641938" cy="5221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300" b="0" kern="1200">
                <a:solidFill>
                  <a:srgbClr val="EEF0F1"/>
                </a:solidFill>
                <a:latin typeface="Avenir Next LT Pro Demi" panose="020B0704020202020204" pitchFamily="34" charset="0"/>
                <a:ea typeface="+mj-ea"/>
                <a:cs typeface="+mj-cs"/>
              </a:defRPr>
            </a:lvl1pPr>
          </a:lstStyle>
          <a:p>
            <a:r>
              <a:rPr lang="en-US" b="0" spc="100" baseline="0" dirty="0">
                <a:latin typeface="Avenir Next LT Pro" panose="020B0504020202020204" pitchFamily="34" charset="0"/>
              </a:rPr>
              <a:t>TSX : TXP | AIM : TXP </a:t>
            </a:r>
            <a:endParaRPr lang="en-CA" b="0" spc="100" baseline="0" dirty="0">
              <a:latin typeface="Avenir Next LT Pro" panose="020B0504020202020204" pitchFamily="34" charset="0"/>
            </a:endParaRPr>
          </a:p>
        </p:txBody>
      </p:sp>
      <p:pic>
        <p:nvPicPr>
          <p:cNvPr id="5" name="Picture 4" descr="A logo with a red circle and white text&#10;&#10;Description automatically generated">
            <a:extLst>
              <a:ext uri="{FF2B5EF4-FFF2-40B4-BE49-F238E27FC236}">
                <a16:creationId xmlns:a16="http://schemas.microsoft.com/office/drawing/2014/main" id="{4EDE9BA4-8A72-94C3-E758-3789AD4C5B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01279" y="4646284"/>
            <a:ext cx="3657607" cy="984506"/>
          </a:xfrm>
          <a:prstGeom prst="rect">
            <a:avLst/>
          </a:prstGeom>
        </p:spPr>
      </p:pic>
    </p:spTree>
    <p:extLst>
      <p:ext uri="{BB962C8B-B14F-4D97-AF65-F5344CB8AC3E}">
        <p14:creationId xmlns:p14="http://schemas.microsoft.com/office/powerpoint/2010/main" val="14632670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7" name="Freeform 2">
            <a:extLst>
              <a:ext uri="{FF2B5EF4-FFF2-40B4-BE49-F238E27FC236}">
                <a16:creationId xmlns:a16="http://schemas.microsoft.com/office/drawing/2014/main" id="{B046BEDD-9446-E6A8-E115-F98D6EC7269E}"/>
              </a:ext>
            </a:extLst>
          </p:cNvPr>
          <p:cNvSpPr>
            <a:spLocks noGrp="1" noRot="1" noMove="1" noResize="1" noEditPoints="1" noAdjustHandles="1" noChangeArrowheads="1" noChangeShapeType="1"/>
          </p:cNvSpPr>
          <p:nvPr userDrawn="1"/>
        </p:nvSpPr>
        <p:spPr>
          <a:xfrm>
            <a:off x="0" y="-87682"/>
            <a:ext cx="12192000" cy="6945682"/>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extLst>
                <a:ext uri="{28A0092B-C50C-407E-A947-70E740481C1C}">
                  <a14:useLocalDpi xmlns:a14="http://schemas.microsoft.com/office/drawing/2010/main" val="0"/>
                </a:ext>
              </a:extLst>
            </a:blip>
            <a:stretch>
              <a:fillRect t="-10111" b="-10111"/>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latin typeface="Aptos" panose="020B0004020202020204" pitchFamily="34" charset="0"/>
            </a:endParaRPr>
          </a:p>
        </p:txBody>
      </p:sp>
      <p:sp>
        <p:nvSpPr>
          <p:cNvPr id="31" name="TextBox 9">
            <a:extLst>
              <a:ext uri="{FF2B5EF4-FFF2-40B4-BE49-F238E27FC236}">
                <a16:creationId xmlns:a16="http://schemas.microsoft.com/office/drawing/2014/main" id="{58F5DAF5-C777-7C2E-53E5-0953C077B99E}"/>
              </a:ext>
            </a:extLst>
          </p:cNvPr>
          <p:cNvSpPr txBox="1">
            <a:spLocks/>
          </p:cNvSpPr>
          <p:nvPr userDrawn="1"/>
        </p:nvSpPr>
        <p:spPr>
          <a:xfrm>
            <a:off x="7755395" y="9235270"/>
            <a:ext cx="6994184" cy="653161"/>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a:lnSpc>
                <a:spcPts val="4315"/>
              </a:lnSpc>
              <a:spcBef>
                <a:spcPct val="0"/>
              </a:spcBef>
            </a:pPr>
            <a:r>
              <a:rPr lang="en-US" sz="3319" i="1" dirty="0">
                <a:solidFill>
                  <a:srgbClr val="EFEAEA"/>
                </a:solidFill>
                <a:latin typeface="Mont Italics"/>
                <a:ea typeface="Mont Italics"/>
                <a:cs typeface="Mont Italics"/>
                <a:sym typeface="Mont Italics"/>
              </a:rPr>
              <a:t>Our Growth Journey: INSERT</a:t>
            </a:r>
          </a:p>
        </p:txBody>
      </p:sp>
      <p:sp>
        <p:nvSpPr>
          <p:cNvPr id="40" name="Title 1">
            <a:extLst>
              <a:ext uri="{FF2B5EF4-FFF2-40B4-BE49-F238E27FC236}">
                <a16:creationId xmlns:a16="http://schemas.microsoft.com/office/drawing/2014/main" id="{50A7B478-4B15-D11C-C304-72AD57B5D038}"/>
              </a:ext>
            </a:extLst>
          </p:cNvPr>
          <p:cNvSpPr txBox="1">
            <a:spLocks/>
          </p:cNvSpPr>
          <p:nvPr userDrawn="1"/>
        </p:nvSpPr>
        <p:spPr>
          <a:xfrm>
            <a:off x="736887" y="2934586"/>
            <a:ext cx="8109969" cy="14455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300" b="0" kern="1200">
                <a:solidFill>
                  <a:srgbClr val="EEF0F1"/>
                </a:solidFill>
                <a:latin typeface="Avenir Next LT Pro Demi" panose="020B0704020202020204" pitchFamily="34" charset="0"/>
                <a:ea typeface="+mj-ea"/>
                <a:cs typeface="+mj-cs"/>
              </a:defRPr>
            </a:lvl1pPr>
          </a:lstStyle>
          <a:p>
            <a:pPr algn="l"/>
            <a:endParaRPr lang="en-CA" sz="6600" b="1" kern="1200" spc="40" baseline="0" dirty="0">
              <a:solidFill>
                <a:srgbClr val="EEF0F1"/>
              </a:solidFill>
              <a:latin typeface="Avenir Next LT Pro Light" panose="020B0304020202020204" pitchFamily="34" charset="0"/>
            </a:endParaRPr>
          </a:p>
        </p:txBody>
      </p:sp>
      <p:pic>
        <p:nvPicPr>
          <p:cNvPr id="45" name="Picture 44" descr="A logo with a red circle and white text&#10;&#10;Description automatically generated">
            <a:extLst>
              <a:ext uri="{FF2B5EF4-FFF2-40B4-BE49-F238E27FC236}">
                <a16:creationId xmlns:a16="http://schemas.microsoft.com/office/drawing/2014/main" id="{BF3FD5D4-5B20-9FF0-79DB-69D42981FB4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5374" y="6333881"/>
            <a:ext cx="1444443" cy="388796"/>
          </a:xfrm>
          <a:prstGeom prst="rect">
            <a:avLst/>
          </a:prstGeom>
        </p:spPr>
      </p:pic>
      <p:sp>
        <p:nvSpPr>
          <p:cNvPr id="47" name="Title Placeholder 1">
            <a:extLst>
              <a:ext uri="{FF2B5EF4-FFF2-40B4-BE49-F238E27FC236}">
                <a16:creationId xmlns:a16="http://schemas.microsoft.com/office/drawing/2014/main" id="{FC94B4FE-39E7-1E51-6569-2E163DB1D4E8}"/>
              </a:ext>
            </a:extLst>
          </p:cNvPr>
          <p:cNvSpPr>
            <a:spLocks noGrp="1"/>
          </p:cNvSpPr>
          <p:nvPr>
            <p:ph type="title"/>
          </p:nvPr>
        </p:nvSpPr>
        <p:spPr>
          <a:xfrm>
            <a:off x="838200" y="2849060"/>
            <a:ext cx="10515600" cy="578147"/>
          </a:xfrm>
          <a:prstGeom prst="rect">
            <a:avLst/>
          </a:prstGeom>
        </p:spPr>
        <p:txBody>
          <a:bodyPr vert="horz" lIns="91440" tIns="45720" rIns="91440" bIns="45720" rtlCol="0" anchor="ctr">
            <a:normAutofit/>
          </a:bodyPr>
          <a:lstStyle>
            <a:lvl1pPr algn="ctr">
              <a:defRPr b="0">
                <a:solidFill>
                  <a:srgbClr val="EEF0F1"/>
                </a:solidFill>
                <a:latin typeface="Avenir Next LT Pro Demi" panose="020B0704020202020204" pitchFamily="34" charset="0"/>
              </a:defRPr>
            </a:lvl1pPr>
          </a:lstStyle>
          <a:p>
            <a:r>
              <a:rPr lang="en-US"/>
              <a:t>Click to edit Master title style</a:t>
            </a:r>
            <a:endParaRPr lang="en-CA"/>
          </a:p>
        </p:txBody>
      </p:sp>
      <p:sp>
        <p:nvSpPr>
          <p:cNvPr id="10" name="Slide Number Placeholder 5">
            <a:extLst>
              <a:ext uri="{FF2B5EF4-FFF2-40B4-BE49-F238E27FC236}">
                <a16:creationId xmlns:a16="http://schemas.microsoft.com/office/drawing/2014/main" id="{C4D3C5FD-EF55-48C2-B0DF-53B137C6E809}"/>
              </a:ext>
            </a:extLst>
          </p:cNvPr>
          <p:cNvSpPr>
            <a:spLocks noGrp="1"/>
          </p:cNvSpPr>
          <p:nvPr>
            <p:ph type="sldNum" sz="quarter" idx="12"/>
          </p:nvPr>
        </p:nvSpPr>
        <p:spPr>
          <a:xfrm>
            <a:off x="7194430" y="6345115"/>
            <a:ext cx="4602196" cy="365125"/>
          </a:xfrm>
        </p:spPr>
        <p:txBody>
          <a:bodyPr/>
          <a:lstStyle>
            <a:lvl1pPr>
              <a:defRPr>
                <a:solidFill>
                  <a:srgbClr val="EEF0F1"/>
                </a:solidFill>
                <a:latin typeface="Avenir Next LT Pro" panose="020B0504020202020204" pitchFamily="34" charset="0"/>
              </a:defRPr>
            </a:lvl1pPr>
          </a:lstStyle>
          <a:p>
            <a:r>
              <a:rPr lang="en-CA" dirty="0"/>
              <a:t>Corporate Presentation  |  February 2025  |  </a:t>
            </a:r>
            <a:fld id="{FEA607D4-8F18-4F51-B246-B81EEA981425}" type="slidenum">
              <a:rPr lang="en-CA" smtClean="0"/>
              <a:pPr/>
              <a:t>‹#›</a:t>
            </a:fld>
            <a:endParaRPr lang="en-CA" dirty="0"/>
          </a:p>
        </p:txBody>
      </p:sp>
    </p:spTree>
    <p:extLst>
      <p:ext uri="{BB962C8B-B14F-4D97-AF65-F5344CB8AC3E}">
        <p14:creationId xmlns:p14="http://schemas.microsoft.com/office/powerpoint/2010/main" val="11480059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EEF0F1"/>
        </a:solidFill>
        <a:effectLst/>
      </p:bgPr>
    </p:bg>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9D38D959-6547-D9E3-241B-93828E179A98}"/>
              </a:ext>
            </a:extLst>
          </p:cNvPr>
          <p:cNvSpPr>
            <a:spLocks/>
          </p:cNvSpPr>
          <p:nvPr userDrawn="1"/>
        </p:nvSpPr>
        <p:spPr>
          <a:xfrm rot="21304144" flipH="1">
            <a:off x="7757449" y="-733771"/>
            <a:ext cx="6917461" cy="4435114"/>
          </a:xfrm>
          <a:custGeom>
            <a:avLst/>
            <a:gdLst/>
            <a:ahLst/>
            <a:cxnLst/>
            <a:rect l="l" t="t" r="r" b="b"/>
            <a:pathLst>
              <a:path w="12499411" h="9113207">
                <a:moveTo>
                  <a:pt x="12499412" y="0"/>
                </a:moveTo>
                <a:lnTo>
                  <a:pt x="0" y="0"/>
                </a:lnTo>
                <a:lnTo>
                  <a:pt x="0" y="9113207"/>
                </a:lnTo>
                <a:lnTo>
                  <a:pt x="12499412" y="9113207"/>
                </a:lnTo>
                <a:lnTo>
                  <a:pt x="12499412"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sz="1100" dirty="0"/>
          </a:p>
        </p:txBody>
      </p:sp>
      <p:sp>
        <p:nvSpPr>
          <p:cNvPr id="6" name="Slide Number Placeholder 5">
            <a:extLst>
              <a:ext uri="{FF2B5EF4-FFF2-40B4-BE49-F238E27FC236}">
                <a16:creationId xmlns:a16="http://schemas.microsoft.com/office/drawing/2014/main" id="{24EA3F47-65AF-9111-B158-4C432FC2E8D3}"/>
              </a:ext>
            </a:extLst>
          </p:cNvPr>
          <p:cNvSpPr>
            <a:spLocks noGrp="1"/>
          </p:cNvSpPr>
          <p:nvPr>
            <p:ph type="sldNum" sz="quarter" idx="12"/>
          </p:nvPr>
        </p:nvSpPr>
        <p:spPr>
          <a:xfrm>
            <a:off x="7194430" y="6345115"/>
            <a:ext cx="4602196" cy="365125"/>
          </a:xfrm>
        </p:spPr>
        <p:txBody>
          <a:bodyPr/>
          <a:lstStyle>
            <a:lvl1pPr>
              <a:defRPr>
                <a:solidFill>
                  <a:schemeClr val="tx1">
                    <a:lumMod val="65000"/>
                    <a:lumOff val="35000"/>
                  </a:schemeClr>
                </a:solidFill>
                <a:latin typeface="Avenir Next LT Pro" panose="020B0504020202020204" pitchFamily="34" charset="0"/>
              </a:defRPr>
            </a:lvl1pPr>
          </a:lstStyle>
          <a:p>
            <a:r>
              <a:rPr lang="en-CA" dirty="0"/>
              <a:t>Corporate Presentation  |  February 2025  |  </a:t>
            </a:r>
            <a:fld id="{FEA607D4-8F18-4F51-B246-B81EEA981425}" type="slidenum">
              <a:rPr lang="en-CA" smtClean="0"/>
              <a:pPr/>
              <a:t>‹#›</a:t>
            </a:fld>
            <a:endParaRPr lang="en-CA" dirty="0"/>
          </a:p>
        </p:txBody>
      </p:sp>
      <p:sp>
        <p:nvSpPr>
          <p:cNvPr id="8" name="Rectangle: Rounded Corners 7">
            <a:extLst>
              <a:ext uri="{FF2B5EF4-FFF2-40B4-BE49-F238E27FC236}">
                <a16:creationId xmlns:a16="http://schemas.microsoft.com/office/drawing/2014/main" id="{4259DE1C-3E52-7C34-9AAA-CDA60A6B4D0D}"/>
              </a:ext>
            </a:extLst>
          </p:cNvPr>
          <p:cNvSpPr/>
          <p:nvPr userDrawn="1"/>
        </p:nvSpPr>
        <p:spPr>
          <a:xfrm>
            <a:off x="325232" y="-109257"/>
            <a:ext cx="750498" cy="940278"/>
          </a:xfrm>
          <a:prstGeom prst="roundRect">
            <a:avLst>
              <a:gd name="adj" fmla="val 6863"/>
            </a:avLst>
          </a:prstGeom>
          <a:solidFill>
            <a:srgbClr val="7E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2" name="Picture 11" descr="A logo of a planet&#10;&#10;Description automatically generated">
            <a:extLst>
              <a:ext uri="{FF2B5EF4-FFF2-40B4-BE49-F238E27FC236}">
                <a16:creationId xmlns:a16="http://schemas.microsoft.com/office/drawing/2014/main" id="{7F03D46E-C7CF-024A-763B-68E33DC694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5374" y="6333882"/>
            <a:ext cx="1444443" cy="387593"/>
          </a:xfrm>
          <a:prstGeom prst="rect">
            <a:avLst/>
          </a:prstGeom>
        </p:spPr>
      </p:pic>
      <p:sp>
        <p:nvSpPr>
          <p:cNvPr id="13" name="Title 1">
            <a:extLst>
              <a:ext uri="{FF2B5EF4-FFF2-40B4-BE49-F238E27FC236}">
                <a16:creationId xmlns:a16="http://schemas.microsoft.com/office/drawing/2014/main" id="{6FF1BFF9-C14D-DC53-7EEC-0C0CDF3EEF99}"/>
              </a:ext>
            </a:extLst>
          </p:cNvPr>
          <p:cNvSpPr>
            <a:spLocks noGrp="1"/>
          </p:cNvSpPr>
          <p:nvPr>
            <p:ph type="title"/>
          </p:nvPr>
        </p:nvSpPr>
        <p:spPr>
          <a:xfrm>
            <a:off x="1173527" y="135026"/>
            <a:ext cx="10515600" cy="560717"/>
          </a:xfrm>
        </p:spPr>
        <p:txBody>
          <a:bodyPr>
            <a:normAutofit/>
          </a:bodyPr>
          <a:lstStyle>
            <a:lvl1pPr>
              <a:defRPr sz="3000" b="0">
                <a:solidFill>
                  <a:schemeClr val="tx1">
                    <a:lumMod val="75000"/>
                    <a:lumOff val="25000"/>
                  </a:schemeClr>
                </a:solidFill>
                <a:latin typeface="Avenir Next LT Pro" panose="020B0504020202020204" pitchFamily="34" charset="0"/>
              </a:defRPr>
            </a:lvl1pPr>
          </a:lstStyle>
          <a:p>
            <a:r>
              <a:rPr lang="en-US"/>
              <a:t>Click to edit Master title style</a:t>
            </a:r>
            <a:endParaRPr lang="en-CA"/>
          </a:p>
        </p:txBody>
      </p:sp>
      <p:sp>
        <p:nvSpPr>
          <p:cNvPr id="14" name="Rectangle: Rounded Corners 13">
            <a:extLst>
              <a:ext uri="{FF2B5EF4-FFF2-40B4-BE49-F238E27FC236}">
                <a16:creationId xmlns:a16="http://schemas.microsoft.com/office/drawing/2014/main" id="{3215E635-731C-6DEF-4A6D-F94658542E34}"/>
              </a:ext>
            </a:extLst>
          </p:cNvPr>
          <p:cNvSpPr/>
          <p:nvPr userDrawn="1"/>
        </p:nvSpPr>
        <p:spPr>
          <a:xfrm>
            <a:off x="1173527" y="695743"/>
            <a:ext cx="11018474" cy="135277"/>
          </a:xfrm>
          <a:prstGeom prst="roundRect">
            <a:avLst>
              <a:gd name="adj" fmla="val 6863"/>
            </a:avLst>
          </a:prstGeom>
          <a:gradFill flip="none" rotWithShape="1">
            <a:gsLst>
              <a:gs pos="0">
                <a:srgbClr val="7E0000"/>
              </a:gs>
              <a:gs pos="66000">
                <a:srgbClr val="FF8585"/>
              </a:gs>
              <a:gs pos="100000">
                <a:srgbClr val="EEF0F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Freeform 2">
            <a:extLst>
              <a:ext uri="{FF2B5EF4-FFF2-40B4-BE49-F238E27FC236}">
                <a16:creationId xmlns:a16="http://schemas.microsoft.com/office/drawing/2014/main" id="{F4FFC94D-8D37-B81C-247D-BE4CFF61FA9F}"/>
              </a:ext>
            </a:extLst>
          </p:cNvPr>
          <p:cNvSpPr>
            <a:spLocks/>
          </p:cNvSpPr>
          <p:nvPr userDrawn="1"/>
        </p:nvSpPr>
        <p:spPr>
          <a:xfrm rot="11381720" flipH="1">
            <a:off x="-1145517" y="3419000"/>
            <a:ext cx="6917461" cy="4435114"/>
          </a:xfrm>
          <a:custGeom>
            <a:avLst/>
            <a:gdLst/>
            <a:ahLst/>
            <a:cxnLst/>
            <a:rect l="l" t="t" r="r" b="b"/>
            <a:pathLst>
              <a:path w="12499411" h="9113207">
                <a:moveTo>
                  <a:pt x="12499412" y="0"/>
                </a:moveTo>
                <a:lnTo>
                  <a:pt x="0" y="0"/>
                </a:lnTo>
                <a:lnTo>
                  <a:pt x="0" y="9113207"/>
                </a:lnTo>
                <a:lnTo>
                  <a:pt x="12499412" y="9113207"/>
                </a:lnTo>
                <a:lnTo>
                  <a:pt x="12499412"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sz="1100" dirty="0"/>
          </a:p>
        </p:txBody>
      </p:sp>
      <p:sp>
        <p:nvSpPr>
          <p:cNvPr id="3" name="Text Placeholder 2">
            <a:extLst>
              <a:ext uri="{FF2B5EF4-FFF2-40B4-BE49-F238E27FC236}">
                <a16:creationId xmlns:a16="http://schemas.microsoft.com/office/drawing/2014/main" id="{571E6D9B-0FE5-A73F-EE92-E24CD5CD4BE0}"/>
              </a:ext>
            </a:extLst>
          </p:cNvPr>
          <p:cNvSpPr>
            <a:spLocks noGrp="1"/>
          </p:cNvSpPr>
          <p:nvPr>
            <p:ph idx="1" hasCustomPrompt="1"/>
          </p:nvPr>
        </p:nvSpPr>
        <p:spPr>
          <a:xfrm>
            <a:off x="325232" y="1041829"/>
            <a:ext cx="11471394" cy="4989694"/>
          </a:xfrm>
          <a:prstGeom prst="rect">
            <a:avLst/>
          </a:prstGeom>
        </p:spPr>
        <p:txBody>
          <a:bodyPr vert="horz" lIns="91440" tIns="45720" rIns="91440" bIns="45720" rtlCol="0">
            <a:normAutofit/>
          </a:bodyPr>
          <a:lstStyle>
            <a:lvl1pPr marL="0" indent="0">
              <a:buNone/>
              <a:defRPr sz="1800">
                <a:solidFill>
                  <a:schemeClr val="tx1">
                    <a:lumMod val="75000"/>
                    <a:lumOff val="25000"/>
                  </a:schemeClr>
                </a:solidFill>
                <a:latin typeface="Avenir Next LT Pro" panose="020B0504020202020204" pitchFamily="34" charset="0"/>
              </a:defRPr>
            </a:lvl1pPr>
            <a:lvl2pPr>
              <a:defRPr>
                <a:solidFill>
                  <a:schemeClr val="tx1">
                    <a:lumMod val="75000"/>
                    <a:lumOff val="25000"/>
                  </a:schemeClr>
                </a:solidFill>
                <a:latin typeface="Avenir Next LT Pro" panose="020B0504020202020204" pitchFamily="34" charset="0"/>
              </a:defRPr>
            </a:lvl2pPr>
            <a:lvl3pPr>
              <a:defRPr>
                <a:solidFill>
                  <a:schemeClr val="tx1">
                    <a:lumMod val="75000"/>
                    <a:lumOff val="25000"/>
                  </a:schemeClr>
                </a:solidFill>
                <a:latin typeface="Avenir Next LT Pro" panose="020B0504020202020204" pitchFamily="34" charset="0"/>
              </a:defRPr>
            </a:lvl3pPr>
            <a:lvl4pPr>
              <a:defRPr>
                <a:solidFill>
                  <a:schemeClr val="tx1">
                    <a:lumMod val="75000"/>
                    <a:lumOff val="25000"/>
                  </a:schemeClr>
                </a:solidFill>
                <a:latin typeface="Avenir Next LT Pro" panose="020B0504020202020204" pitchFamily="34" charset="0"/>
              </a:defRPr>
            </a:lvl4pPr>
            <a:lvl5pPr>
              <a:defRPr>
                <a:solidFill>
                  <a:schemeClr val="tx1">
                    <a:lumMod val="75000"/>
                    <a:lumOff val="25000"/>
                  </a:schemeClr>
                </a:solidFill>
                <a:latin typeface="Avenir Next LT Pro" panose="020B05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9830882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7E0000"/>
        </a:solidFill>
        <a:effectLst/>
      </p:bgPr>
    </p:bg>
    <p:spTree>
      <p:nvGrpSpPr>
        <p:cNvPr id="1" name=""/>
        <p:cNvGrpSpPr/>
        <p:nvPr/>
      </p:nvGrpSpPr>
      <p:grpSpPr>
        <a:xfrm>
          <a:off x="0" y="0"/>
          <a:ext cx="0" cy="0"/>
          <a:chOff x="0" y="0"/>
          <a:chExt cx="0" cy="0"/>
        </a:xfrm>
      </p:grpSpPr>
      <p:pic>
        <p:nvPicPr>
          <p:cNvPr id="3" name="Picture 2" descr="A logo with a red circle and white text&#10;&#10;Description automatically generated">
            <a:extLst>
              <a:ext uri="{FF2B5EF4-FFF2-40B4-BE49-F238E27FC236}">
                <a16:creationId xmlns:a16="http://schemas.microsoft.com/office/drawing/2014/main" id="{9D4D558C-C0CB-EE05-03C3-B2D1764D32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5374" y="6333881"/>
            <a:ext cx="1444443" cy="388796"/>
          </a:xfrm>
          <a:prstGeom prst="rect">
            <a:avLst/>
          </a:prstGeom>
        </p:spPr>
      </p:pic>
      <p:sp>
        <p:nvSpPr>
          <p:cNvPr id="6" name="Slide Number Placeholder 5">
            <a:extLst>
              <a:ext uri="{FF2B5EF4-FFF2-40B4-BE49-F238E27FC236}">
                <a16:creationId xmlns:a16="http://schemas.microsoft.com/office/drawing/2014/main" id="{24EA3F47-65AF-9111-B158-4C432FC2E8D3}"/>
              </a:ext>
            </a:extLst>
          </p:cNvPr>
          <p:cNvSpPr>
            <a:spLocks noGrp="1"/>
          </p:cNvSpPr>
          <p:nvPr>
            <p:ph type="sldNum" sz="quarter" idx="12"/>
          </p:nvPr>
        </p:nvSpPr>
        <p:spPr>
          <a:xfrm>
            <a:off x="7194430" y="6345115"/>
            <a:ext cx="4602196" cy="365125"/>
          </a:xfrm>
        </p:spPr>
        <p:txBody>
          <a:bodyPr/>
          <a:lstStyle>
            <a:lvl1pPr>
              <a:defRPr>
                <a:solidFill>
                  <a:srgbClr val="EEF0F1"/>
                </a:solidFill>
                <a:latin typeface="Avenir Next LT Pro" panose="020B0504020202020204" pitchFamily="34" charset="0"/>
              </a:defRPr>
            </a:lvl1pPr>
          </a:lstStyle>
          <a:p>
            <a:r>
              <a:rPr lang="en-CA" dirty="0"/>
              <a:t>Corporate Presentation  |  February 2025  |  </a:t>
            </a:r>
            <a:fld id="{FEA607D4-8F18-4F51-B246-B81EEA981425}" type="slidenum">
              <a:rPr lang="en-CA" smtClean="0"/>
              <a:pPr/>
              <a:t>‹#›</a:t>
            </a:fld>
            <a:endParaRPr lang="en-CA" dirty="0"/>
          </a:p>
        </p:txBody>
      </p:sp>
      <p:sp>
        <p:nvSpPr>
          <p:cNvPr id="8" name="Rectangle: Rounded Corners 7">
            <a:extLst>
              <a:ext uri="{FF2B5EF4-FFF2-40B4-BE49-F238E27FC236}">
                <a16:creationId xmlns:a16="http://schemas.microsoft.com/office/drawing/2014/main" id="{4259DE1C-3E52-7C34-9AAA-CDA60A6B4D0D}"/>
              </a:ext>
            </a:extLst>
          </p:cNvPr>
          <p:cNvSpPr/>
          <p:nvPr userDrawn="1"/>
        </p:nvSpPr>
        <p:spPr>
          <a:xfrm>
            <a:off x="325232" y="-109258"/>
            <a:ext cx="750498" cy="940279"/>
          </a:xfrm>
          <a:prstGeom prst="roundRect">
            <a:avLst>
              <a:gd name="adj" fmla="val 6863"/>
            </a:avLst>
          </a:prstGeom>
          <a:solidFill>
            <a:srgbClr val="EEF0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Title 1">
            <a:extLst>
              <a:ext uri="{FF2B5EF4-FFF2-40B4-BE49-F238E27FC236}">
                <a16:creationId xmlns:a16="http://schemas.microsoft.com/office/drawing/2014/main" id="{6FF1BFF9-C14D-DC53-7EEC-0C0CDF3EEF99}"/>
              </a:ext>
            </a:extLst>
          </p:cNvPr>
          <p:cNvSpPr>
            <a:spLocks noGrp="1"/>
          </p:cNvSpPr>
          <p:nvPr>
            <p:ph type="title"/>
          </p:nvPr>
        </p:nvSpPr>
        <p:spPr>
          <a:xfrm>
            <a:off x="1173527" y="135026"/>
            <a:ext cx="10515600" cy="560717"/>
          </a:xfrm>
        </p:spPr>
        <p:txBody>
          <a:bodyPr>
            <a:normAutofit/>
          </a:bodyPr>
          <a:lstStyle>
            <a:lvl1pPr>
              <a:defRPr sz="3000" b="0">
                <a:solidFill>
                  <a:srgbClr val="EEF0F1"/>
                </a:solidFill>
                <a:latin typeface="Avenir Next LT Pro" panose="020B0504020202020204" pitchFamily="34" charset="0"/>
              </a:defRPr>
            </a:lvl1pPr>
          </a:lstStyle>
          <a:p>
            <a:r>
              <a:rPr lang="en-US"/>
              <a:t>Click to edit Master title style</a:t>
            </a:r>
            <a:endParaRPr lang="en-CA"/>
          </a:p>
        </p:txBody>
      </p:sp>
      <p:sp>
        <p:nvSpPr>
          <p:cNvPr id="14" name="Rectangle: Rounded Corners 13">
            <a:extLst>
              <a:ext uri="{FF2B5EF4-FFF2-40B4-BE49-F238E27FC236}">
                <a16:creationId xmlns:a16="http://schemas.microsoft.com/office/drawing/2014/main" id="{3215E635-731C-6DEF-4A6D-F94658542E34}"/>
              </a:ext>
            </a:extLst>
          </p:cNvPr>
          <p:cNvSpPr/>
          <p:nvPr userDrawn="1"/>
        </p:nvSpPr>
        <p:spPr>
          <a:xfrm>
            <a:off x="1173527" y="695743"/>
            <a:ext cx="11018474" cy="135277"/>
          </a:xfrm>
          <a:prstGeom prst="roundRect">
            <a:avLst>
              <a:gd name="adj" fmla="val 6863"/>
            </a:avLst>
          </a:prstGeom>
          <a:gradFill flip="none" rotWithShape="1">
            <a:gsLst>
              <a:gs pos="0">
                <a:srgbClr val="EEF0F1"/>
              </a:gs>
              <a:gs pos="71000">
                <a:srgbClr val="C80000"/>
              </a:gs>
              <a:gs pos="100000">
                <a:srgbClr val="7E0000"/>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ext Placeholder 2">
            <a:extLst>
              <a:ext uri="{FF2B5EF4-FFF2-40B4-BE49-F238E27FC236}">
                <a16:creationId xmlns:a16="http://schemas.microsoft.com/office/drawing/2014/main" id="{19FFC8DC-78A4-3627-A67D-9A6B16A58A31}"/>
              </a:ext>
            </a:extLst>
          </p:cNvPr>
          <p:cNvSpPr>
            <a:spLocks noGrp="1"/>
          </p:cNvSpPr>
          <p:nvPr>
            <p:ph idx="1" hasCustomPrompt="1"/>
          </p:nvPr>
        </p:nvSpPr>
        <p:spPr>
          <a:xfrm>
            <a:off x="325231" y="1041828"/>
            <a:ext cx="11471395" cy="5070013"/>
          </a:xfrm>
          <a:prstGeom prst="rect">
            <a:avLst/>
          </a:prstGeom>
        </p:spPr>
        <p:txBody>
          <a:bodyPr vert="horz" lIns="91440" tIns="45720" rIns="91440" bIns="45720" rtlCol="0">
            <a:normAutofit/>
          </a:bodyPr>
          <a:lstStyle>
            <a:lvl1pPr marL="0" indent="0">
              <a:buNone/>
              <a:defRPr sz="1800">
                <a:solidFill>
                  <a:srgbClr val="EEF0F1"/>
                </a:solidFill>
                <a:latin typeface="Avenir Next LT Pro" panose="020B0504020202020204" pitchFamily="34" charset="0"/>
              </a:defRPr>
            </a:lvl1pPr>
            <a:lvl2pPr>
              <a:defRPr>
                <a:solidFill>
                  <a:schemeClr val="tx1">
                    <a:lumMod val="75000"/>
                    <a:lumOff val="25000"/>
                  </a:schemeClr>
                </a:solidFill>
                <a:latin typeface="Avenir Next LT Pro" panose="020B0504020202020204" pitchFamily="34" charset="0"/>
              </a:defRPr>
            </a:lvl2pPr>
            <a:lvl3pPr>
              <a:defRPr>
                <a:solidFill>
                  <a:schemeClr val="tx1">
                    <a:lumMod val="75000"/>
                    <a:lumOff val="25000"/>
                  </a:schemeClr>
                </a:solidFill>
                <a:latin typeface="Avenir Next LT Pro" panose="020B0504020202020204" pitchFamily="34" charset="0"/>
              </a:defRPr>
            </a:lvl3pPr>
            <a:lvl4pPr>
              <a:defRPr>
                <a:solidFill>
                  <a:schemeClr val="tx1">
                    <a:lumMod val="75000"/>
                    <a:lumOff val="25000"/>
                  </a:schemeClr>
                </a:solidFill>
                <a:latin typeface="Avenir Next LT Pro" panose="020B0504020202020204" pitchFamily="34" charset="0"/>
              </a:defRPr>
            </a:lvl4pPr>
            <a:lvl5pPr>
              <a:defRPr>
                <a:solidFill>
                  <a:schemeClr val="tx1">
                    <a:lumMod val="75000"/>
                    <a:lumOff val="25000"/>
                  </a:schemeClr>
                </a:solidFill>
                <a:latin typeface="Avenir Next LT Pro" panose="020B05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6057813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7E0000"/>
        </a:solidFill>
        <a:effectLst/>
      </p:bgPr>
    </p:bg>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E13D07BB-F7B5-7B4B-4CE3-62DF218EF6B0}"/>
              </a:ext>
            </a:extLst>
          </p:cNvPr>
          <p:cNvSpPr>
            <a:spLocks noGrp="1" noRot="1" noMove="1" noResize="1" noEditPoints="1" noAdjustHandles="1" noChangeArrowheads="1" noChangeShapeType="1"/>
          </p:cNvSpPr>
          <p:nvPr userDrawn="1"/>
        </p:nvSpPr>
        <p:spPr>
          <a:xfrm>
            <a:off x="0" y="-162838"/>
            <a:ext cx="12192000" cy="7020838"/>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extLst>
                <a:ext uri="{28A0092B-C50C-407E-A947-70E740481C1C}">
                  <a14:useLocalDpi xmlns:a14="http://schemas.microsoft.com/office/drawing/2010/main" val="0"/>
                </a:ext>
              </a:extLst>
            </a:blip>
            <a:stretch>
              <a:fillRect t="-10111" b="-10111"/>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dirty="0">
              <a:latin typeface="Aptos" panose="020B0004020202020204" pitchFamily="34" charset="0"/>
            </a:endParaRPr>
          </a:p>
        </p:txBody>
      </p:sp>
      <p:pic>
        <p:nvPicPr>
          <p:cNvPr id="3" name="Picture 2" descr="A logo with a red circle and white text&#10;&#10;Description automatically generated">
            <a:extLst>
              <a:ext uri="{FF2B5EF4-FFF2-40B4-BE49-F238E27FC236}">
                <a16:creationId xmlns:a16="http://schemas.microsoft.com/office/drawing/2014/main" id="{9D4D558C-C0CB-EE05-03C3-B2D1764D32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5374" y="6333881"/>
            <a:ext cx="1444443" cy="388796"/>
          </a:xfrm>
          <a:prstGeom prst="rect">
            <a:avLst/>
          </a:prstGeom>
        </p:spPr>
      </p:pic>
      <p:sp>
        <p:nvSpPr>
          <p:cNvPr id="6" name="Slide Number Placeholder 5">
            <a:extLst>
              <a:ext uri="{FF2B5EF4-FFF2-40B4-BE49-F238E27FC236}">
                <a16:creationId xmlns:a16="http://schemas.microsoft.com/office/drawing/2014/main" id="{24EA3F47-65AF-9111-B158-4C432FC2E8D3}"/>
              </a:ext>
            </a:extLst>
          </p:cNvPr>
          <p:cNvSpPr>
            <a:spLocks noGrp="1"/>
          </p:cNvSpPr>
          <p:nvPr>
            <p:ph type="sldNum" sz="quarter" idx="12"/>
          </p:nvPr>
        </p:nvSpPr>
        <p:spPr>
          <a:xfrm>
            <a:off x="7194430" y="6345115"/>
            <a:ext cx="4602196" cy="365125"/>
          </a:xfrm>
        </p:spPr>
        <p:txBody>
          <a:bodyPr/>
          <a:lstStyle>
            <a:lvl1pPr>
              <a:defRPr>
                <a:solidFill>
                  <a:srgbClr val="EEF0F1"/>
                </a:solidFill>
                <a:latin typeface="Avenir Next LT Pro" panose="020B0504020202020204" pitchFamily="34" charset="0"/>
              </a:defRPr>
            </a:lvl1pPr>
          </a:lstStyle>
          <a:p>
            <a:r>
              <a:rPr lang="en-CA" dirty="0"/>
              <a:t>Corporate Presentation  |  February 2025  |  </a:t>
            </a:r>
            <a:fld id="{FEA607D4-8F18-4F51-B246-B81EEA981425}" type="slidenum">
              <a:rPr lang="en-CA" smtClean="0"/>
              <a:pPr/>
              <a:t>‹#›</a:t>
            </a:fld>
            <a:endParaRPr lang="en-CA" dirty="0"/>
          </a:p>
        </p:txBody>
      </p:sp>
      <p:sp>
        <p:nvSpPr>
          <p:cNvPr id="8" name="Rectangle: Rounded Corners 7">
            <a:extLst>
              <a:ext uri="{FF2B5EF4-FFF2-40B4-BE49-F238E27FC236}">
                <a16:creationId xmlns:a16="http://schemas.microsoft.com/office/drawing/2014/main" id="{4259DE1C-3E52-7C34-9AAA-CDA60A6B4D0D}"/>
              </a:ext>
            </a:extLst>
          </p:cNvPr>
          <p:cNvSpPr/>
          <p:nvPr userDrawn="1"/>
        </p:nvSpPr>
        <p:spPr>
          <a:xfrm>
            <a:off x="325232" y="-263048"/>
            <a:ext cx="750498" cy="1094069"/>
          </a:xfrm>
          <a:prstGeom prst="roundRect">
            <a:avLst>
              <a:gd name="adj" fmla="val 6863"/>
            </a:avLst>
          </a:prstGeom>
          <a:solidFill>
            <a:srgbClr val="D700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Title 1">
            <a:extLst>
              <a:ext uri="{FF2B5EF4-FFF2-40B4-BE49-F238E27FC236}">
                <a16:creationId xmlns:a16="http://schemas.microsoft.com/office/drawing/2014/main" id="{6FF1BFF9-C14D-DC53-7EEC-0C0CDF3EEF99}"/>
              </a:ext>
            </a:extLst>
          </p:cNvPr>
          <p:cNvSpPr>
            <a:spLocks noGrp="1"/>
          </p:cNvSpPr>
          <p:nvPr>
            <p:ph type="title"/>
          </p:nvPr>
        </p:nvSpPr>
        <p:spPr>
          <a:xfrm>
            <a:off x="1173527" y="135026"/>
            <a:ext cx="10515600" cy="560717"/>
          </a:xfrm>
        </p:spPr>
        <p:txBody>
          <a:bodyPr>
            <a:normAutofit/>
          </a:bodyPr>
          <a:lstStyle>
            <a:lvl1pPr>
              <a:defRPr sz="3000" b="0">
                <a:solidFill>
                  <a:srgbClr val="EEF0F1"/>
                </a:solidFill>
                <a:latin typeface="Avenir Next LT Pro" panose="020B0504020202020204" pitchFamily="34" charset="0"/>
              </a:defRPr>
            </a:lvl1pPr>
          </a:lstStyle>
          <a:p>
            <a:r>
              <a:rPr lang="en-US"/>
              <a:t>Click to edit Master title style</a:t>
            </a:r>
            <a:endParaRPr lang="en-CA"/>
          </a:p>
        </p:txBody>
      </p:sp>
      <p:sp>
        <p:nvSpPr>
          <p:cNvPr id="14" name="Rectangle: Rounded Corners 13">
            <a:extLst>
              <a:ext uri="{FF2B5EF4-FFF2-40B4-BE49-F238E27FC236}">
                <a16:creationId xmlns:a16="http://schemas.microsoft.com/office/drawing/2014/main" id="{3215E635-731C-6DEF-4A6D-F94658542E34}"/>
              </a:ext>
            </a:extLst>
          </p:cNvPr>
          <p:cNvSpPr/>
          <p:nvPr userDrawn="1"/>
        </p:nvSpPr>
        <p:spPr>
          <a:xfrm>
            <a:off x="1173527" y="695743"/>
            <a:ext cx="11018474" cy="135277"/>
          </a:xfrm>
          <a:prstGeom prst="roundRect">
            <a:avLst>
              <a:gd name="adj" fmla="val 6863"/>
            </a:avLst>
          </a:prstGeom>
          <a:gradFill flip="none" rotWithShape="1">
            <a:gsLst>
              <a:gs pos="0">
                <a:srgbClr val="D70014"/>
              </a:gs>
              <a:gs pos="64000">
                <a:srgbClr val="7E0000"/>
              </a:gs>
              <a:gs pos="100000">
                <a:srgbClr val="1E0000"/>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Text Placeholder 2">
            <a:extLst>
              <a:ext uri="{FF2B5EF4-FFF2-40B4-BE49-F238E27FC236}">
                <a16:creationId xmlns:a16="http://schemas.microsoft.com/office/drawing/2014/main" id="{F7CAAC04-BB63-8A96-9183-4B9E5B7867D8}"/>
              </a:ext>
            </a:extLst>
          </p:cNvPr>
          <p:cNvSpPr>
            <a:spLocks noGrp="1"/>
          </p:cNvSpPr>
          <p:nvPr>
            <p:ph idx="1" hasCustomPrompt="1"/>
          </p:nvPr>
        </p:nvSpPr>
        <p:spPr>
          <a:xfrm>
            <a:off x="325231" y="1041828"/>
            <a:ext cx="11471395" cy="5070013"/>
          </a:xfrm>
          <a:prstGeom prst="rect">
            <a:avLst/>
          </a:prstGeom>
        </p:spPr>
        <p:txBody>
          <a:bodyPr vert="horz" lIns="91440" tIns="45720" rIns="91440" bIns="45720" rtlCol="0">
            <a:normAutofit/>
          </a:bodyPr>
          <a:lstStyle>
            <a:lvl1pPr marL="0" indent="0">
              <a:buNone/>
              <a:defRPr sz="1800">
                <a:solidFill>
                  <a:srgbClr val="EEF0F1"/>
                </a:solidFill>
                <a:latin typeface="Avenir Next LT Pro" panose="020B0504020202020204" pitchFamily="34" charset="0"/>
              </a:defRPr>
            </a:lvl1pPr>
            <a:lvl2pPr>
              <a:defRPr>
                <a:solidFill>
                  <a:schemeClr val="tx1">
                    <a:lumMod val="75000"/>
                    <a:lumOff val="25000"/>
                  </a:schemeClr>
                </a:solidFill>
                <a:latin typeface="Avenir Next LT Pro" panose="020B0504020202020204" pitchFamily="34" charset="0"/>
              </a:defRPr>
            </a:lvl2pPr>
            <a:lvl3pPr>
              <a:defRPr>
                <a:solidFill>
                  <a:schemeClr val="tx1">
                    <a:lumMod val="75000"/>
                    <a:lumOff val="25000"/>
                  </a:schemeClr>
                </a:solidFill>
                <a:latin typeface="Avenir Next LT Pro" panose="020B0504020202020204" pitchFamily="34" charset="0"/>
              </a:defRPr>
            </a:lvl3pPr>
            <a:lvl4pPr>
              <a:defRPr>
                <a:solidFill>
                  <a:schemeClr val="tx1">
                    <a:lumMod val="75000"/>
                    <a:lumOff val="25000"/>
                  </a:schemeClr>
                </a:solidFill>
                <a:latin typeface="Avenir Next LT Pro" panose="020B0504020202020204" pitchFamily="34" charset="0"/>
              </a:defRPr>
            </a:lvl4pPr>
            <a:lvl5pPr>
              <a:defRPr>
                <a:solidFill>
                  <a:schemeClr val="tx1">
                    <a:lumMod val="75000"/>
                    <a:lumOff val="25000"/>
                  </a:schemeClr>
                </a:solidFill>
                <a:latin typeface="Avenir Next LT Pro" panose="020B05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9964940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4392613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F1B6D0-93E2-8E27-C10D-37E1CF18C5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485E0F71-E0E4-89A7-EB84-09168F36B6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347C006-7C91-A7AE-BD19-7D43D3F0AE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CA" dirty="0"/>
          </a:p>
        </p:txBody>
      </p:sp>
      <p:sp>
        <p:nvSpPr>
          <p:cNvPr id="5" name="Footer Placeholder 4">
            <a:extLst>
              <a:ext uri="{FF2B5EF4-FFF2-40B4-BE49-F238E27FC236}">
                <a16:creationId xmlns:a16="http://schemas.microsoft.com/office/drawing/2014/main" id="{1BC5EA5A-4F7F-0022-04A7-1E5A321699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dirty="0"/>
          </a:p>
        </p:txBody>
      </p:sp>
      <p:sp>
        <p:nvSpPr>
          <p:cNvPr id="6" name="Slide Number Placeholder 5">
            <a:extLst>
              <a:ext uri="{FF2B5EF4-FFF2-40B4-BE49-F238E27FC236}">
                <a16:creationId xmlns:a16="http://schemas.microsoft.com/office/drawing/2014/main" id="{485F100B-3877-9327-CE85-2D74578EA3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BBCD285-0337-41B0-8BE9-0DAA5C446E8D}" type="slidenum">
              <a:rPr lang="en-CA" smtClean="0"/>
              <a:t>‹#›</a:t>
            </a:fld>
            <a:endParaRPr lang="en-CA" dirty="0"/>
          </a:p>
        </p:txBody>
      </p:sp>
    </p:spTree>
    <p:extLst>
      <p:ext uri="{BB962C8B-B14F-4D97-AF65-F5344CB8AC3E}">
        <p14:creationId xmlns:p14="http://schemas.microsoft.com/office/powerpoint/2010/main" val="3411121096"/>
      </p:ext>
    </p:extLst>
  </p:cSld>
  <p:clrMap bg1="lt1" tx1="dk1" bg2="lt2" tx2="dk2" accent1="accent1" accent2="accent2" accent3="accent3" accent4="accent4" accent5="accent5" accent6="accent6" hlink="hlink" folHlink="folHlink"/>
  <p:sldLayoutIdLst>
    <p:sldLayoutId id="2147483653" r:id="rId1"/>
    <p:sldLayoutId id="2147483649" r:id="rId2"/>
    <p:sldLayoutId id="2147483650" r:id="rId3"/>
    <p:sldLayoutId id="2147483651" r:id="rId4"/>
    <p:sldLayoutId id="2147483652" r:id="rId5"/>
    <p:sldLayoutId id="2147483656"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6.sv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22.emf"/></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png"/><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jpeg"/><Relationship Id="rId3" Type="http://schemas.openxmlformats.org/officeDocument/2006/relationships/image" Target="../media/image18.png"/><Relationship Id="rId7" Type="http://schemas.openxmlformats.org/officeDocument/2006/relationships/image" Target="../media/image28.png"/><Relationship Id="rId12" Type="http://schemas.openxmlformats.org/officeDocument/2006/relationships/image" Target="../media/image31.png"/><Relationship Id="rId2" Type="http://schemas.openxmlformats.org/officeDocument/2006/relationships/notesSlide" Target="../notesSlides/notesSlide8.xml"/><Relationship Id="rId16" Type="http://schemas.openxmlformats.org/officeDocument/2006/relationships/image" Target="../media/image23.jpeg"/><Relationship Id="rId1" Type="http://schemas.openxmlformats.org/officeDocument/2006/relationships/slideLayout" Target="../slideLayouts/slideLayout3.xml"/><Relationship Id="rId6" Type="http://schemas.openxmlformats.org/officeDocument/2006/relationships/image" Target="../media/image27.png"/><Relationship Id="rId11" Type="http://schemas.microsoft.com/office/2007/relationships/hdphoto" Target="../media/hdphoto3.wdp"/><Relationship Id="rId5" Type="http://schemas.openxmlformats.org/officeDocument/2006/relationships/image" Target="../media/image26.jpeg"/><Relationship Id="rId15" Type="http://schemas.openxmlformats.org/officeDocument/2006/relationships/image" Target="../media/image34.svg"/><Relationship Id="rId10" Type="http://schemas.openxmlformats.org/officeDocument/2006/relationships/image" Target="../media/image30.png"/><Relationship Id="rId4" Type="http://schemas.openxmlformats.org/officeDocument/2006/relationships/image" Target="../media/image25.jpeg"/><Relationship Id="rId9" Type="http://schemas.microsoft.com/office/2007/relationships/hdphoto" Target="../media/hdphoto2.wdp"/><Relationship Id="rId1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31.png"/><Relationship Id="rId12"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microsoft.com/office/2007/relationships/hdphoto" Target="../media/hdphoto3.wdp"/><Relationship Id="rId11" Type="http://schemas.openxmlformats.org/officeDocument/2006/relationships/image" Target="../media/image35.jpeg"/><Relationship Id="rId5" Type="http://schemas.openxmlformats.org/officeDocument/2006/relationships/image" Target="../media/image30.png"/><Relationship Id="rId10" Type="http://schemas.openxmlformats.org/officeDocument/2006/relationships/image" Target="../media/image34.sv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7.jpeg"/></Relationships>
</file>

<file path=ppt/slides/_rels/slide17.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23.jpeg"/><Relationship Id="rId7" Type="http://schemas.openxmlformats.org/officeDocument/2006/relationships/image" Target="../media/image34.sv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8.jpeg"/><Relationship Id="rId10" Type="http://schemas.openxmlformats.org/officeDocument/2006/relationships/image" Target="../media/image24.png"/><Relationship Id="rId4" Type="http://schemas.openxmlformats.org/officeDocument/2006/relationships/image" Target="../media/image32.jpeg"/><Relationship Id="rId9" Type="http://schemas.openxmlformats.org/officeDocument/2006/relationships/image" Target="../media/image40.jpeg"/></Relationships>
</file>

<file path=ppt/slides/_rels/slide18.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3.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image" Target="../media/image41.jpeg"/><Relationship Id="rId1" Type="http://schemas.openxmlformats.org/officeDocument/2006/relationships/slideLayout" Target="../slideLayouts/slideLayout6.xml"/><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5" Type="http://schemas.openxmlformats.org/officeDocument/2006/relationships/image" Target="../media/image9.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5.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jpe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67.svg"/></Relationships>
</file>

<file path=ppt/slides/_rels/slide24.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www.sedarplus.ca/" TargetMode="External"/><Relationship Id="rId1" Type="http://schemas.openxmlformats.org/officeDocument/2006/relationships/slideLayout" Target="../slideLayouts/slideLayout4.xml"/><Relationship Id="rId4" Type="http://schemas.openxmlformats.org/officeDocument/2006/relationships/image" Target="../media/image72.sv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www.sedarplus.ca/" TargetMode="External"/><Relationship Id="rId1" Type="http://schemas.openxmlformats.org/officeDocument/2006/relationships/slideLayout" Target="../slideLayouts/slideLayout4.xml"/><Relationship Id="rId4" Type="http://schemas.openxmlformats.org/officeDocument/2006/relationships/image" Target="../media/image72.sv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chart" Target="../charts/chart4.xml"/></Relationships>
</file>

<file path=ppt/slides/_rels/slide6.xml.rels><?xml version="1.0" encoding="UTF-8" standalone="yes"?>
<Relationships xmlns="http://schemas.openxmlformats.org/package/2006/relationships"><Relationship Id="rId2" Type="http://schemas.microsoft.com/office/2014/relationships/chartEx" Target="../charts/chartEx1.xml"/><Relationship Id="rId1" Type="http://schemas.openxmlformats.org/officeDocument/2006/relationships/slideLayout" Target="../slideLayouts/slideLayout3.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chart" Target="../charts/chart5.xml"/><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6.sv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93E955-6B21-B3AA-2B11-29234D459279}"/>
              </a:ext>
            </a:extLst>
          </p:cNvPr>
          <p:cNvSpPr txBox="1"/>
          <p:nvPr/>
        </p:nvSpPr>
        <p:spPr>
          <a:xfrm>
            <a:off x="372140" y="6018027"/>
            <a:ext cx="2896562" cy="369332"/>
          </a:xfrm>
          <a:prstGeom prst="rect">
            <a:avLst/>
          </a:prstGeom>
          <a:noFill/>
        </p:spPr>
        <p:txBody>
          <a:bodyPr wrap="none" rtlCol="0">
            <a:spAutoFit/>
          </a:bodyPr>
          <a:lstStyle/>
          <a:p>
            <a:r>
              <a:rPr lang="en-CA" dirty="0">
                <a:solidFill>
                  <a:schemeClr val="bg2"/>
                </a:solidFill>
              </a:rPr>
              <a:t>Paul Baay, President &amp; CEO</a:t>
            </a:r>
          </a:p>
        </p:txBody>
      </p:sp>
    </p:spTree>
    <p:extLst>
      <p:ext uri="{BB962C8B-B14F-4D97-AF65-F5344CB8AC3E}">
        <p14:creationId xmlns:p14="http://schemas.microsoft.com/office/powerpoint/2010/main" val="4222622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id="{BED0E064-A153-BBFE-05BF-2E5E27755D8D}"/>
              </a:ext>
            </a:extLst>
          </p:cNvPr>
          <p:cNvGraphicFramePr>
            <a:graphicFrameLocks noGrp="1"/>
          </p:cNvGraphicFramePr>
          <p:nvPr>
            <p:extLst>
              <p:ext uri="{D42A27DB-BD31-4B8C-83A1-F6EECF244321}">
                <p14:modId xmlns:p14="http://schemas.microsoft.com/office/powerpoint/2010/main" val="3822515425"/>
              </p:ext>
            </p:extLst>
          </p:nvPr>
        </p:nvGraphicFramePr>
        <p:xfrm>
          <a:off x="502872" y="892630"/>
          <a:ext cx="11293754" cy="4141075"/>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F92BA543-4056-14A1-2BA3-A18808D3D578}"/>
              </a:ext>
            </a:extLst>
          </p:cNvPr>
          <p:cNvSpPr>
            <a:spLocks noGrp="1"/>
          </p:cNvSpPr>
          <p:nvPr>
            <p:ph type="sldNum" sz="quarter" idx="12"/>
          </p:nvPr>
        </p:nvSpPr>
        <p:spPr/>
        <p:txBody>
          <a:bodyPr/>
          <a:lstStyle/>
          <a:p>
            <a:r>
              <a:rPr lang="en-CA" dirty="0"/>
              <a:t>Corporate Presentation  | February 2025 |  </a:t>
            </a:r>
            <a:fld id="{FEA607D4-8F18-4F51-B246-B81EEA981425}" type="slidenum">
              <a:rPr lang="en-CA" smtClean="0"/>
              <a:pPr/>
              <a:t>10</a:t>
            </a:fld>
            <a:endParaRPr lang="en-CA" dirty="0"/>
          </a:p>
        </p:txBody>
      </p:sp>
      <p:sp>
        <p:nvSpPr>
          <p:cNvPr id="4" name="Rectangle: Rounded Corners 3">
            <a:extLst>
              <a:ext uri="{FF2B5EF4-FFF2-40B4-BE49-F238E27FC236}">
                <a16:creationId xmlns:a16="http://schemas.microsoft.com/office/drawing/2014/main" id="{ACB97B4D-B86D-A007-FECE-1B9668A2290F}"/>
              </a:ext>
            </a:extLst>
          </p:cNvPr>
          <p:cNvSpPr/>
          <p:nvPr/>
        </p:nvSpPr>
        <p:spPr>
          <a:xfrm>
            <a:off x="654744" y="5141854"/>
            <a:ext cx="5376654" cy="551920"/>
          </a:xfrm>
          <a:prstGeom prst="roundRect">
            <a:avLst>
              <a:gd name="adj" fmla="val 2796"/>
            </a:avLst>
          </a:prstGeom>
          <a:solidFill>
            <a:srgbClr val="C80000"/>
          </a:solidFill>
          <a:ln>
            <a:solidFill>
              <a:srgbClr val="C8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EEF0F1"/>
                </a:solidFill>
                <a:latin typeface="Avenir Next LT Pro Demi" panose="020B0704020202020204" pitchFamily="34" charset="0"/>
              </a:rPr>
              <a:t>Inception to date operating netback</a:t>
            </a:r>
            <a:r>
              <a:rPr lang="en-US" sz="1200" b="1" i="0" u="none" strike="noStrike" baseline="30000" dirty="0">
                <a:solidFill>
                  <a:schemeClr val="bg1"/>
                </a:solidFill>
                <a:effectLst/>
                <a:latin typeface="Arial" panose="020B0604020202020204" pitchFamily="34" charset="0"/>
                <a:ea typeface="Calibri" panose="020F0502020204030204" pitchFamily="34" charset="0"/>
                <a:cs typeface="Arial" panose="020B0604020202020204" pitchFamily="34" charset="0"/>
              </a:rPr>
              <a:t>(1)</a:t>
            </a:r>
            <a:r>
              <a:rPr lang="en-US" sz="1600" dirty="0">
                <a:solidFill>
                  <a:srgbClr val="EEF0F1"/>
                </a:solidFill>
                <a:latin typeface="Avenir Next LT Pro Demi" panose="020B0704020202020204" pitchFamily="34" charset="0"/>
              </a:rPr>
              <a:t>  as at </a:t>
            </a:r>
          </a:p>
          <a:p>
            <a:pPr algn="ctr"/>
            <a:r>
              <a:rPr lang="en-US" sz="1600" dirty="0">
                <a:solidFill>
                  <a:srgbClr val="EEF0F1"/>
                </a:solidFill>
                <a:latin typeface="Avenir Next LT Pro Demi" panose="020B0704020202020204" pitchFamily="34" charset="0"/>
              </a:rPr>
              <a:t>September 30, 2024 = $28.9MM</a:t>
            </a:r>
          </a:p>
        </p:txBody>
      </p:sp>
      <p:sp>
        <p:nvSpPr>
          <p:cNvPr id="5" name="Rectangle: Rounded Corners 4">
            <a:extLst>
              <a:ext uri="{FF2B5EF4-FFF2-40B4-BE49-F238E27FC236}">
                <a16:creationId xmlns:a16="http://schemas.microsoft.com/office/drawing/2014/main" id="{9D1E955F-620E-C789-2D3D-C5836C6A07CE}"/>
              </a:ext>
            </a:extLst>
          </p:cNvPr>
          <p:cNvSpPr/>
          <p:nvPr/>
        </p:nvSpPr>
        <p:spPr>
          <a:xfrm>
            <a:off x="6205568" y="5141854"/>
            <a:ext cx="5376654" cy="551920"/>
          </a:xfrm>
          <a:prstGeom prst="roundRect">
            <a:avLst>
              <a:gd name="adj" fmla="val 2796"/>
            </a:avLst>
          </a:prstGeom>
          <a:solidFill>
            <a:srgbClr val="C80000"/>
          </a:solidFill>
          <a:ln>
            <a:solidFill>
              <a:srgbClr val="C8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EEF0F1"/>
                </a:solidFill>
                <a:latin typeface="Avenir Next LT Pro Demi" panose="020B0704020202020204" pitchFamily="34" charset="0"/>
              </a:rPr>
              <a:t>Inception to date capital expenditures</a:t>
            </a:r>
            <a:r>
              <a:rPr lang="en-US" sz="1200" b="1" i="0" u="none" strike="noStrike" baseline="30000" dirty="0">
                <a:solidFill>
                  <a:schemeClr val="bg1"/>
                </a:solidFill>
                <a:effectLst/>
                <a:latin typeface="Arial" panose="020B0604020202020204" pitchFamily="34" charset="0"/>
                <a:ea typeface="Calibri" panose="020F0502020204030204" pitchFamily="34" charset="0"/>
                <a:cs typeface="Arial" panose="020B0604020202020204" pitchFamily="34" charset="0"/>
              </a:rPr>
              <a:t>(</a:t>
            </a:r>
            <a:r>
              <a:rPr lang="en-US" sz="1200" b="1" baseline="30000" dirty="0">
                <a:solidFill>
                  <a:schemeClr val="bg1"/>
                </a:solidFill>
                <a:latin typeface="Arial" panose="020B0604020202020204" pitchFamily="34" charset="0"/>
                <a:ea typeface="Calibri" panose="020F0502020204030204" pitchFamily="34" charset="0"/>
                <a:cs typeface="Arial" panose="020B0604020202020204" pitchFamily="34" charset="0"/>
              </a:rPr>
              <a:t>1</a:t>
            </a:r>
            <a:r>
              <a:rPr lang="en-US" sz="1200" b="1" i="0" u="none" strike="noStrike" baseline="30000" dirty="0">
                <a:solidFill>
                  <a:schemeClr val="bg1"/>
                </a:solidFill>
                <a:effectLst/>
                <a:latin typeface="Arial" panose="020B0604020202020204" pitchFamily="34" charset="0"/>
                <a:ea typeface="Calibri" panose="020F0502020204030204" pitchFamily="34" charset="0"/>
                <a:cs typeface="Arial" panose="020B0604020202020204" pitchFamily="34" charset="0"/>
              </a:rPr>
              <a:t>)</a:t>
            </a:r>
            <a:r>
              <a:rPr lang="en-US" sz="1200" b="1" baseline="30000" dirty="0">
                <a:solidFill>
                  <a:schemeClr val="bg1"/>
                </a:solidFill>
                <a:latin typeface="Arial" panose="020B0604020202020204" pitchFamily="34" charset="0"/>
                <a:ea typeface="Calibri" panose="020F0502020204030204" pitchFamily="34" charset="0"/>
                <a:cs typeface="Arial" panose="020B0604020202020204" pitchFamily="34" charset="0"/>
              </a:rPr>
              <a:t>(2)</a:t>
            </a:r>
            <a:r>
              <a:rPr lang="en-US" sz="1600" dirty="0">
                <a:solidFill>
                  <a:srgbClr val="EEF0F1"/>
                </a:solidFill>
                <a:latin typeface="Avenir Next LT Pro Demi" panose="020B0704020202020204" pitchFamily="34" charset="0"/>
              </a:rPr>
              <a:t> as at </a:t>
            </a:r>
          </a:p>
          <a:p>
            <a:pPr algn="ctr"/>
            <a:r>
              <a:rPr lang="en-US" sz="1600" dirty="0">
                <a:solidFill>
                  <a:srgbClr val="EEF0F1"/>
                </a:solidFill>
                <a:latin typeface="Avenir Next LT Pro Demi" panose="020B0704020202020204" pitchFamily="34" charset="0"/>
              </a:rPr>
              <a:t>September 30, 2024 = $</a:t>
            </a:r>
            <a:r>
              <a:rPr lang="en-US" sz="1600" dirty="0">
                <a:solidFill>
                  <a:schemeClr val="bg1"/>
                </a:solidFill>
                <a:latin typeface="Avenir Next LT Pro Demi" panose="020B0704020202020204" pitchFamily="34" charset="0"/>
              </a:rPr>
              <a:t>26.0MM</a:t>
            </a:r>
            <a:endParaRPr lang="en-US" sz="1600" b="1" dirty="0">
              <a:solidFill>
                <a:schemeClr val="bg1"/>
              </a:solidFill>
              <a:latin typeface="Avenir Next LT Pro Demi" panose="020B0704020202020204" pitchFamily="34" charset="0"/>
            </a:endParaRPr>
          </a:p>
        </p:txBody>
      </p:sp>
      <p:sp>
        <p:nvSpPr>
          <p:cNvPr id="3" name="Title 2">
            <a:extLst>
              <a:ext uri="{FF2B5EF4-FFF2-40B4-BE49-F238E27FC236}">
                <a16:creationId xmlns:a16="http://schemas.microsoft.com/office/drawing/2014/main" id="{10E43BA0-169F-B888-B5BB-489BA4C2544D}"/>
              </a:ext>
            </a:extLst>
          </p:cNvPr>
          <p:cNvSpPr>
            <a:spLocks noGrp="1"/>
          </p:cNvSpPr>
          <p:nvPr>
            <p:ph type="title"/>
          </p:nvPr>
        </p:nvSpPr>
        <p:spPr/>
        <p:txBody>
          <a:bodyPr>
            <a:normAutofit/>
          </a:bodyPr>
          <a:lstStyle/>
          <a:p>
            <a:r>
              <a:rPr lang="en-CA" dirty="0"/>
              <a:t>Production History: </a:t>
            </a:r>
            <a:r>
              <a:rPr lang="en-CA" i="1" dirty="0"/>
              <a:t>Herrera (Cascadura facility)</a:t>
            </a:r>
            <a:endParaRPr lang="en-CA" dirty="0"/>
          </a:p>
        </p:txBody>
      </p:sp>
      <p:pic>
        <p:nvPicPr>
          <p:cNvPr id="37" name="Graphic 36" descr="Compass with solid fill">
            <a:extLst>
              <a:ext uri="{FF2B5EF4-FFF2-40B4-BE49-F238E27FC236}">
                <a16:creationId xmlns:a16="http://schemas.microsoft.com/office/drawing/2014/main" id="{3E066256-F38C-4947-3078-48D35C14C5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2430" y="96645"/>
            <a:ext cx="637478" cy="637478"/>
          </a:xfrm>
          <a:prstGeom prst="rect">
            <a:avLst/>
          </a:prstGeom>
        </p:spPr>
      </p:pic>
      <p:sp>
        <p:nvSpPr>
          <p:cNvPr id="12" name="TextBox 11">
            <a:extLst>
              <a:ext uri="{FF2B5EF4-FFF2-40B4-BE49-F238E27FC236}">
                <a16:creationId xmlns:a16="http://schemas.microsoft.com/office/drawing/2014/main" id="{C048726D-1D8D-B7E2-A8C6-4259C827FB2B}"/>
              </a:ext>
            </a:extLst>
          </p:cNvPr>
          <p:cNvSpPr txBox="1"/>
          <p:nvPr/>
        </p:nvSpPr>
        <p:spPr>
          <a:xfrm>
            <a:off x="654744" y="5693774"/>
            <a:ext cx="11034383" cy="646331"/>
          </a:xfrm>
          <a:prstGeom prst="rect">
            <a:avLst/>
          </a:prstGeom>
          <a:noFill/>
        </p:spPr>
        <p:txBody>
          <a:bodyPr wrap="square" rtlCol="0">
            <a:spAutoFit/>
          </a:bodyPr>
          <a:lstStyle/>
          <a:p>
            <a:r>
              <a:rPr lang="en-US" sz="900" dirty="0">
                <a:solidFill>
                  <a:srgbClr val="939598"/>
                </a:solidFill>
                <a:latin typeface="+mj-lt"/>
              </a:rPr>
              <a:t>Notes:</a:t>
            </a:r>
          </a:p>
          <a:p>
            <a:pPr marL="228600" indent="-228600">
              <a:buAutoNum type="arabicParenBoth"/>
            </a:pPr>
            <a:r>
              <a:rPr lang="en-US" sz="900" dirty="0">
                <a:solidFill>
                  <a:srgbClr val="939598"/>
                </a:solidFill>
                <a:latin typeface="+mj-lt"/>
              </a:rPr>
              <a:t>Non-GAAP financial or other measure. Refer to "Advisories: Non-GAAP Financial Measures". Represents Touchstone's net operating netback  from  September 2023 through September 30, 2024 and net capital expenditures incurred from July 2019 through September 30, 2024. </a:t>
            </a:r>
          </a:p>
          <a:p>
            <a:pPr marL="228600" indent="-228600">
              <a:buAutoNum type="arabicParenBoth"/>
            </a:pPr>
            <a:r>
              <a:rPr lang="en-US" sz="900" dirty="0">
                <a:solidFill>
                  <a:srgbClr val="939598"/>
                </a:solidFill>
                <a:latin typeface="+mj-lt"/>
              </a:rPr>
              <a:t>Capital expenditures related to Cascadura-1ST1, Cascadura Deep-1 and Cascadura A facility.</a:t>
            </a:r>
          </a:p>
        </p:txBody>
      </p:sp>
      <p:sp>
        <p:nvSpPr>
          <p:cNvPr id="7" name="Rectangle: Rounded Corners 6">
            <a:extLst>
              <a:ext uri="{FF2B5EF4-FFF2-40B4-BE49-F238E27FC236}">
                <a16:creationId xmlns:a16="http://schemas.microsoft.com/office/drawing/2014/main" id="{DCC875AC-1476-DA4E-E630-9DCDE298B70D}"/>
              </a:ext>
            </a:extLst>
          </p:cNvPr>
          <p:cNvSpPr/>
          <p:nvPr/>
        </p:nvSpPr>
        <p:spPr>
          <a:xfrm>
            <a:off x="2513782" y="3530599"/>
            <a:ext cx="1956618" cy="651933"/>
          </a:xfrm>
          <a:prstGeom prst="roundRect">
            <a:avLst>
              <a:gd name="adj" fmla="val 2796"/>
            </a:avLst>
          </a:prstGeom>
          <a:solidFill>
            <a:srgbClr val="C80000"/>
          </a:solidFill>
          <a:ln>
            <a:solidFill>
              <a:srgbClr val="C8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EEF0F1"/>
                </a:solidFill>
                <a:latin typeface="Avenir Next LT Pro Demi" panose="020B0704020202020204" pitchFamily="34" charset="0"/>
              </a:rPr>
              <a:t>Cumulative production </a:t>
            </a:r>
          </a:p>
          <a:p>
            <a:pPr algn="ctr"/>
            <a:r>
              <a:rPr lang="en-US" sz="1200" dirty="0">
                <a:solidFill>
                  <a:srgbClr val="EEF0F1"/>
                </a:solidFill>
                <a:latin typeface="Avenir Next LT Pro Demi" panose="020B0704020202020204" pitchFamily="34" charset="0"/>
              </a:rPr>
              <a:t>14.3 Bcf natural gas</a:t>
            </a:r>
          </a:p>
          <a:p>
            <a:pPr algn="ctr"/>
            <a:r>
              <a:rPr lang="en-US" sz="1200" dirty="0">
                <a:solidFill>
                  <a:srgbClr val="EEF0F1"/>
                </a:solidFill>
                <a:latin typeface="Avenir Next LT Pro Demi" panose="020B0704020202020204" pitchFamily="34" charset="0"/>
              </a:rPr>
              <a:t>138.9 Mbbl condensate</a:t>
            </a:r>
          </a:p>
        </p:txBody>
      </p:sp>
      <p:sp>
        <p:nvSpPr>
          <p:cNvPr id="9" name="Rectangle: Rounded Corners 8">
            <a:extLst>
              <a:ext uri="{FF2B5EF4-FFF2-40B4-BE49-F238E27FC236}">
                <a16:creationId xmlns:a16="http://schemas.microsoft.com/office/drawing/2014/main" id="{78B833C6-58D6-EF0A-5E2A-137A69BFBD18}"/>
              </a:ext>
            </a:extLst>
          </p:cNvPr>
          <p:cNvSpPr/>
          <p:nvPr/>
        </p:nvSpPr>
        <p:spPr>
          <a:xfrm>
            <a:off x="10618878" y="4803408"/>
            <a:ext cx="204697" cy="133218"/>
          </a:xfrm>
          <a:prstGeom prst="roundRect">
            <a:avLst>
              <a:gd name="adj" fmla="val 2796"/>
            </a:avLst>
          </a:prstGeom>
          <a:solidFill>
            <a:srgbClr val="EEF0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EEF0F1"/>
              </a:solidFill>
              <a:latin typeface="Avenir Next LT Pro Demi" panose="020B0704020202020204" pitchFamily="34" charset="0"/>
            </a:endParaRPr>
          </a:p>
        </p:txBody>
      </p:sp>
      <p:sp>
        <p:nvSpPr>
          <p:cNvPr id="6" name="Rectangle: Rounded Corners 5">
            <a:extLst>
              <a:ext uri="{FF2B5EF4-FFF2-40B4-BE49-F238E27FC236}">
                <a16:creationId xmlns:a16="http://schemas.microsoft.com/office/drawing/2014/main" id="{F0F65574-E122-2816-2C5A-3E0CA6BE2A5C}"/>
              </a:ext>
            </a:extLst>
          </p:cNvPr>
          <p:cNvSpPr/>
          <p:nvPr/>
        </p:nvSpPr>
        <p:spPr>
          <a:xfrm>
            <a:off x="8517219" y="3756923"/>
            <a:ext cx="1956618" cy="561521"/>
          </a:xfrm>
          <a:prstGeom prst="roundRect">
            <a:avLst>
              <a:gd name="adj" fmla="val 2796"/>
            </a:avLst>
          </a:prstGeom>
          <a:solidFill>
            <a:srgbClr val="C80000"/>
          </a:solidFill>
          <a:ln>
            <a:solidFill>
              <a:srgbClr val="C8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EEF0F1"/>
                </a:solidFill>
                <a:latin typeface="Avenir Next LT Pro Demi" panose="020B0704020202020204" pitchFamily="34" charset="0"/>
              </a:rPr>
              <a:t>Downtime in October 2024 related to Cascadura C tie-in</a:t>
            </a:r>
          </a:p>
        </p:txBody>
      </p:sp>
      <p:cxnSp>
        <p:nvCxnSpPr>
          <p:cNvPr id="10" name="Straight Arrow Connector 9">
            <a:extLst>
              <a:ext uri="{FF2B5EF4-FFF2-40B4-BE49-F238E27FC236}">
                <a16:creationId xmlns:a16="http://schemas.microsoft.com/office/drawing/2014/main" id="{960F7774-84EE-6C4B-F41D-A6E3EC8E2007}"/>
              </a:ext>
            </a:extLst>
          </p:cNvPr>
          <p:cNvCxnSpPr>
            <a:cxnSpLocks/>
          </p:cNvCxnSpPr>
          <p:nvPr/>
        </p:nvCxnSpPr>
        <p:spPr>
          <a:xfrm flipV="1">
            <a:off x="10473837" y="3615490"/>
            <a:ext cx="221872" cy="142571"/>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cxnSp>
        <p:nvCxnSpPr>
          <p:cNvPr id="14" name="Straight Arrow Connector 13">
            <a:extLst>
              <a:ext uri="{FF2B5EF4-FFF2-40B4-BE49-F238E27FC236}">
                <a16:creationId xmlns:a16="http://schemas.microsoft.com/office/drawing/2014/main" id="{AE0E2A9A-EC6A-E119-FFEA-F33E58AEC3DB}"/>
              </a:ext>
            </a:extLst>
          </p:cNvPr>
          <p:cNvCxnSpPr>
            <a:cxnSpLocks/>
          </p:cNvCxnSpPr>
          <p:nvPr/>
        </p:nvCxnSpPr>
        <p:spPr>
          <a:xfrm flipV="1">
            <a:off x="10473837" y="3615489"/>
            <a:ext cx="600563" cy="142571"/>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427192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view of a city from a hill&#10;&#10;Description automatically generated">
            <a:extLst>
              <a:ext uri="{FF2B5EF4-FFF2-40B4-BE49-F238E27FC236}">
                <a16:creationId xmlns:a16="http://schemas.microsoft.com/office/drawing/2014/main" id="{FF1BCF89-387D-7057-CAE7-0E0478406075}"/>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a:stretch/>
        </p:blipFill>
        <p:spPr>
          <a:xfrm>
            <a:off x="0" y="2256053"/>
            <a:ext cx="12192000" cy="2345894"/>
          </a:xfrm>
          <a:prstGeom prst="rect">
            <a:avLst/>
          </a:prstGeom>
          <a:ln w="38100">
            <a:solidFill>
              <a:srgbClr val="EEF0F1"/>
            </a:solidFill>
          </a:ln>
        </p:spPr>
      </p:pic>
      <p:sp>
        <p:nvSpPr>
          <p:cNvPr id="3" name="Title 1">
            <a:extLst>
              <a:ext uri="{FF2B5EF4-FFF2-40B4-BE49-F238E27FC236}">
                <a16:creationId xmlns:a16="http://schemas.microsoft.com/office/drawing/2014/main" id="{D2CD6FA3-44C5-5BEC-18ED-4180619B8922}"/>
              </a:ext>
            </a:extLst>
          </p:cNvPr>
          <p:cNvSpPr txBox="1">
            <a:spLocks/>
          </p:cNvSpPr>
          <p:nvPr/>
        </p:nvSpPr>
        <p:spPr>
          <a:xfrm>
            <a:off x="838200" y="3524939"/>
            <a:ext cx="10515600" cy="578147"/>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400" b="0" kern="1200">
                <a:solidFill>
                  <a:srgbClr val="EEF0F1"/>
                </a:solidFill>
                <a:latin typeface="Avenir Next LT Pro Demi" panose="020B0704020202020204" pitchFamily="34" charset="0"/>
                <a:ea typeface="+mj-ea"/>
                <a:cs typeface="+mj-cs"/>
              </a:defRPr>
            </a:lvl1pPr>
          </a:lstStyle>
          <a:p>
            <a:r>
              <a:rPr lang="en-CA" sz="3400" i="1" dirty="0">
                <a:solidFill>
                  <a:srgbClr val="8FADED"/>
                </a:solidFill>
                <a:latin typeface="Avenir Next LT Pro" panose="020B0504020202020204" pitchFamily="34" charset="0"/>
              </a:rPr>
              <a:t>We are ready </a:t>
            </a:r>
          </a:p>
        </p:txBody>
      </p:sp>
      <p:sp>
        <p:nvSpPr>
          <p:cNvPr id="4" name="Slide Number Placeholder 3">
            <a:extLst>
              <a:ext uri="{FF2B5EF4-FFF2-40B4-BE49-F238E27FC236}">
                <a16:creationId xmlns:a16="http://schemas.microsoft.com/office/drawing/2014/main" id="{CF1393BB-86A7-1ED6-6C92-E099553048C3}"/>
              </a:ext>
            </a:extLst>
          </p:cNvPr>
          <p:cNvSpPr>
            <a:spLocks noGrp="1"/>
          </p:cNvSpPr>
          <p:nvPr>
            <p:ph type="sldNum" sz="quarter" idx="12"/>
          </p:nvPr>
        </p:nvSpPr>
        <p:spPr/>
        <p:txBody>
          <a:bodyPr/>
          <a:lstStyle/>
          <a:p>
            <a:r>
              <a:rPr lang="en-CA" dirty="0"/>
              <a:t>Corporate Presentation  | February 2025 |  </a:t>
            </a:r>
            <a:fld id="{FEA607D4-8F18-4F51-B246-B81EEA981425}" type="slidenum">
              <a:rPr lang="en-CA" smtClean="0"/>
              <a:pPr/>
              <a:t>11</a:t>
            </a:fld>
            <a:endParaRPr lang="en-CA" dirty="0"/>
          </a:p>
        </p:txBody>
      </p:sp>
      <p:sp>
        <p:nvSpPr>
          <p:cNvPr id="12" name="Title 1">
            <a:extLst>
              <a:ext uri="{FF2B5EF4-FFF2-40B4-BE49-F238E27FC236}">
                <a16:creationId xmlns:a16="http://schemas.microsoft.com/office/drawing/2014/main" id="{ED4BD398-EFDE-62BA-8E21-0D7520C63DDE}"/>
              </a:ext>
            </a:extLst>
          </p:cNvPr>
          <p:cNvSpPr txBox="1">
            <a:spLocks/>
          </p:cNvSpPr>
          <p:nvPr/>
        </p:nvSpPr>
        <p:spPr>
          <a:xfrm>
            <a:off x="838200" y="2874213"/>
            <a:ext cx="10515600" cy="578147"/>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4400" b="0" kern="1200">
                <a:solidFill>
                  <a:srgbClr val="EEF0F1"/>
                </a:solidFill>
                <a:latin typeface="Avenir Next LT Pro Demi" panose="020B0704020202020204" pitchFamily="34" charset="0"/>
                <a:ea typeface="+mj-ea"/>
                <a:cs typeface="+mj-cs"/>
              </a:defRPr>
            </a:lvl1pPr>
          </a:lstStyle>
          <a:p>
            <a:r>
              <a:rPr lang="en-CA" sz="5400" dirty="0"/>
              <a:t>WHERE WE ARE GOING</a:t>
            </a:r>
          </a:p>
        </p:txBody>
      </p:sp>
    </p:spTree>
    <p:extLst>
      <p:ext uri="{BB962C8B-B14F-4D97-AF65-F5344CB8AC3E}">
        <p14:creationId xmlns:p14="http://schemas.microsoft.com/office/powerpoint/2010/main" val="146954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230B9FE0-CB4F-6CFE-7B06-E2DCE613643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770671" y="1587042"/>
            <a:ext cx="7103929" cy="3669013"/>
          </a:xfrm>
          <a:prstGeom prst="rect">
            <a:avLst/>
          </a:prstGeom>
        </p:spPr>
      </p:pic>
      <p:sp>
        <p:nvSpPr>
          <p:cNvPr id="25" name="Rectangle: Rounded Corners 24">
            <a:extLst>
              <a:ext uri="{FF2B5EF4-FFF2-40B4-BE49-F238E27FC236}">
                <a16:creationId xmlns:a16="http://schemas.microsoft.com/office/drawing/2014/main" id="{9BA924F2-D0CE-5A15-E941-F59B8A84AE67}"/>
              </a:ext>
            </a:extLst>
          </p:cNvPr>
          <p:cNvSpPr/>
          <p:nvPr/>
        </p:nvSpPr>
        <p:spPr>
          <a:xfrm>
            <a:off x="-541171" y="1278983"/>
            <a:ext cx="3330423" cy="1719692"/>
          </a:xfrm>
          <a:prstGeom prst="roundRect">
            <a:avLst>
              <a:gd name="adj" fmla="val 2796"/>
            </a:avLst>
          </a:prstGeom>
          <a:solidFill>
            <a:srgbClr val="C80000"/>
          </a:solidFill>
          <a:ln>
            <a:solidFill>
              <a:srgbClr val="C8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Rectangle 4">
            <a:extLst>
              <a:ext uri="{FF2B5EF4-FFF2-40B4-BE49-F238E27FC236}">
                <a16:creationId xmlns:a16="http://schemas.microsoft.com/office/drawing/2014/main" id="{29E3D76D-F555-E245-E12C-1358EC5A4ED3}"/>
              </a:ext>
            </a:extLst>
          </p:cNvPr>
          <p:cNvSpPr/>
          <p:nvPr/>
        </p:nvSpPr>
        <p:spPr>
          <a:xfrm>
            <a:off x="3633682" y="1449213"/>
            <a:ext cx="1016430" cy="813050"/>
          </a:xfrm>
          <a:prstGeom prst="rect">
            <a:avLst/>
          </a:prstGeom>
          <a:solidFill>
            <a:srgbClr val="EEF0F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Slide Number Placeholder 1">
            <a:extLst>
              <a:ext uri="{FF2B5EF4-FFF2-40B4-BE49-F238E27FC236}">
                <a16:creationId xmlns:a16="http://schemas.microsoft.com/office/drawing/2014/main" id="{F92BA543-4056-14A1-2BA3-A18808D3D578}"/>
              </a:ext>
            </a:extLst>
          </p:cNvPr>
          <p:cNvSpPr>
            <a:spLocks noGrp="1"/>
          </p:cNvSpPr>
          <p:nvPr>
            <p:ph type="sldNum" sz="quarter" idx="12"/>
          </p:nvPr>
        </p:nvSpPr>
        <p:spPr/>
        <p:txBody>
          <a:bodyPr/>
          <a:lstStyle/>
          <a:p>
            <a:r>
              <a:rPr lang="en-CA" dirty="0"/>
              <a:t>Corporate Presentation  | February 2025 |  </a:t>
            </a:r>
            <a:fld id="{FEA607D4-8F18-4F51-B246-B81EEA981425}" type="slidenum">
              <a:rPr lang="en-CA" smtClean="0"/>
              <a:pPr/>
              <a:t>12</a:t>
            </a:fld>
            <a:endParaRPr lang="en-CA" dirty="0"/>
          </a:p>
        </p:txBody>
      </p:sp>
      <p:sp>
        <p:nvSpPr>
          <p:cNvPr id="3" name="Title 2">
            <a:extLst>
              <a:ext uri="{FF2B5EF4-FFF2-40B4-BE49-F238E27FC236}">
                <a16:creationId xmlns:a16="http://schemas.microsoft.com/office/drawing/2014/main" id="{10E43BA0-169F-B888-B5BB-489BA4C2544D}"/>
              </a:ext>
            </a:extLst>
          </p:cNvPr>
          <p:cNvSpPr>
            <a:spLocks noGrp="1"/>
          </p:cNvSpPr>
          <p:nvPr>
            <p:ph type="title"/>
          </p:nvPr>
        </p:nvSpPr>
        <p:spPr/>
        <p:txBody>
          <a:bodyPr/>
          <a:lstStyle/>
          <a:p>
            <a:r>
              <a:rPr lang="en-CA" dirty="0"/>
              <a:t>Acreage: </a:t>
            </a:r>
            <a:r>
              <a:rPr lang="en-CA" i="1" dirty="0"/>
              <a:t>We have the land</a:t>
            </a:r>
            <a:endParaRPr lang="en-CA" dirty="0"/>
          </a:p>
        </p:txBody>
      </p:sp>
      <p:sp>
        <p:nvSpPr>
          <p:cNvPr id="7" name="TextBox 7">
            <a:extLst>
              <a:ext uri="{FF2B5EF4-FFF2-40B4-BE49-F238E27FC236}">
                <a16:creationId xmlns:a16="http://schemas.microsoft.com/office/drawing/2014/main" id="{115453B2-DC50-0C4E-C72E-5FCDDB917F2C}"/>
              </a:ext>
            </a:extLst>
          </p:cNvPr>
          <p:cNvSpPr txBox="1"/>
          <p:nvPr/>
        </p:nvSpPr>
        <p:spPr>
          <a:xfrm>
            <a:off x="3433689" y="1246599"/>
            <a:ext cx="1776448" cy="101566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000" b="1" dirty="0">
                <a:latin typeface="Avenir Next LT Pro" panose="020B0504020202020204" pitchFamily="34" charset="0"/>
              </a:rPr>
              <a:t>Charuma</a:t>
            </a:r>
          </a:p>
          <a:p>
            <a:r>
              <a:rPr lang="en-CA" sz="1000" dirty="0">
                <a:latin typeface="Avenir Next LT Pro" panose="020B0504020202020204" pitchFamily="34" charset="0"/>
              </a:rPr>
              <a:t>Exploration</a:t>
            </a:r>
          </a:p>
          <a:p>
            <a:r>
              <a:rPr lang="en-CA" sz="1000" dirty="0">
                <a:latin typeface="Avenir Next LT Pro" panose="020B0504020202020204" pitchFamily="34" charset="0"/>
              </a:rPr>
              <a:t>72,784 acres (58,227 net)</a:t>
            </a:r>
          </a:p>
          <a:p>
            <a:r>
              <a:rPr lang="en-CA" sz="1000" dirty="0">
                <a:latin typeface="Avenir Next LT Pro" panose="020B0504020202020204" pitchFamily="34" charset="0"/>
              </a:rPr>
              <a:t>TXP: 80% working interest</a:t>
            </a:r>
          </a:p>
          <a:p>
            <a:r>
              <a:rPr lang="en-CA" sz="1000" dirty="0">
                <a:latin typeface="Avenir Next LT Pro" panose="020B0504020202020204" pitchFamily="34" charset="0"/>
              </a:rPr>
              <a:t>NGC: 20% working interest</a:t>
            </a:r>
          </a:p>
          <a:p>
            <a:r>
              <a:rPr lang="en-CA" sz="1000" dirty="0">
                <a:latin typeface="Avenir Next LT Pro" panose="020B0504020202020204" pitchFamily="34" charset="0"/>
              </a:rPr>
              <a:t>Cretaceous prospectivity</a:t>
            </a:r>
          </a:p>
        </p:txBody>
      </p:sp>
      <p:sp>
        <p:nvSpPr>
          <p:cNvPr id="8" name="TextBox 8">
            <a:extLst>
              <a:ext uri="{FF2B5EF4-FFF2-40B4-BE49-F238E27FC236}">
                <a16:creationId xmlns:a16="http://schemas.microsoft.com/office/drawing/2014/main" id="{9488811F-F587-D2DB-806E-04C2555522DB}"/>
              </a:ext>
            </a:extLst>
          </p:cNvPr>
          <p:cNvSpPr txBox="1"/>
          <p:nvPr/>
        </p:nvSpPr>
        <p:spPr>
          <a:xfrm>
            <a:off x="2941312" y="2639819"/>
            <a:ext cx="2372788" cy="102784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000" b="1" dirty="0">
                <a:latin typeface="Avenir Next LT Pro" panose="020B0504020202020204" pitchFamily="34" charset="0"/>
              </a:rPr>
              <a:t>Cipero</a:t>
            </a:r>
          </a:p>
          <a:p>
            <a:r>
              <a:rPr lang="en-CA" sz="1000" dirty="0">
                <a:latin typeface="Avenir Next LT Pro" panose="020B0504020202020204" pitchFamily="34" charset="0"/>
              </a:rPr>
              <a:t>Exploration</a:t>
            </a:r>
          </a:p>
          <a:p>
            <a:r>
              <a:rPr lang="en-CA" sz="1000" dirty="0">
                <a:latin typeface="Avenir Next LT Pro" panose="020B0504020202020204" pitchFamily="34" charset="0"/>
              </a:rPr>
              <a:t>29,924 acres (23,939 net)</a:t>
            </a:r>
          </a:p>
          <a:p>
            <a:r>
              <a:rPr lang="en-CA" sz="1000" dirty="0">
                <a:latin typeface="Avenir Next LT Pro" panose="020B0504020202020204" pitchFamily="34" charset="0"/>
              </a:rPr>
              <a:t>TXP: 80% working interest</a:t>
            </a:r>
          </a:p>
          <a:p>
            <a:r>
              <a:rPr lang="en-CA" sz="1000" dirty="0">
                <a:latin typeface="Avenir Next LT Pro" panose="020B0504020202020204" pitchFamily="34" charset="0"/>
              </a:rPr>
              <a:t>NGC: 20% working interest</a:t>
            </a:r>
          </a:p>
          <a:p>
            <a:r>
              <a:rPr lang="en-CA" sz="1000" dirty="0">
                <a:latin typeface="Avenir Next LT Pro" panose="020B0504020202020204" pitchFamily="34" charset="0"/>
              </a:rPr>
              <a:t>Herrera and Cretaceous prospectivity</a:t>
            </a:r>
          </a:p>
        </p:txBody>
      </p:sp>
      <p:sp>
        <p:nvSpPr>
          <p:cNvPr id="10" name="TextBox 10">
            <a:extLst>
              <a:ext uri="{FF2B5EF4-FFF2-40B4-BE49-F238E27FC236}">
                <a16:creationId xmlns:a16="http://schemas.microsoft.com/office/drawing/2014/main" id="{AE085989-8667-AA5E-AD8E-60638C457DEC}"/>
              </a:ext>
            </a:extLst>
          </p:cNvPr>
          <p:cNvSpPr txBox="1"/>
          <p:nvPr/>
        </p:nvSpPr>
        <p:spPr>
          <a:xfrm>
            <a:off x="9798496" y="4349125"/>
            <a:ext cx="2375971" cy="16312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000" b="1" dirty="0">
                <a:latin typeface="Avenir Next LT Pro" panose="020B0504020202020204" pitchFamily="34" charset="0"/>
              </a:rPr>
              <a:t>Ortoire</a:t>
            </a:r>
          </a:p>
          <a:p>
            <a:r>
              <a:rPr lang="en-CA" sz="1000" dirty="0">
                <a:latin typeface="Avenir Next LT Pro" panose="020B0504020202020204" pitchFamily="34" charset="0"/>
              </a:rPr>
              <a:t>Exploration and Development</a:t>
            </a:r>
          </a:p>
          <a:p>
            <a:r>
              <a:rPr lang="en-CA" sz="1000" dirty="0">
                <a:latin typeface="Avenir Next LT Pro" panose="020B0504020202020204" pitchFamily="34" charset="0"/>
              </a:rPr>
              <a:t>40,644 acres (32,516 net)</a:t>
            </a:r>
          </a:p>
          <a:p>
            <a:r>
              <a:rPr lang="en-CA" sz="1000" dirty="0">
                <a:latin typeface="Avenir Next LT Pro" panose="020B0504020202020204" pitchFamily="34" charset="0"/>
              </a:rPr>
              <a:t>TXP: 80% working interest</a:t>
            </a:r>
          </a:p>
          <a:p>
            <a:r>
              <a:rPr lang="en-CA" sz="1000" dirty="0">
                <a:latin typeface="Avenir Next LT Pro" panose="020B0504020202020204" pitchFamily="34" charset="0"/>
              </a:rPr>
              <a:t>HPCL: 20% working interest</a:t>
            </a:r>
          </a:p>
          <a:p>
            <a:r>
              <a:rPr lang="en-CA" sz="1000" dirty="0">
                <a:latin typeface="Avenir Next LT Pro" panose="020B0504020202020204" pitchFamily="34" charset="0"/>
              </a:rPr>
              <a:t>Herrera and Cretaceous prospectivity</a:t>
            </a:r>
          </a:p>
          <a:p>
            <a:endParaRPr lang="en-CA" sz="1000" dirty="0">
              <a:latin typeface="Avenir Next LT Pro" panose="020B0504020202020204" pitchFamily="34" charset="0"/>
            </a:endParaRPr>
          </a:p>
          <a:p>
            <a:r>
              <a:rPr lang="en-CA" sz="1000" dirty="0">
                <a:latin typeface="Avenir Next LT Pro" panose="020B0504020202020204" pitchFamily="34" charset="0"/>
              </a:rPr>
              <a:t>Coho gas production - 2022</a:t>
            </a:r>
          </a:p>
          <a:p>
            <a:r>
              <a:rPr lang="en-CA" sz="1000" dirty="0">
                <a:latin typeface="Avenir Next LT Pro" panose="020B0504020202020204" pitchFamily="34" charset="0"/>
              </a:rPr>
              <a:t>Cascadura gas production - 2023</a:t>
            </a:r>
          </a:p>
          <a:p>
            <a:r>
              <a:rPr lang="en-CA" sz="1000" dirty="0">
                <a:latin typeface="Avenir Next LT Pro" panose="020B0504020202020204" pitchFamily="34" charset="0"/>
              </a:rPr>
              <a:t>Cascadura gas expansion - 2024</a:t>
            </a:r>
          </a:p>
        </p:txBody>
      </p:sp>
      <p:sp>
        <p:nvSpPr>
          <p:cNvPr id="12" name="Freeform: Shape 11">
            <a:extLst>
              <a:ext uri="{FF2B5EF4-FFF2-40B4-BE49-F238E27FC236}">
                <a16:creationId xmlns:a16="http://schemas.microsoft.com/office/drawing/2014/main" id="{0B1E6209-0571-2AA7-C880-7982B2161D5D}"/>
              </a:ext>
            </a:extLst>
          </p:cNvPr>
          <p:cNvSpPr/>
          <p:nvPr/>
        </p:nvSpPr>
        <p:spPr>
          <a:xfrm>
            <a:off x="4257878" y="1384343"/>
            <a:ext cx="3189719" cy="1351608"/>
          </a:xfrm>
          <a:custGeom>
            <a:avLst/>
            <a:gdLst>
              <a:gd name="connsiteX0" fmla="*/ 0 w 4620126"/>
              <a:gd name="connsiteY0" fmla="*/ 0 h 902369"/>
              <a:gd name="connsiteX1" fmla="*/ 2586789 w 4620126"/>
              <a:gd name="connsiteY1" fmla="*/ 0 h 902369"/>
              <a:gd name="connsiteX2" fmla="*/ 2586789 w 4620126"/>
              <a:gd name="connsiteY2" fmla="*/ 902369 h 902369"/>
              <a:gd name="connsiteX3" fmla="*/ 4620126 w 4620126"/>
              <a:gd name="connsiteY3" fmla="*/ 902369 h 902369"/>
            </a:gdLst>
            <a:ahLst/>
            <a:cxnLst>
              <a:cxn ang="0">
                <a:pos x="connsiteX0" y="connsiteY0"/>
              </a:cxn>
              <a:cxn ang="0">
                <a:pos x="connsiteX1" y="connsiteY1"/>
              </a:cxn>
              <a:cxn ang="0">
                <a:pos x="connsiteX2" y="connsiteY2"/>
              </a:cxn>
              <a:cxn ang="0">
                <a:pos x="connsiteX3" y="connsiteY3"/>
              </a:cxn>
            </a:cxnLst>
            <a:rect l="l" t="t" r="r" b="b"/>
            <a:pathLst>
              <a:path w="4620126" h="902369">
                <a:moveTo>
                  <a:pt x="0" y="0"/>
                </a:moveTo>
                <a:lnTo>
                  <a:pt x="2586789" y="0"/>
                </a:lnTo>
                <a:lnTo>
                  <a:pt x="2586789" y="902369"/>
                </a:lnTo>
                <a:lnTo>
                  <a:pt x="4620126" y="902369"/>
                </a:ln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sz="1000" dirty="0">
              <a:solidFill>
                <a:schemeClr val="tx1"/>
              </a:solidFill>
            </a:endParaRPr>
          </a:p>
        </p:txBody>
      </p:sp>
      <p:sp>
        <p:nvSpPr>
          <p:cNvPr id="13" name="Freeform: Shape 12">
            <a:extLst>
              <a:ext uri="{FF2B5EF4-FFF2-40B4-BE49-F238E27FC236}">
                <a16:creationId xmlns:a16="http://schemas.microsoft.com/office/drawing/2014/main" id="{38D9C446-0A37-FE43-A70E-EBCC53108AA6}"/>
              </a:ext>
            </a:extLst>
          </p:cNvPr>
          <p:cNvSpPr/>
          <p:nvPr/>
        </p:nvSpPr>
        <p:spPr>
          <a:xfrm>
            <a:off x="3509291" y="2748857"/>
            <a:ext cx="3481087" cy="861774"/>
          </a:xfrm>
          <a:custGeom>
            <a:avLst/>
            <a:gdLst>
              <a:gd name="connsiteX0" fmla="*/ 0 w 3801979"/>
              <a:gd name="connsiteY0" fmla="*/ 0 h 288758"/>
              <a:gd name="connsiteX1" fmla="*/ 1263316 w 3801979"/>
              <a:gd name="connsiteY1" fmla="*/ 0 h 288758"/>
              <a:gd name="connsiteX2" fmla="*/ 1263316 w 3801979"/>
              <a:gd name="connsiteY2" fmla="*/ 288758 h 288758"/>
              <a:gd name="connsiteX3" fmla="*/ 3801979 w 3801979"/>
              <a:gd name="connsiteY3" fmla="*/ 288758 h 288758"/>
              <a:gd name="connsiteX4" fmla="*/ 3777916 w 3801979"/>
              <a:gd name="connsiteY4" fmla="*/ 288758 h 288758"/>
              <a:gd name="connsiteX0" fmla="*/ 0 w 3801979"/>
              <a:gd name="connsiteY0" fmla="*/ 0 h 288758"/>
              <a:gd name="connsiteX1" fmla="*/ 2002618 w 3801979"/>
              <a:gd name="connsiteY1" fmla="*/ 0 h 288758"/>
              <a:gd name="connsiteX2" fmla="*/ 1263316 w 3801979"/>
              <a:gd name="connsiteY2" fmla="*/ 288758 h 288758"/>
              <a:gd name="connsiteX3" fmla="*/ 3801979 w 3801979"/>
              <a:gd name="connsiteY3" fmla="*/ 288758 h 288758"/>
              <a:gd name="connsiteX4" fmla="*/ 3777916 w 3801979"/>
              <a:gd name="connsiteY4" fmla="*/ 288758 h 288758"/>
              <a:gd name="connsiteX0" fmla="*/ 0 w 3801979"/>
              <a:gd name="connsiteY0" fmla="*/ 0 h 288758"/>
              <a:gd name="connsiteX1" fmla="*/ 2002618 w 3801979"/>
              <a:gd name="connsiteY1" fmla="*/ 0 h 288758"/>
              <a:gd name="connsiteX2" fmla="*/ 2002618 w 3801979"/>
              <a:gd name="connsiteY2" fmla="*/ 284548 h 288758"/>
              <a:gd name="connsiteX3" fmla="*/ 3801979 w 3801979"/>
              <a:gd name="connsiteY3" fmla="*/ 288758 h 288758"/>
              <a:gd name="connsiteX4" fmla="*/ 3777916 w 3801979"/>
              <a:gd name="connsiteY4" fmla="*/ 288758 h 288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1979" h="288758">
                <a:moveTo>
                  <a:pt x="0" y="0"/>
                </a:moveTo>
                <a:lnTo>
                  <a:pt x="2002618" y="0"/>
                </a:lnTo>
                <a:lnTo>
                  <a:pt x="2002618" y="284548"/>
                </a:lnTo>
                <a:lnTo>
                  <a:pt x="3801979" y="288758"/>
                </a:lnTo>
                <a:lnTo>
                  <a:pt x="3777916" y="288758"/>
                </a:ln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sz="1000" dirty="0">
              <a:solidFill>
                <a:schemeClr val="tx1"/>
              </a:solidFill>
            </a:endParaRPr>
          </a:p>
        </p:txBody>
      </p:sp>
      <p:sp>
        <p:nvSpPr>
          <p:cNvPr id="15" name="TextBox 15">
            <a:extLst>
              <a:ext uri="{FF2B5EF4-FFF2-40B4-BE49-F238E27FC236}">
                <a16:creationId xmlns:a16="http://schemas.microsoft.com/office/drawing/2014/main" id="{A6F47FC1-F9EA-7816-DFD3-547113DD76BC}"/>
              </a:ext>
            </a:extLst>
          </p:cNvPr>
          <p:cNvSpPr txBox="1"/>
          <p:nvPr/>
        </p:nvSpPr>
        <p:spPr>
          <a:xfrm>
            <a:off x="2272474" y="5206553"/>
            <a:ext cx="1869423" cy="86177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000" b="1" dirty="0">
                <a:latin typeface="Avenir Next LT Pro" panose="020B0504020202020204" pitchFamily="34" charset="0"/>
              </a:rPr>
              <a:t>WD-4</a:t>
            </a:r>
          </a:p>
          <a:p>
            <a:r>
              <a:rPr lang="en-CA" sz="1000" dirty="0">
                <a:latin typeface="Avenir Next LT Pro" panose="020B0504020202020204" pitchFamily="34" charset="0"/>
              </a:rPr>
              <a:t>Development</a:t>
            </a:r>
          </a:p>
          <a:p>
            <a:r>
              <a:rPr lang="en-CA" sz="1000" dirty="0">
                <a:latin typeface="Avenir Next LT Pro" panose="020B0504020202020204" pitchFamily="34" charset="0"/>
              </a:rPr>
              <a:t>700 acres</a:t>
            </a:r>
          </a:p>
          <a:p>
            <a:r>
              <a:rPr lang="en-CA" sz="1000" dirty="0">
                <a:latin typeface="Avenir Next LT Pro" panose="020B0504020202020204" pitchFamily="34" charset="0"/>
              </a:rPr>
              <a:t>TXP: 100% working interest</a:t>
            </a:r>
          </a:p>
          <a:p>
            <a:r>
              <a:rPr lang="en-CA" sz="1000" dirty="0">
                <a:latin typeface="Avenir Next LT Pro" panose="020B0504020202020204" pitchFamily="34" charset="0"/>
              </a:rPr>
              <a:t>Forest and Cruse production</a:t>
            </a:r>
          </a:p>
        </p:txBody>
      </p:sp>
      <p:sp>
        <p:nvSpPr>
          <p:cNvPr id="16" name="TextBox 16">
            <a:extLst>
              <a:ext uri="{FF2B5EF4-FFF2-40B4-BE49-F238E27FC236}">
                <a16:creationId xmlns:a16="http://schemas.microsoft.com/office/drawing/2014/main" id="{EE78DBB7-5AF0-1966-F6D1-27CB768D9548}"/>
              </a:ext>
            </a:extLst>
          </p:cNvPr>
          <p:cNvSpPr txBox="1"/>
          <p:nvPr/>
        </p:nvSpPr>
        <p:spPr>
          <a:xfrm>
            <a:off x="4059170" y="5196247"/>
            <a:ext cx="1869423" cy="86177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000" b="1" dirty="0">
                <a:latin typeface="Avenir Next LT Pro" panose="020B0504020202020204" pitchFamily="34" charset="0"/>
              </a:rPr>
              <a:t>WD-8</a:t>
            </a:r>
          </a:p>
          <a:p>
            <a:r>
              <a:rPr lang="en-CA" sz="1000" dirty="0">
                <a:latin typeface="Avenir Next LT Pro" panose="020B0504020202020204" pitchFamily="34" charset="0"/>
              </a:rPr>
              <a:t>Development</a:t>
            </a:r>
          </a:p>
          <a:p>
            <a:r>
              <a:rPr lang="en-CA" sz="1000" dirty="0">
                <a:latin typeface="Avenir Next LT Pro" panose="020B0504020202020204" pitchFamily="34" charset="0"/>
              </a:rPr>
              <a:t>650 acres</a:t>
            </a:r>
          </a:p>
          <a:p>
            <a:r>
              <a:rPr lang="en-CA" sz="1000" dirty="0">
                <a:latin typeface="Avenir Next LT Pro" panose="020B0504020202020204" pitchFamily="34" charset="0"/>
              </a:rPr>
              <a:t>TXP: 100% working interest</a:t>
            </a:r>
          </a:p>
          <a:p>
            <a:r>
              <a:rPr lang="en-CA" sz="1000" dirty="0">
                <a:latin typeface="Avenir Next LT Pro" panose="020B0504020202020204" pitchFamily="34" charset="0"/>
              </a:rPr>
              <a:t>Forest and Cruse production</a:t>
            </a:r>
          </a:p>
        </p:txBody>
      </p:sp>
      <p:sp>
        <p:nvSpPr>
          <p:cNvPr id="17" name="TextBox 17">
            <a:extLst>
              <a:ext uri="{FF2B5EF4-FFF2-40B4-BE49-F238E27FC236}">
                <a16:creationId xmlns:a16="http://schemas.microsoft.com/office/drawing/2014/main" id="{D047A94D-C7A5-736E-3FE8-7139FA13AC9D}"/>
              </a:ext>
            </a:extLst>
          </p:cNvPr>
          <p:cNvSpPr txBox="1"/>
          <p:nvPr/>
        </p:nvSpPr>
        <p:spPr>
          <a:xfrm>
            <a:off x="5905807" y="5133479"/>
            <a:ext cx="1869423" cy="86177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000" b="1" dirty="0">
                <a:latin typeface="Avenir Next LT Pro" panose="020B0504020202020204" pitchFamily="34" charset="0"/>
              </a:rPr>
              <a:t>CO-1</a:t>
            </a:r>
          </a:p>
          <a:p>
            <a:r>
              <a:rPr lang="en-CA" sz="1000" dirty="0">
                <a:latin typeface="Avenir Next LT Pro" panose="020B0504020202020204" pitchFamily="34" charset="0"/>
              </a:rPr>
              <a:t>Development</a:t>
            </a:r>
          </a:p>
          <a:p>
            <a:r>
              <a:rPr lang="en-CA" sz="1000" dirty="0">
                <a:latin typeface="Avenir Next LT Pro" panose="020B0504020202020204" pitchFamily="34" charset="0"/>
              </a:rPr>
              <a:t>1,230 acres </a:t>
            </a:r>
          </a:p>
          <a:p>
            <a:r>
              <a:rPr lang="en-CA" sz="1000" dirty="0">
                <a:latin typeface="Avenir Next LT Pro" panose="020B0504020202020204" pitchFamily="34" charset="0"/>
              </a:rPr>
              <a:t>TXP: 100% working interest</a:t>
            </a:r>
          </a:p>
          <a:p>
            <a:r>
              <a:rPr lang="en-CA" sz="1000" dirty="0">
                <a:latin typeface="Avenir Next LT Pro" panose="020B0504020202020204" pitchFamily="34" charset="0"/>
              </a:rPr>
              <a:t>Forest and Cruse production</a:t>
            </a:r>
          </a:p>
        </p:txBody>
      </p:sp>
      <p:sp>
        <p:nvSpPr>
          <p:cNvPr id="18" name="Freeform: Shape 17">
            <a:extLst>
              <a:ext uri="{FF2B5EF4-FFF2-40B4-BE49-F238E27FC236}">
                <a16:creationId xmlns:a16="http://schemas.microsoft.com/office/drawing/2014/main" id="{75F37F16-2444-FFEA-2219-59B027AEA59A}"/>
              </a:ext>
            </a:extLst>
          </p:cNvPr>
          <p:cNvSpPr/>
          <p:nvPr/>
        </p:nvSpPr>
        <p:spPr>
          <a:xfrm>
            <a:off x="2909385" y="4641835"/>
            <a:ext cx="1517798" cy="662643"/>
          </a:xfrm>
          <a:custGeom>
            <a:avLst/>
            <a:gdLst>
              <a:gd name="connsiteX0" fmla="*/ 1828800 w 1828800"/>
              <a:gd name="connsiteY0" fmla="*/ 0 h 875489"/>
              <a:gd name="connsiteX1" fmla="*/ 719847 w 1828800"/>
              <a:gd name="connsiteY1" fmla="*/ 0 h 875489"/>
              <a:gd name="connsiteX2" fmla="*/ 719847 w 1828800"/>
              <a:gd name="connsiteY2" fmla="*/ 875489 h 875489"/>
              <a:gd name="connsiteX3" fmla="*/ 0 w 1828800"/>
              <a:gd name="connsiteY3" fmla="*/ 875489 h 875489"/>
            </a:gdLst>
            <a:ahLst/>
            <a:cxnLst>
              <a:cxn ang="0">
                <a:pos x="connsiteX0" y="connsiteY0"/>
              </a:cxn>
              <a:cxn ang="0">
                <a:pos x="connsiteX1" y="connsiteY1"/>
              </a:cxn>
              <a:cxn ang="0">
                <a:pos x="connsiteX2" y="connsiteY2"/>
              </a:cxn>
              <a:cxn ang="0">
                <a:pos x="connsiteX3" y="connsiteY3"/>
              </a:cxn>
            </a:cxnLst>
            <a:rect l="l" t="t" r="r" b="b"/>
            <a:pathLst>
              <a:path w="1828800" h="875489">
                <a:moveTo>
                  <a:pt x="1828800" y="0"/>
                </a:moveTo>
                <a:lnTo>
                  <a:pt x="719847" y="0"/>
                </a:lnTo>
                <a:lnTo>
                  <a:pt x="719847" y="875489"/>
                </a:lnTo>
                <a:lnTo>
                  <a:pt x="0" y="875489"/>
                </a:lnTo>
              </a:path>
            </a:pathLst>
          </a:custGeom>
          <a:ln>
            <a:solidFill>
              <a:srgbClr val="00B050"/>
            </a:solidFill>
          </a:ln>
        </p:spPr>
        <p:style>
          <a:lnRef idx="1">
            <a:schemeClr val="accent6"/>
          </a:lnRef>
          <a:fillRef idx="0">
            <a:schemeClr val="accent6"/>
          </a:fillRef>
          <a:effectRef idx="0">
            <a:schemeClr val="accent6"/>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CA" sz="1000" dirty="0"/>
          </a:p>
        </p:txBody>
      </p:sp>
      <p:sp>
        <p:nvSpPr>
          <p:cNvPr id="19" name="Freeform: Shape 18">
            <a:extLst>
              <a:ext uri="{FF2B5EF4-FFF2-40B4-BE49-F238E27FC236}">
                <a16:creationId xmlns:a16="http://schemas.microsoft.com/office/drawing/2014/main" id="{0BC58F25-77CE-0669-E6A4-BD235A20B891}"/>
              </a:ext>
            </a:extLst>
          </p:cNvPr>
          <p:cNvSpPr/>
          <p:nvPr/>
        </p:nvSpPr>
        <p:spPr>
          <a:xfrm>
            <a:off x="4520938" y="4490971"/>
            <a:ext cx="129174" cy="802534"/>
          </a:xfrm>
          <a:custGeom>
            <a:avLst/>
            <a:gdLst>
              <a:gd name="connsiteX0" fmla="*/ 155642 w 155642"/>
              <a:gd name="connsiteY0" fmla="*/ 0 h 1060315"/>
              <a:gd name="connsiteX1" fmla="*/ 155642 w 155642"/>
              <a:gd name="connsiteY1" fmla="*/ 1060315 h 1060315"/>
              <a:gd name="connsiteX2" fmla="*/ 0 w 155642"/>
              <a:gd name="connsiteY2" fmla="*/ 1060315 h 1060315"/>
            </a:gdLst>
            <a:ahLst/>
            <a:cxnLst>
              <a:cxn ang="0">
                <a:pos x="connsiteX0" y="connsiteY0"/>
              </a:cxn>
              <a:cxn ang="0">
                <a:pos x="connsiteX1" y="connsiteY1"/>
              </a:cxn>
              <a:cxn ang="0">
                <a:pos x="connsiteX2" y="connsiteY2"/>
              </a:cxn>
            </a:cxnLst>
            <a:rect l="l" t="t" r="r" b="b"/>
            <a:pathLst>
              <a:path w="155642" h="1060315">
                <a:moveTo>
                  <a:pt x="155642" y="0"/>
                </a:moveTo>
                <a:lnTo>
                  <a:pt x="155642" y="1060315"/>
                </a:lnTo>
                <a:lnTo>
                  <a:pt x="0" y="1060315"/>
                </a:lnTo>
              </a:path>
            </a:pathLst>
          </a:custGeom>
          <a:ln>
            <a:solidFill>
              <a:srgbClr val="00B050"/>
            </a:solidFill>
          </a:ln>
        </p:spPr>
        <p:style>
          <a:lnRef idx="1">
            <a:schemeClr val="accent6"/>
          </a:lnRef>
          <a:fillRef idx="0">
            <a:schemeClr val="accent6"/>
          </a:fillRef>
          <a:effectRef idx="0">
            <a:schemeClr val="accent6"/>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CA" sz="1000" dirty="0"/>
          </a:p>
        </p:txBody>
      </p:sp>
      <p:sp>
        <p:nvSpPr>
          <p:cNvPr id="20" name="Freeform: Shape 19">
            <a:extLst>
              <a:ext uri="{FF2B5EF4-FFF2-40B4-BE49-F238E27FC236}">
                <a16:creationId xmlns:a16="http://schemas.microsoft.com/office/drawing/2014/main" id="{D80B5182-1F0B-C791-EBF8-A9F7C7A299D3}"/>
              </a:ext>
            </a:extLst>
          </p:cNvPr>
          <p:cNvSpPr/>
          <p:nvPr/>
        </p:nvSpPr>
        <p:spPr>
          <a:xfrm>
            <a:off x="5308374" y="4867661"/>
            <a:ext cx="597431" cy="382860"/>
          </a:xfrm>
          <a:custGeom>
            <a:avLst/>
            <a:gdLst>
              <a:gd name="connsiteX0" fmla="*/ 0 w 719847"/>
              <a:gd name="connsiteY0" fmla="*/ 0 h 505838"/>
              <a:gd name="connsiteX1" fmla="*/ 0 w 719847"/>
              <a:gd name="connsiteY1" fmla="*/ 505838 h 505838"/>
              <a:gd name="connsiteX2" fmla="*/ 719847 w 719847"/>
              <a:gd name="connsiteY2" fmla="*/ 505838 h 505838"/>
            </a:gdLst>
            <a:ahLst/>
            <a:cxnLst>
              <a:cxn ang="0">
                <a:pos x="connsiteX0" y="connsiteY0"/>
              </a:cxn>
              <a:cxn ang="0">
                <a:pos x="connsiteX1" y="connsiteY1"/>
              </a:cxn>
              <a:cxn ang="0">
                <a:pos x="connsiteX2" y="connsiteY2"/>
              </a:cxn>
            </a:cxnLst>
            <a:rect l="l" t="t" r="r" b="b"/>
            <a:pathLst>
              <a:path w="719847" h="505838">
                <a:moveTo>
                  <a:pt x="0" y="0"/>
                </a:moveTo>
                <a:lnTo>
                  <a:pt x="0" y="505838"/>
                </a:lnTo>
                <a:lnTo>
                  <a:pt x="719847" y="505838"/>
                </a:lnTo>
              </a:path>
            </a:pathLst>
          </a:custGeom>
          <a:ln>
            <a:solidFill>
              <a:srgbClr val="00B050"/>
            </a:solidFill>
          </a:ln>
        </p:spPr>
        <p:style>
          <a:lnRef idx="1">
            <a:schemeClr val="accent6"/>
          </a:lnRef>
          <a:fillRef idx="0">
            <a:schemeClr val="accent6"/>
          </a:fillRef>
          <a:effectRef idx="0">
            <a:schemeClr val="accent6"/>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CA" sz="1000" dirty="0"/>
          </a:p>
        </p:txBody>
      </p:sp>
      <p:sp>
        <p:nvSpPr>
          <p:cNvPr id="21" name="Freeform: Shape 20">
            <a:extLst>
              <a:ext uri="{FF2B5EF4-FFF2-40B4-BE49-F238E27FC236}">
                <a16:creationId xmlns:a16="http://schemas.microsoft.com/office/drawing/2014/main" id="{F46BA296-D3BB-A487-BAA5-4B777EFAF777}"/>
              </a:ext>
            </a:extLst>
          </p:cNvPr>
          <p:cNvSpPr/>
          <p:nvPr/>
        </p:nvSpPr>
        <p:spPr>
          <a:xfrm>
            <a:off x="9091847" y="3790495"/>
            <a:ext cx="683905" cy="692094"/>
          </a:xfrm>
          <a:custGeom>
            <a:avLst/>
            <a:gdLst>
              <a:gd name="connsiteX0" fmla="*/ 593387 w 593387"/>
              <a:gd name="connsiteY0" fmla="*/ 914400 h 914400"/>
              <a:gd name="connsiteX1" fmla="*/ 272374 w 593387"/>
              <a:gd name="connsiteY1" fmla="*/ 914400 h 914400"/>
              <a:gd name="connsiteX2" fmla="*/ 272374 w 593387"/>
              <a:gd name="connsiteY2" fmla="*/ 0 h 914400"/>
              <a:gd name="connsiteX3" fmla="*/ 0 w 593387"/>
              <a:gd name="connsiteY3" fmla="*/ 0 h 914400"/>
            </a:gdLst>
            <a:ahLst/>
            <a:cxnLst>
              <a:cxn ang="0">
                <a:pos x="connsiteX0" y="connsiteY0"/>
              </a:cxn>
              <a:cxn ang="0">
                <a:pos x="connsiteX1" y="connsiteY1"/>
              </a:cxn>
              <a:cxn ang="0">
                <a:pos x="connsiteX2" y="connsiteY2"/>
              </a:cxn>
              <a:cxn ang="0">
                <a:pos x="connsiteX3" y="connsiteY3"/>
              </a:cxn>
            </a:cxnLst>
            <a:rect l="l" t="t" r="r" b="b"/>
            <a:pathLst>
              <a:path w="593387" h="914400">
                <a:moveTo>
                  <a:pt x="593387" y="914400"/>
                </a:moveTo>
                <a:lnTo>
                  <a:pt x="272374" y="914400"/>
                </a:lnTo>
                <a:lnTo>
                  <a:pt x="272374" y="0"/>
                </a:lnTo>
                <a:lnTo>
                  <a:pt x="0" y="0"/>
                </a:ln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sz="1000" dirty="0">
              <a:solidFill>
                <a:schemeClr val="tx1"/>
              </a:solidFill>
            </a:endParaRPr>
          </a:p>
        </p:txBody>
      </p:sp>
      <p:sp>
        <p:nvSpPr>
          <p:cNvPr id="22" name="TextBox 22">
            <a:extLst>
              <a:ext uri="{FF2B5EF4-FFF2-40B4-BE49-F238E27FC236}">
                <a16:creationId xmlns:a16="http://schemas.microsoft.com/office/drawing/2014/main" id="{0295B0C5-9D4B-43BE-4F9C-639B55BDA6FE}"/>
              </a:ext>
            </a:extLst>
          </p:cNvPr>
          <p:cNvSpPr txBox="1"/>
          <p:nvPr/>
        </p:nvSpPr>
        <p:spPr>
          <a:xfrm>
            <a:off x="10058321" y="3101628"/>
            <a:ext cx="1790875" cy="861774"/>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000" b="1" dirty="0">
                <a:latin typeface="Avenir Next LT Pro" panose="020B0504020202020204" pitchFamily="34" charset="0"/>
              </a:rPr>
              <a:t>Balata East</a:t>
            </a:r>
          </a:p>
          <a:p>
            <a:r>
              <a:rPr lang="en-CA" sz="1000" dirty="0">
                <a:latin typeface="Avenir Next LT Pro" panose="020B0504020202020204" pitchFamily="34" charset="0"/>
              </a:rPr>
              <a:t>Development</a:t>
            </a:r>
          </a:p>
          <a:p>
            <a:r>
              <a:rPr lang="en-CA" sz="1000" dirty="0">
                <a:latin typeface="Avenir Next LT Pro" panose="020B0504020202020204" pitchFamily="34" charset="0"/>
              </a:rPr>
              <a:t>1,270 acres</a:t>
            </a:r>
          </a:p>
          <a:p>
            <a:r>
              <a:rPr lang="en-CA" sz="1000" dirty="0">
                <a:latin typeface="Avenir Next LT Pro" panose="020B0504020202020204" pitchFamily="34" charset="0"/>
              </a:rPr>
              <a:t>TXP: 100% working interest</a:t>
            </a:r>
          </a:p>
          <a:p>
            <a:r>
              <a:rPr lang="en-CA" sz="1000" dirty="0">
                <a:latin typeface="Avenir Next LT Pro" panose="020B0504020202020204" pitchFamily="34" charset="0"/>
              </a:rPr>
              <a:t>Herrera oil production</a:t>
            </a:r>
          </a:p>
        </p:txBody>
      </p:sp>
      <p:sp>
        <p:nvSpPr>
          <p:cNvPr id="23" name="Freeform: Shape 22">
            <a:extLst>
              <a:ext uri="{FF2B5EF4-FFF2-40B4-BE49-F238E27FC236}">
                <a16:creationId xmlns:a16="http://schemas.microsoft.com/office/drawing/2014/main" id="{9DFD4FBC-7935-E30D-73E0-2B96A38C3072}"/>
              </a:ext>
            </a:extLst>
          </p:cNvPr>
          <p:cNvSpPr/>
          <p:nvPr/>
        </p:nvSpPr>
        <p:spPr>
          <a:xfrm>
            <a:off x="9137955" y="3203677"/>
            <a:ext cx="920367" cy="169343"/>
          </a:xfrm>
          <a:custGeom>
            <a:avLst/>
            <a:gdLst>
              <a:gd name="connsiteX0" fmla="*/ 0 w 1108953"/>
              <a:gd name="connsiteY0" fmla="*/ 223737 h 223737"/>
              <a:gd name="connsiteX1" fmla="*/ 768485 w 1108953"/>
              <a:gd name="connsiteY1" fmla="*/ 223737 h 223737"/>
              <a:gd name="connsiteX2" fmla="*/ 768485 w 1108953"/>
              <a:gd name="connsiteY2" fmla="*/ 0 h 223737"/>
              <a:gd name="connsiteX3" fmla="*/ 1108953 w 1108953"/>
              <a:gd name="connsiteY3" fmla="*/ 0 h 223737"/>
            </a:gdLst>
            <a:ahLst/>
            <a:cxnLst>
              <a:cxn ang="0">
                <a:pos x="connsiteX0" y="connsiteY0"/>
              </a:cxn>
              <a:cxn ang="0">
                <a:pos x="connsiteX1" y="connsiteY1"/>
              </a:cxn>
              <a:cxn ang="0">
                <a:pos x="connsiteX2" y="connsiteY2"/>
              </a:cxn>
              <a:cxn ang="0">
                <a:pos x="connsiteX3" y="connsiteY3"/>
              </a:cxn>
            </a:cxnLst>
            <a:rect l="l" t="t" r="r" b="b"/>
            <a:pathLst>
              <a:path w="1108953" h="223737">
                <a:moveTo>
                  <a:pt x="0" y="223737"/>
                </a:moveTo>
                <a:lnTo>
                  <a:pt x="768485" y="223737"/>
                </a:lnTo>
                <a:lnTo>
                  <a:pt x="768485" y="0"/>
                </a:lnTo>
                <a:lnTo>
                  <a:pt x="1108953" y="0"/>
                </a:lnTo>
              </a:path>
            </a:pathLst>
          </a:custGeom>
          <a:ln>
            <a:solidFill>
              <a:srgbClr val="00B050"/>
            </a:solidFill>
          </a:ln>
        </p:spPr>
        <p:style>
          <a:lnRef idx="1">
            <a:schemeClr val="accent6"/>
          </a:lnRef>
          <a:fillRef idx="0">
            <a:schemeClr val="accent6"/>
          </a:fillRef>
          <a:effectRef idx="0">
            <a:schemeClr val="accent6"/>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CA" sz="1000" dirty="0"/>
          </a:p>
        </p:txBody>
      </p:sp>
      <p:sp>
        <p:nvSpPr>
          <p:cNvPr id="6" name="TextBox 29">
            <a:extLst>
              <a:ext uri="{FF2B5EF4-FFF2-40B4-BE49-F238E27FC236}">
                <a16:creationId xmlns:a16="http://schemas.microsoft.com/office/drawing/2014/main" id="{222851F0-CF62-9B6D-09E8-255D56074FB6}"/>
              </a:ext>
            </a:extLst>
          </p:cNvPr>
          <p:cNvSpPr txBox="1"/>
          <p:nvPr/>
        </p:nvSpPr>
        <p:spPr>
          <a:xfrm>
            <a:off x="156118" y="1378231"/>
            <a:ext cx="2633135" cy="163121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CA" sz="1600" b="1" spc="70" dirty="0">
                <a:solidFill>
                  <a:schemeClr val="bg1"/>
                </a:solidFill>
                <a:latin typeface="Avenir Next LT Pro" panose="020B0504020202020204" pitchFamily="34" charset="0"/>
              </a:rPr>
              <a:t>Touchstone Today</a:t>
            </a:r>
          </a:p>
          <a:p>
            <a:pPr marL="342900" indent="-342900">
              <a:spcAft>
                <a:spcPts val="600"/>
              </a:spcAft>
              <a:buFont typeface="Wingdings" panose="05000000000000000000" pitchFamily="2" charset="2"/>
              <a:buChar char="v"/>
            </a:pPr>
            <a:r>
              <a:rPr lang="en-CA" sz="1600" spc="70" dirty="0">
                <a:solidFill>
                  <a:srgbClr val="EEF0F1"/>
                </a:solidFill>
                <a:latin typeface="Avenir Next LT Pro" panose="020B0504020202020204" pitchFamily="34" charset="0"/>
              </a:rPr>
              <a:t>8 core properties</a:t>
            </a:r>
          </a:p>
          <a:p>
            <a:pPr marL="342900" indent="-342900">
              <a:spcAft>
                <a:spcPts val="600"/>
              </a:spcAft>
              <a:buFont typeface="Wingdings" panose="05000000000000000000" pitchFamily="2" charset="2"/>
              <a:buChar char="v"/>
            </a:pPr>
            <a:r>
              <a:rPr lang="en-CA" sz="1600" spc="70" dirty="0">
                <a:solidFill>
                  <a:srgbClr val="EEF0F1"/>
                </a:solidFill>
                <a:latin typeface="Avenir Next LT Pro" panose="020B0504020202020204" pitchFamily="34" charset="0"/>
              </a:rPr>
              <a:t>100% operated</a:t>
            </a:r>
          </a:p>
          <a:p>
            <a:pPr marL="342900" indent="-342900">
              <a:spcAft>
                <a:spcPts val="600"/>
              </a:spcAft>
              <a:buFont typeface="Wingdings" panose="05000000000000000000" pitchFamily="2" charset="2"/>
              <a:buChar char="v"/>
            </a:pPr>
            <a:r>
              <a:rPr lang="en-CA" sz="1600" spc="70" dirty="0">
                <a:solidFill>
                  <a:srgbClr val="EEF0F1"/>
                </a:solidFill>
                <a:latin typeface="Avenir Next LT Pro" panose="020B0504020202020204" pitchFamily="34" charset="0"/>
              </a:rPr>
              <a:t>81% average W.I. </a:t>
            </a:r>
          </a:p>
          <a:p>
            <a:pPr marL="342900" indent="-342900">
              <a:spcAft>
                <a:spcPts val="600"/>
              </a:spcAft>
              <a:buFont typeface="Wingdings" panose="05000000000000000000" pitchFamily="2" charset="2"/>
              <a:buChar char="v"/>
            </a:pPr>
            <a:r>
              <a:rPr lang="en-CA" sz="1600" spc="70" dirty="0">
                <a:solidFill>
                  <a:srgbClr val="EEF0F1"/>
                </a:solidFill>
                <a:latin typeface="Avenir Next LT Pro" panose="020B0504020202020204" pitchFamily="34" charset="0"/>
              </a:rPr>
              <a:t>144,893 net acres</a:t>
            </a:r>
          </a:p>
        </p:txBody>
      </p:sp>
      <p:pic>
        <p:nvPicPr>
          <p:cNvPr id="4" name="Picture 3" descr="A white outline of a map&#10;&#10;Description automatically generated">
            <a:extLst>
              <a:ext uri="{FF2B5EF4-FFF2-40B4-BE49-F238E27FC236}">
                <a16:creationId xmlns:a16="http://schemas.microsoft.com/office/drawing/2014/main" id="{B3859DA5-8AC1-F13C-9C8B-E74CEE625C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785" y="40640"/>
            <a:ext cx="726440" cy="726440"/>
          </a:xfrm>
          <a:prstGeom prst="rect">
            <a:avLst/>
          </a:prstGeom>
        </p:spPr>
      </p:pic>
      <p:cxnSp>
        <p:nvCxnSpPr>
          <p:cNvPr id="9" name="Straight Connector 8">
            <a:extLst>
              <a:ext uri="{FF2B5EF4-FFF2-40B4-BE49-F238E27FC236}">
                <a16:creationId xmlns:a16="http://schemas.microsoft.com/office/drawing/2014/main" id="{BD6211B3-3047-521C-C234-E849FD0A0BD6}"/>
              </a:ext>
            </a:extLst>
          </p:cNvPr>
          <p:cNvCxnSpPr>
            <a:cxnSpLocks/>
          </p:cNvCxnSpPr>
          <p:nvPr/>
        </p:nvCxnSpPr>
        <p:spPr>
          <a:xfrm flipH="1">
            <a:off x="6535854" y="2735951"/>
            <a:ext cx="5967" cy="63706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TextBox 7">
            <a:extLst>
              <a:ext uri="{FF2B5EF4-FFF2-40B4-BE49-F238E27FC236}">
                <a16:creationId xmlns:a16="http://schemas.microsoft.com/office/drawing/2014/main" id="{082AB1B2-8894-7653-1B4B-ECE22CF460C5}"/>
              </a:ext>
            </a:extLst>
          </p:cNvPr>
          <p:cNvSpPr txBox="1"/>
          <p:nvPr/>
        </p:nvSpPr>
        <p:spPr>
          <a:xfrm>
            <a:off x="9445783" y="1720288"/>
            <a:ext cx="2818400" cy="101566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000" b="1" dirty="0">
                <a:latin typeface="Avenir Next LT Pro" panose="020B0504020202020204" pitchFamily="34" charset="0"/>
              </a:rPr>
              <a:t>Rio Claro</a:t>
            </a:r>
          </a:p>
          <a:p>
            <a:r>
              <a:rPr lang="en-CA" sz="1000" dirty="0">
                <a:latin typeface="Avenir Next LT Pro" panose="020B0504020202020204" pitchFamily="34" charset="0"/>
              </a:rPr>
              <a:t>Exploration and Development</a:t>
            </a:r>
          </a:p>
          <a:p>
            <a:r>
              <a:rPr lang="en-CA" sz="1000" dirty="0">
                <a:latin typeface="Avenir Next LT Pro" panose="020B0504020202020204" pitchFamily="34" charset="0"/>
              </a:rPr>
              <a:t>31,983 acres (25,586 net)</a:t>
            </a:r>
          </a:p>
          <a:p>
            <a:r>
              <a:rPr lang="en-CA" sz="1000" dirty="0">
                <a:latin typeface="Avenir Next LT Pro" panose="020B0504020202020204" pitchFamily="34" charset="0"/>
              </a:rPr>
              <a:t>TXP: 80% working interest</a:t>
            </a:r>
          </a:p>
          <a:p>
            <a:r>
              <a:rPr lang="en-CA" sz="1000" dirty="0">
                <a:latin typeface="Avenir Next LT Pro" panose="020B0504020202020204" pitchFamily="34" charset="0"/>
              </a:rPr>
              <a:t>NGC: 20% working interest</a:t>
            </a:r>
          </a:p>
          <a:p>
            <a:r>
              <a:rPr lang="en-CA" sz="1000" dirty="0">
                <a:latin typeface="Avenir Next LT Pro" panose="020B0504020202020204" pitchFamily="34" charset="0"/>
              </a:rPr>
              <a:t>Herrera, Cretaceous and Nariva prospectivity</a:t>
            </a:r>
          </a:p>
        </p:txBody>
      </p:sp>
      <p:grpSp>
        <p:nvGrpSpPr>
          <p:cNvPr id="41" name="Group 40">
            <a:extLst>
              <a:ext uri="{FF2B5EF4-FFF2-40B4-BE49-F238E27FC236}">
                <a16:creationId xmlns:a16="http://schemas.microsoft.com/office/drawing/2014/main" id="{42B31F45-6CCE-EF3C-A667-0E8DD6DBAAC8}"/>
              </a:ext>
            </a:extLst>
          </p:cNvPr>
          <p:cNvGrpSpPr/>
          <p:nvPr/>
        </p:nvGrpSpPr>
        <p:grpSpPr>
          <a:xfrm>
            <a:off x="8764164" y="1852474"/>
            <a:ext cx="746781" cy="1249154"/>
            <a:chOff x="8764164" y="1852474"/>
            <a:chExt cx="746781" cy="1249154"/>
          </a:xfrm>
        </p:grpSpPr>
        <p:cxnSp>
          <p:nvCxnSpPr>
            <p:cNvPr id="26" name="Connector: Elbow 25">
              <a:extLst>
                <a:ext uri="{FF2B5EF4-FFF2-40B4-BE49-F238E27FC236}">
                  <a16:creationId xmlns:a16="http://schemas.microsoft.com/office/drawing/2014/main" id="{C0F416A1-A747-EDEF-8920-2A0F935AC040}"/>
                </a:ext>
              </a:extLst>
            </p:cNvPr>
            <p:cNvCxnSpPr>
              <a:cxnSpLocks/>
            </p:cNvCxnSpPr>
            <p:nvPr/>
          </p:nvCxnSpPr>
          <p:spPr>
            <a:xfrm rot="5400000">
              <a:off x="8476039" y="2143864"/>
              <a:ext cx="1245889" cy="669639"/>
            </a:xfrm>
            <a:prstGeom prst="bentConnector3">
              <a:avLst>
                <a:gd name="adj1" fmla="val 50000"/>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76586D82-1B52-8490-69B2-FEC7FE8AACDD}"/>
                </a:ext>
              </a:extLst>
            </p:cNvPr>
            <p:cNvCxnSpPr/>
            <p:nvPr/>
          </p:nvCxnSpPr>
          <p:spPr>
            <a:xfrm>
              <a:off x="9425070" y="1852474"/>
              <a:ext cx="85875"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27" name="Rectangle: Rounded Corners 26">
            <a:extLst>
              <a:ext uri="{FF2B5EF4-FFF2-40B4-BE49-F238E27FC236}">
                <a16:creationId xmlns:a16="http://schemas.microsoft.com/office/drawing/2014/main" id="{E3AAF56F-53B9-CD0A-9AC6-25B058BD8A21}"/>
              </a:ext>
            </a:extLst>
          </p:cNvPr>
          <p:cNvSpPr/>
          <p:nvPr/>
        </p:nvSpPr>
        <p:spPr>
          <a:xfrm>
            <a:off x="-541171" y="3136504"/>
            <a:ext cx="3330423" cy="1806971"/>
          </a:xfrm>
          <a:prstGeom prst="roundRect">
            <a:avLst>
              <a:gd name="adj" fmla="val 2796"/>
            </a:avLst>
          </a:prstGeom>
          <a:solidFill>
            <a:srgbClr val="C80000"/>
          </a:solidFill>
          <a:ln>
            <a:solidFill>
              <a:srgbClr val="C8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8" name="TextBox 29">
            <a:extLst>
              <a:ext uri="{FF2B5EF4-FFF2-40B4-BE49-F238E27FC236}">
                <a16:creationId xmlns:a16="http://schemas.microsoft.com/office/drawing/2014/main" id="{4DD86E7E-669F-3FC3-B0D9-1A91B108F110}"/>
              </a:ext>
            </a:extLst>
          </p:cNvPr>
          <p:cNvSpPr txBox="1"/>
          <p:nvPr/>
        </p:nvSpPr>
        <p:spPr>
          <a:xfrm>
            <a:off x="156118" y="3235752"/>
            <a:ext cx="2633135" cy="163121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CA" sz="1600" b="1" spc="70" dirty="0">
                <a:solidFill>
                  <a:srgbClr val="FFFF00"/>
                </a:solidFill>
                <a:latin typeface="Avenir Next LT Pro" panose="020B0504020202020204" pitchFamily="34" charset="0"/>
              </a:rPr>
              <a:t>2025 Acquisition</a:t>
            </a:r>
          </a:p>
          <a:p>
            <a:pPr marL="342900" indent="-342900">
              <a:spcAft>
                <a:spcPts val="600"/>
              </a:spcAft>
              <a:buFont typeface="Wingdings" panose="05000000000000000000" pitchFamily="2" charset="2"/>
              <a:buChar char="v"/>
            </a:pPr>
            <a:r>
              <a:rPr lang="en-CA" sz="1600" spc="70" dirty="0">
                <a:solidFill>
                  <a:srgbClr val="EEF0F1"/>
                </a:solidFill>
                <a:latin typeface="Avenir Next LT Pro" panose="020B0504020202020204" pitchFamily="34" charset="0"/>
              </a:rPr>
              <a:t>Shell Central Block</a:t>
            </a:r>
          </a:p>
          <a:p>
            <a:pPr marL="342900" indent="-342900">
              <a:spcAft>
                <a:spcPts val="600"/>
              </a:spcAft>
              <a:buFont typeface="Wingdings" panose="05000000000000000000" pitchFamily="2" charset="2"/>
              <a:buChar char="v"/>
            </a:pPr>
            <a:r>
              <a:rPr lang="en-CA" sz="1600" spc="70" dirty="0">
                <a:solidFill>
                  <a:srgbClr val="EEF0F1"/>
                </a:solidFill>
                <a:latin typeface="Avenir Next LT Pro" panose="020B0504020202020204" pitchFamily="34" charset="0"/>
              </a:rPr>
              <a:t>100% operated</a:t>
            </a:r>
          </a:p>
          <a:p>
            <a:pPr marL="342900" indent="-342900">
              <a:spcAft>
                <a:spcPts val="600"/>
              </a:spcAft>
              <a:buFont typeface="Wingdings" panose="05000000000000000000" pitchFamily="2" charset="2"/>
              <a:buChar char="v"/>
            </a:pPr>
            <a:r>
              <a:rPr lang="en-CA" sz="1600" spc="70" dirty="0">
                <a:solidFill>
                  <a:srgbClr val="EEF0F1"/>
                </a:solidFill>
                <a:latin typeface="Avenir Next LT Pro" panose="020B0504020202020204" pitchFamily="34" charset="0"/>
              </a:rPr>
              <a:t>65% W.I.</a:t>
            </a:r>
          </a:p>
          <a:p>
            <a:pPr marL="342900" indent="-342900">
              <a:spcAft>
                <a:spcPts val="600"/>
              </a:spcAft>
              <a:buFont typeface="Wingdings" panose="05000000000000000000" pitchFamily="2" charset="2"/>
              <a:buChar char="v"/>
            </a:pPr>
            <a:r>
              <a:rPr lang="en-CA" sz="1600" spc="70" dirty="0">
                <a:solidFill>
                  <a:srgbClr val="EEF0F1"/>
                </a:solidFill>
                <a:latin typeface="Avenir Next LT Pro" panose="020B0504020202020204" pitchFamily="34" charset="0"/>
              </a:rPr>
              <a:t>4,354 net acres</a:t>
            </a:r>
          </a:p>
        </p:txBody>
      </p:sp>
      <p:sp>
        <p:nvSpPr>
          <p:cNvPr id="29" name="TextBox 17">
            <a:extLst>
              <a:ext uri="{FF2B5EF4-FFF2-40B4-BE49-F238E27FC236}">
                <a16:creationId xmlns:a16="http://schemas.microsoft.com/office/drawing/2014/main" id="{91B596CF-A16D-E245-4E8C-A7BD98C4BFC0}"/>
              </a:ext>
            </a:extLst>
          </p:cNvPr>
          <p:cNvSpPr txBox="1"/>
          <p:nvPr/>
        </p:nvSpPr>
        <p:spPr>
          <a:xfrm>
            <a:off x="7982529" y="5259319"/>
            <a:ext cx="1513556" cy="101566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000" b="1" dirty="0">
                <a:latin typeface="Avenir Next LT Pro" panose="020B0504020202020204" pitchFamily="34" charset="0"/>
              </a:rPr>
              <a:t>2025 Acquisition  </a:t>
            </a:r>
          </a:p>
          <a:p>
            <a:r>
              <a:rPr lang="en-CA" sz="1000" b="1" dirty="0">
                <a:latin typeface="Avenir Next LT Pro" panose="020B0504020202020204" pitchFamily="34" charset="0"/>
              </a:rPr>
              <a:t>Central Block</a:t>
            </a:r>
          </a:p>
          <a:p>
            <a:r>
              <a:rPr lang="en-CA" sz="1000" dirty="0">
                <a:latin typeface="Avenir Next LT Pro" panose="020B0504020202020204" pitchFamily="34" charset="0"/>
              </a:rPr>
              <a:t>Development</a:t>
            </a:r>
          </a:p>
          <a:p>
            <a:r>
              <a:rPr lang="en-CA" sz="1000" dirty="0">
                <a:latin typeface="Avenir Next LT Pro" panose="020B0504020202020204" pitchFamily="34" charset="0"/>
              </a:rPr>
              <a:t>6,699 acres (4,354 net)</a:t>
            </a:r>
          </a:p>
          <a:p>
            <a:r>
              <a:rPr lang="en-CA" sz="1000" dirty="0">
                <a:latin typeface="Avenir Next LT Pro" panose="020B0504020202020204" pitchFamily="34" charset="0"/>
              </a:rPr>
              <a:t>65% working interest</a:t>
            </a:r>
          </a:p>
          <a:p>
            <a:r>
              <a:rPr lang="en-CA" sz="1000" dirty="0">
                <a:latin typeface="Avenir Next LT Pro" panose="020B0504020202020204" pitchFamily="34" charset="0"/>
              </a:rPr>
              <a:t>Herrera production</a:t>
            </a:r>
          </a:p>
        </p:txBody>
      </p:sp>
      <p:cxnSp>
        <p:nvCxnSpPr>
          <p:cNvPr id="31" name="Connector: Elbow 30">
            <a:extLst>
              <a:ext uri="{FF2B5EF4-FFF2-40B4-BE49-F238E27FC236}">
                <a16:creationId xmlns:a16="http://schemas.microsoft.com/office/drawing/2014/main" id="{CDB74667-E11D-5E30-8700-F91DDACAB3C6}"/>
              </a:ext>
            </a:extLst>
          </p:cNvPr>
          <p:cNvCxnSpPr/>
          <p:nvPr/>
        </p:nvCxnSpPr>
        <p:spPr>
          <a:xfrm rot="16200000" flipH="1">
            <a:off x="7465060" y="4095456"/>
            <a:ext cx="1188634" cy="1121496"/>
          </a:xfrm>
          <a:prstGeom prst="bentConnector3">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542158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E83E3-4D27-2DF0-CCE2-8D788626D74F}"/>
            </a:ext>
          </a:extLst>
        </p:cNvPr>
        <p:cNvGrpSpPr/>
        <p:nvPr/>
      </p:nvGrpSpPr>
      <p:grpSpPr>
        <a:xfrm>
          <a:off x="0" y="0"/>
          <a:ext cx="0" cy="0"/>
          <a:chOff x="0" y="0"/>
          <a:chExt cx="0" cy="0"/>
        </a:xfrm>
      </p:grpSpPr>
      <p:pic>
        <p:nvPicPr>
          <p:cNvPr id="22" name="Picture 21">
            <a:extLst>
              <a:ext uri="{FF2B5EF4-FFF2-40B4-BE49-F238E27FC236}">
                <a16:creationId xmlns:a16="http://schemas.microsoft.com/office/drawing/2014/main" id="{1974D286-03AE-A415-2AA5-6F6C3B1F81C3}"/>
              </a:ext>
            </a:extLst>
          </p:cNvPr>
          <p:cNvPicPr>
            <a:picLocks noChangeAspect="1"/>
          </p:cNvPicPr>
          <p:nvPr/>
        </p:nvPicPr>
        <p:blipFill>
          <a:blip r:embed="rId2"/>
          <a:srcRect l="20919" t="3826" r="15320" b="5655"/>
          <a:stretch/>
        </p:blipFill>
        <p:spPr>
          <a:xfrm>
            <a:off x="309938" y="952500"/>
            <a:ext cx="6776662" cy="5238749"/>
          </a:xfrm>
          <a:prstGeom prst="rect">
            <a:avLst/>
          </a:prstGeom>
        </p:spPr>
      </p:pic>
      <p:sp>
        <p:nvSpPr>
          <p:cNvPr id="18" name="Freeform: Shape 17">
            <a:extLst>
              <a:ext uri="{FF2B5EF4-FFF2-40B4-BE49-F238E27FC236}">
                <a16:creationId xmlns:a16="http://schemas.microsoft.com/office/drawing/2014/main" id="{E076EF8A-2DE8-1C63-B219-E7122DDC7BEA}"/>
              </a:ext>
            </a:extLst>
          </p:cNvPr>
          <p:cNvSpPr/>
          <p:nvPr/>
        </p:nvSpPr>
        <p:spPr>
          <a:xfrm>
            <a:off x="1057275" y="952500"/>
            <a:ext cx="6029325" cy="2905125"/>
          </a:xfrm>
          <a:custGeom>
            <a:avLst/>
            <a:gdLst>
              <a:gd name="connsiteX0" fmla="*/ 1838325 w 6029325"/>
              <a:gd name="connsiteY0" fmla="*/ 0 h 2905125"/>
              <a:gd name="connsiteX1" fmla="*/ 1866900 w 6029325"/>
              <a:gd name="connsiteY1" fmla="*/ 209550 h 2905125"/>
              <a:gd name="connsiteX2" fmla="*/ 0 w 6029325"/>
              <a:gd name="connsiteY2" fmla="*/ 1047750 h 2905125"/>
              <a:gd name="connsiteX3" fmla="*/ 0 w 6029325"/>
              <a:gd name="connsiteY3" fmla="*/ 1628775 h 2905125"/>
              <a:gd name="connsiteX4" fmla="*/ 1781175 w 6029325"/>
              <a:gd name="connsiteY4" fmla="*/ 1828800 h 2905125"/>
              <a:gd name="connsiteX5" fmla="*/ 2047875 w 6029325"/>
              <a:gd name="connsiteY5" fmla="*/ 1800225 h 2905125"/>
              <a:gd name="connsiteX6" fmla="*/ 2047875 w 6029325"/>
              <a:gd name="connsiteY6" fmla="*/ 1657350 h 2905125"/>
              <a:gd name="connsiteX7" fmla="*/ 2352675 w 6029325"/>
              <a:gd name="connsiteY7" fmla="*/ 1666875 h 2905125"/>
              <a:gd name="connsiteX8" fmla="*/ 2362200 w 6029325"/>
              <a:gd name="connsiteY8" fmla="*/ 1524000 h 2905125"/>
              <a:gd name="connsiteX9" fmla="*/ 2686050 w 6029325"/>
              <a:gd name="connsiteY9" fmla="*/ 1504950 h 2905125"/>
              <a:gd name="connsiteX10" fmla="*/ 2695575 w 6029325"/>
              <a:gd name="connsiteY10" fmla="*/ 1362075 h 2905125"/>
              <a:gd name="connsiteX11" fmla="*/ 3000375 w 6029325"/>
              <a:gd name="connsiteY11" fmla="*/ 1371600 h 2905125"/>
              <a:gd name="connsiteX12" fmla="*/ 3019425 w 6029325"/>
              <a:gd name="connsiteY12" fmla="*/ 1190625 h 2905125"/>
              <a:gd name="connsiteX13" fmla="*/ 3448050 w 6029325"/>
              <a:gd name="connsiteY13" fmla="*/ 1200150 h 2905125"/>
              <a:gd name="connsiteX14" fmla="*/ 3467100 w 6029325"/>
              <a:gd name="connsiteY14" fmla="*/ 1028700 h 2905125"/>
              <a:gd name="connsiteX15" fmla="*/ 3609975 w 6029325"/>
              <a:gd name="connsiteY15" fmla="*/ 1047750 h 2905125"/>
              <a:gd name="connsiteX16" fmla="*/ 3619500 w 6029325"/>
              <a:gd name="connsiteY16" fmla="*/ 923925 h 2905125"/>
              <a:gd name="connsiteX17" fmla="*/ 3771900 w 6029325"/>
              <a:gd name="connsiteY17" fmla="*/ 923925 h 2905125"/>
              <a:gd name="connsiteX18" fmla="*/ 3800475 w 6029325"/>
              <a:gd name="connsiteY18" fmla="*/ 714375 h 2905125"/>
              <a:gd name="connsiteX19" fmla="*/ 4067175 w 6029325"/>
              <a:gd name="connsiteY19" fmla="*/ 723900 h 2905125"/>
              <a:gd name="connsiteX20" fmla="*/ 4076700 w 6029325"/>
              <a:gd name="connsiteY20" fmla="*/ 590550 h 2905125"/>
              <a:gd name="connsiteX21" fmla="*/ 4533900 w 6029325"/>
              <a:gd name="connsiteY21" fmla="*/ 590550 h 2905125"/>
              <a:gd name="connsiteX22" fmla="*/ 4552950 w 6029325"/>
              <a:gd name="connsiteY22" fmla="*/ 419100 h 2905125"/>
              <a:gd name="connsiteX23" fmla="*/ 4876800 w 6029325"/>
              <a:gd name="connsiteY23" fmla="*/ 428625 h 2905125"/>
              <a:gd name="connsiteX24" fmla="*/ 4867275 w 6029325"/>
              <a:gd name="connsiteY24" fmla="*/ 571500 h 2905125"/>
              <a:gd name="connsiteX25" fmla="*/ 5010150 w 6029325"/>
              <a:gd name="connsiteY25" fmla="*/ 590550 h 2905125"/>
              <a:gd name="connsiteX26" fmla="*/ 5029200 w 6029325"/>
              <a:gd name="connsiteY26" fmla="*/ 1181100 h 2905125"/>
              <a:gd name="connsiteX27" fmla="*/ 5191125 w 6029325"/>
              <a:gd name="connsiteY27" fmla="*/ 2905125 h 2905125"/>
              <a:gd name="connsiteX28" fmla="*/ 6019800 w 6029325"/>
              <a:gd name="connsiteY28" fmla="*/ 2562225 h 2905125"/>
              <a:gd name="connsiteX29" fmla="*/ 6029325 w 6029325"/>
              <a:gd name="connsiteY29" fmla="*/ 19050 h 2905125"/>
              <a:gd name="connsiteX30" fmla="*/ 1838325 w 6029325"/>
              <a:gd name="connsiteY30" fmla="*/ 0 h 290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029325" h="2905125">
                <a:moveTo>
                  <a:pt x="1838325" y="0"/>
                </a:moveTo>
                <a:lnTo>
                  <a:pt x="1866900" y="209550"/>
                </a:lnTo>
                <a:lnTo>
                  <a:pt x="0" y="1047750"/>
                </a:lnTo>
                <a:lnTo>
                  <a:pt x="0" y="1628775"/>
                </a:lnTo>
                <a:lnTo>
                  <a:pt x="1781175" y="1828800"/>
                </a:lnTo>
                <a:lnTo>
                  <a:pt x="2047875" y="1800225"/>
                </a:lnTo>
                <a:lnTo>
                  <a:pt x="2047875" y="1657350"/>
                </a:lnTo>
                <a:lnTo>
                  <a:pt x="2352675" y="1666875"/>
                </a:lnTo>
                <a:lnTo>
                  <a:pt x="2362200" y="1524000"/>
                </a:lnTo>
                <a:lnTo>
                  <a:pt x="2686050" y="1504950"/>
                </a:lnTo>
                <a:lnTo>
                  <a:pt x="2695575" y="1362075"/>
                </a:lnTo>
                <a:lnTo>
                  <a:pt x="3000375" y="1371600"/>
                </a:lnTo>
                <a:lnTo>
                  <a:pt x="3019425" y="1190625"/>
                </a:lnTo>
                <a:lnTo>
                  <a:pt x="3448050" y="1200150"/>
                </a:lnTo>
                <a:lnTo>
                  <a:pt x="3467100" y="1028700"/>
                </a:lnTo>
                <a:lnTo>
                  <a:pt x="3609975" y="1047750"/>
                </a:lnTo>
                <a:lnTo>
                  <a:pt x="3619500" y="923925"/>
                </a:lnTo>
                <a:lnTo>
                  <a:pt x="3771900" y="923925"/>
                </a:lnTo>
                <a:lnTo>
                  <a:pt x="3800475" y="714375"/>
                </a:lnTo>
                <a:lnTo>
                  <a:pt x="4067175" y="723900"/>
                </a:lnTo>
                <a:lnTo>
                  <a:pt x="4076700" y="590550"/>
                </a:lnTo>
                <a:lnTo>
                  <a:pt x="4533900" y="590550"/>
                </a:lnTo>
                <a:lnTo>
                  <a:pt x="4552950" y="419100"/>
                </a:lnTo>
                <a:lnTo>
                  <a:pt x="4876800" y="428625"/>
                </a:lnTo>
                <a:lnTo>
                  <a:pt x="4867275" y="571500"/>
                </a:lnTo>
                <a:lnTo>
                  <a:pt x="5010150" y="590550"/>
                </a:lnTo>
                <a:lnTo>
                  <a:pt x="5029200" y="1181100"/>
                </a:lnTo>
                <a:lnTo>
                  <a:pt x="5191125" y="2905125"/>
                </a:lnTo>
                <a:lnTo>
                  <a:pt x="6019800" y="2562225"/>
                </a:lnTo>
                <a:lnTo>
                  <a:pt x="6029325" y="19050"/>
                </a:lnTo>
                <a:lnTo>
                  <a:pt x="1838325" y="0"/>
                </a:lnTo>
                <a:close/>
              </a:path>
            </a:pathLst>
          </a:custGeom>
          <a:solidFill>
            <a:srgbClr val="FF0000">
              <a:alpha val="20000"/>
            </a:srgb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Slide Number Placeholder 1">
            <a:extLst>
              <a:ext uri="{FF2B5EF4-FFF2-40B4-BE49-F238E27FC236}">
                <a16:creationId xmlns:a16="http://schemas.microsoft.com/office/drawing/2014/main" id="{F86144C7-1408-51B6-38B2-41E5678A551D}"/>
              </a:ext>
            </a:extLst>
          </p:cNvPr>
          <p:cNvSpPr>
            <a:spLocks noGrp="1"/>
          </p:cNvSpPr>
          <p:nvPr>
            <p:ph type="sldNum" sz="quarter" idx="12"/>
          </p:nvPr>
        </p:nvSpPr>
        <p:spPr/>
        <p:txBody>
          <a:bodyPr/>
          <a:lstStyle/>
          <a:p>
            <a:r>
              <a:rPr lang="en-CA" dirty="0"/>
              <a:t>Corporate Presentation  | </a:t>
            </a:r>
            <a:r>
              <a:rPr lang="en-CA" dirty="0">
                <a:solidFill>
                  <a:srgbClr val="EEF0F1"/>
                </a:solidFill>
                <a:latin typeface="Avenir Next LT Pro" panose="020B0504020202020204" pitchFamily="34" charset="0"/>
              </a:rPr>
              <a:t>February 2025 </a:t>
            </a:r>
            <a:r>
              <a:rPr lang="en-CA" dirty="0"/>
              <a:t>|  </a:t>
            </a:r>
            <a:fld id="{FEA607D4-8F18-4F51-B246-B81EEA981425}" type="slidenum">
              <a:rPr lang="en-CA" smtClean="0"/>
              <a:pPr/>
              <a:t>13</a:t>
            </a:fld>
            <a:endParaRPr lang="en-CA" dirty="0"/>
          </a:p>
        </p:txBody>
      </p:sp>
      <p:sp>
        <p:nvSpPr>
          <p:cNvPr id="5" name="Title 1">
            <a:extLst>
              <a:ext uri="{FF2B5EF4-FFF2-40B4-BE49-F238E27FC236}">
                <a16:creationId xmlns:a16="http://schemas.microsoft.com/office/drawing/2014/main" id="{9B1897A0-0914-34BF-4781-184D6497E741}"/>
              </a:ext>
            </a:extLst>
          </p:cNvPr>
          <p:cNvSpPr>
            <a:spLocks noGrp="1"/>
          </p:cNvSpPr>
          <p:nvPr>
            <p:ph type="title"/>
          </p:nvPr>
        </p:nvSpPr>
        <p:spPr>
          <a:xfrm>
            <a:off x="1173163" y="134938"/>
            <a:ext cx="10515600" cy="560387"/>
          </a:xfrm>
        </p:spPr>
        <p:txBody>
          <a:bodyPr/>
          <a:lstStyle/>
          <a:p>
            <a:r>
              <a:rPr lang="en-CA" dirty="0">
                <a:solidFill>
                  <a:srgbClr val="E7E7E7"/>
                </a:solidFill>
              </a:rPr>
              <a:t>2025 ACQUISITION: </a:t>
            </a:r>
            <a:r>
              <a:rPr lang="en-CA" i="1" dirty="0">
                <a:solidFill>
                  <a:srgbClr val="E7E7E7"/>
                </a:solidFill>
              </a:rPr>
              <a:t>Central Block (Shell)</a:t>
            </a:r>
          </a:p>
        </p:txBody>
      </p:sp>
      <p:sp>
        <p:nvSpPr>
          <p:cNvPr id="56" name="TextBox 55">
            <a:extLst>
              <a:ext uri="{FF2B5EF4-FFF2-40B4-BE49-F238E27FC236}">
                <a16:creationId xmlns:a16="http://schemas.microsoft.com/office/drawing/2014/main" id="{EE8364DD-49D4-3CA9-3F4D-BFBE72F1970C}"/>
              </a:ext>
            </a:extLst>
          </p:cNvPr>
          <p:cNvSpPr txBox="1"/>
          <p:nvPr/>
        </p:nvSpPr>
        <p:spPr>
          <a:xfrm>
            <a:off x="7697513" y="981773"/>
            <a:ext cx="4184549" cy="4739759"/>
          </a:xfrm>
          <a:prstGeom prst="rect">
            <a:avLst/>
          </a:prstGeom>
          <a:noFill/>
        </p:spPr>
        <p:txBody>
          <a:bodyPr wrap="square" rtlCol="0">
            <a:spAutoFit/>
          </a:bodyPr>
          <a:lstStyle/>
          <a:p>
            <a:pPr>
              <a:spcAft>
                <a:spcPts val="600"/>
              </a:spcAft>
            </a:pPr>
            <a:r>
              <a:rPr lang="en-CA" b="1" dirty="0">
                <a:solidFill>
                  <a:schemeClr val="bg1">
                    <a:lumMod val="95000"/>
                  </a:schemeClr>
                </a:solidFill>
              </a:rPr>
              <a:t>Central Block</a:t>
            </a:r>
          </a:p>
          <a:p>
            <a:pPr marL="285750" indent="-285750">
              <a:spcAft>
                <a:spcPts val="600"/>
              </a:spcAft>
              <a:buFont typeface="Arial" panose="020B0604020202020204" pitchFamily="34" charset="0"/>
              <a:buChar char="•"/>
            </a:pPr>
            <a:r>
              <a:rPr lang="en-CA" dirty="0">
                <a:solidFill>
                  <a:schemeClr val="bg1">
                    <a:lumMod val="95000"/>
                  </a:schemeClr>
                </a:solidFill>
              </a:rPr>
              <a:t>100% Operated</a:t>
            </a:r>
          </a:p>
          <a:p>
            <a:pPr marL="285750" indent="-285750">
              <a:spcAft>
                <a:spcPts val="600"/>
              </a:spcAft>
              <a:buFont typeface="Arial" panose="020B0604020202020204" pitchFamily="34" charset="0"/>
              <a:buChar char="•"/>
            </a:pPr>
            <a:r>
              <a:rPr lang="en-CA" dirty="0">
                <a:solidFill>
                  <a:schemeClr val="bg1">
                    <a:lumMod val="95000"/>
                  </a:schemeClr>
                </a:solidFill>
              </a:rPr>
              <a:t>65% Working Interest</a:t>
            </a:r>
            <a:br>
              <a:rPr lang="en-CA" dirty="0">
                <a:solidFill>
                  <a:schemeClr val="bg1">
                    <a:lumMod val="95000"/>
                  </a:schemeClr>
                </a:solidFill>
              </a:rPr>
            </a:br>
            <a:r>
              <a:rPr lang="en-CA" dirty="0">
                <a:solidFill>
                  <a:schemeClr val="bg1">
                    <a:lumMod val="95000"/>
                  </a:schemeClr>
                </a:solidFill>
              </a:rPr>
              <a:t>35% Heritage Petroleum (HPCL)</a:t>
            </a:r>
          </a:p>
          <a:p>
            <a:pPr marL="285750" indent="-285750">
              <a:spcAft>
                <a:spcPts val="600"/>
              </a:spcAft>
              <a:buFont typeface="Arial" panose="020B0604020202020204" pitchFamily="34" charset="0"/>
              <a:buChar char="•"/>
            </a:pPr>
            <a:r>
              <a:rPr lang="en-CA" dirty="0">
                <a:solidFill>
                  <a:schemeClr val="bg1">
                    <a:lumMod val="95000"/>
                  </a:schemeClr>
                </a:solidFill>
              </a:rPr>
              <a:t>6,699 acres (4,354 net)</a:t>
            </a:r>
          </a:p>
          <a:p>
            <a:pPr marL="285750" indent="-285750">
              <a:spcAft>
                <a:spcPts val="600"/>
              </a:spcAft>
              <a:buFont typeface="Arial" panose="020B0604020202020204" pitchFamily="34" charset="0"/>
              <a:buChar char="•"/>
            </a:pPr>
            <a:endParaRPr lang="en-CA" dirty="0">
              <a:solidFill>
                <a:schemeClr val="bg1">
                  <a:lumMod val="95000"/>
                </a:schemeClr>
              </a:solidFill>
            </a:endParaRPr>
          </a:p>
          <a:p>
            <a:pPr marL="285750" indent="-285750">
              <a:spcAft>
                <a:spcPts val="600"/>
              </a:spcAft>
              <a:buFont typeface="Arial" panose="020B0604020202020204" pitchFamily="34" charset="0"/>
              <a:buChar char="•"/>
            </a:pPr>
            <a:r>
              <a:rPr lang="en-CA" dirty="0">
                <a:solidFill>
                  <a:schemeClr val="bg1">
                    <a:lumMod val="95000"/>
                  </a:schemeClr>
                </a:solidFill>
              </a:rPr>
              <a:t>Liquids sales to HPCL</a:t>
            </a:r>
          </a:p>
          <a:p>
            <a:pPr marL="285750" indent="-285750">
              <a:spcAft>
                <a:spcPts val="600"/>
              </a:spcAft>
              <a:buFont typeface="Arial" panose="020B0604020202020204" pitchFamily="34" charset="0"/>
              <a:buChar char="•"/>
            </a:pPr>
            <a:r>
              <a:rPr lang="en-CA" dirty="0">
                <a:solidFill>
                  <a:schemeClr val="bg1">
                    <a:lumMod val="95000"/>
                  </a:schemeClr>
                </a:solidFill>
              </a:rPr>
              <a:t>Multiple Gas Sales  Options</a:t>
            </a:r>
          </a:p>
          <a:p>
            <a:pPr marL="742950" lvl="1" indent="-285750">
              <a:spcAft>
                <a:spcPts val="600"/>
              </a:spcAft>
              <a:buFont typeface="Arial" panose="020B0604020202020204" pitchFamily="34" charset="0"/>
              <a:buChar char="•"/>
            </a:pPr>
            <a:r>
              <a:rPr lang="en-CA" dirty="0">
                <a:solidFill>
                  <a:schemeClr val="bg1">
                    <a:lumMod val="95000"/>
                  </a:schemeClr>
                </a:solidFill>
              </a:rPr>
              <a:t>Pipeline to </a:t>
            </a:r>
            <a:r>
              <a:rPr lang="en-CA" b="1" dirty="0">
                <a:solidFill>
                  <a:srgbClr val="FF0000"/>
                </a:solidFill>
              </a:rPr>
              <a:t>LNG Markets</a:t>
            </a:r>
          </a:p>
          <a:p>
            <a:pPr marL="742950" lvl="1" indent="-285750">
              <a:spcAft>
                <a:spcPts val="600"/>
              </a:spcAft>
              <a:buFont typeface="Arial" panose="020B0604020202020204" pitchFamily="34" charset="0"/>
              <a:buChar char="•"/>
            </a:pPr>
            <a:r>
              <a:rPr lang="en-CA" dirty="0">
                <a:solidFill>
                  <a:schemeClr val="bg1">
                    <a:lumMod val="95000"/>
                  </a:schemeClr>
                </a:solidFill>
              </a:rPr>
              <a:t>Pipeline to </a:t>
            </a:r>
            <a:r>
              <a:rPr lang="en-CA" dirty="0">
                <a:solidFill>
                  <a:srgbClr val="FFC000"/>
                </a:solidFill>
              </a:rPr>
              <a:t>Domestic Markets</a:t>
            </a:r>
          </a:p>
          <a:p>
            <a:pPr marL="742950" lvl="1" indent="-285750">
              <a:spcAft>
                <a:spcPts val="600"/>
              </a:spcAft>
              <a:buFont typeface="Arial" panose="020B0604020202020204" pitchFamily="34" charset="0"/>
              <a:buChar char="•"/>
            </a:pPr>
            <a:endParaRPr lang="en-CA" dirty="0">
              <a:solidFill>
                <a:srgbClr val="FFC000"/>
              </a:solidFill>
            </a:endParaRPr>
          </a:p>
          <a:p>
            <a:pPr marL="285750" indent="-285750">
              <a:spcAft>
                <a:spcPts val="600"/>
              </a:spcAft>
              <a:buFont typeface="Arial" panose="020B0604020202020204" pitchFamily="34" charset="0"/>
              <a:buChar char="•"/>
            </a:pPr>
            <a:r>
              <a:rPr lang="en-CA" dirty="0">
                <a:solidFill>
                  <a:schemeClr val="bg1">
                    <a:lumMod val="95000"/>
                  </a:schemeClr>
                </a:solidFill>
              </a:rPr>
              <a:t>Coho gas volumes are currently processed through the Evergreen Facility</a:t>
            </a:r>
            <a:endParaRPr lang="en-CA" dirty="0">
              <a:solidFill>
                <a:srgbClr val="FFC000"/>
              </a:solidFill>
            </a:endParaRPr>
          </a:p>
        </p:txBody>
      </p:sp>
      <p:pic>
        <p:nvPicPr>
          <p:cNvPr id="27" name="Picture 26" descr="A black background with a black square&#10;&#10;Description automatically generated with medium confidence">
            <a:extLst>
              <a:ext uri="{FF2B5EF4-FFF2-40B4-BE49-F238E27FC236}">
                <a16:creationId xmlns:a16="http://schemas.microsoft.com/office/drawing/2014/main" id="{00A4D9D1-EB5E-D54D-5096-FC8A25AF1E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700" y="107517"/>
            <a:ext cx="646331" cy="646331"/>
          </a:xfrm>
          <a:prstGeom prst="rect">
            <a:avLst/>
          </a:prstGeom>
        </p:spPr>
      </p:pic>
      <p:sp>
        <p:nvSpPr>
          <p:cNvPr id="14" name="Freeform: Shape 13">
            <a:extLst>
              <a:ext uri="{FF2B5EF4-FFF2-40B4-BE49-F238E27FC236}">
                <a16:creationId xmlns:a16="http://schemas.microsoft.com/office/drawing/2014/main" id="{CE6459A2-A68E-A7B2-C2FB-B24EE547D7AE}"/>
              </a:ext>
            </a:extLst>
          </p:cNvPr>
          <p:cNvSpPr/>
          <p:nvPr/>
        </p:nvSpPr>
        <p:spPr>
          <a:xfrm>
            <a:off x="675167" y="1367213"/>
            <a:ext cx="5411973" cy="4084128"/>
          </a:xfrm>
          <a:custGeom>
            <a:avLst/>
            <a:gdLst>
              <a:gd name="connsiteX0" fmla="*/ 5247168 w 5411973"/>
              <a:gd name="connsiteY0" fmla="*/ 101009 h 4013790"/>
              <a:gd name="connsiteX1" fmla="*/ 5411973 w 5411973"/>
              <a:gd name="connsiteY1" fmla="*/ 106325 h 4013790"/>
              <a:gd name="connsiteX2" fmla="*/ 5406656 w 5411973"/>
              <a:gd name="connsiteY2" fmla="*/ 712381 h 4013790"/>
              <a:gd name="connsiteX3" fmla="*/ 5305647 w 5411973"/>
              <a:gd name="connsiteY3" fmla="*/ 701749 h 4013790"/>
              <a:gd name="connsiteX4" fmla="*/ 5284382 w 5411973"/>
              <a:gd name="connsiteY4" fmla="*/ 1472609 h 4013790"/>
              <a:gd name="connsiteX5" fmla="*/ 5135526 w 5411973"/>
              <a:gd name="connsiteY5" fmla="*/ 1477925 h 4013790"/>
              <a:gd name="connsiteX6" fmla="*/ 5151475 w 5411973"/>
              <a:gd name="connsiteY6" fmla="*/ 2094614 h 4013790"/>
              <a:gd name="connsiteX7" fmla="*/ 4843131 w 5411973"/>
              <a:gd name="connsiteY7" fmla="*/ 2094614 h 4013790"/>
              <a:gd name="connsiteX8" fmla="*/ 4837814 w 5411973"/>
              <a:gd name="connsiteY8" fmla="*/ 2259418 h 4013790"/>
              <a:gd name="connsiteX9" fmla="*/ 4529470 w 5411973"/>
              <a:gd name="connsiteY9" fmla="*/ 2270051 h 4013790"/>
              <a:gd name="connsiteX10" fmla="*/ 4513521 w 5411973"/>
              <a:gd name="connsiteY10" fmla="*/ 2402958 h 4013790"/>
              <a:gd name="connsiteX11" fmla="*/ 3742661 w 5411973"/>
              <a:gd name="connsiteY11" fmla="*/ 2402958 h 4013790"/>
              <a:gd name="connsiteX12" fmla="*/ 3742661 w 5411973"/>
              <a:gd name="connsiteY12" fmla="*/ 2541181 h 4013790"/>
              <a:gd name="connsiteX13" fmla="*/ 3572540 w 5411973"/>
              <a:gd name="connsiteY13" fmla="*/ 2557130 h 4013790"/>
              <a:gd name="connsiteX14" fmla="*/ 3567224 w 5411973"/>
              <a:gd name="connsiteY14" fmla="*/ 2716618 h 4013790"/>
              <a:gd name="connsiteX15" fmla="*/ 3285461 w 5411973"/>
              <a:gd name="connsiteY15" fmla="*/ 2705986 h 4013790"/>
              <a:gd name="connsiteX16" fmla="*/ 3264196 w 5411973"/>
              <a:gd name="connsiteY16" fmla="*/ 2961167 h 4013790"/>
              <a:gd name="connsiteX17" fmla="*/ 3110024 w 5411973"/>
              <a:gd name="connsiteY17" fmla="*/ 2966484 h 4013790"/>
              <a:gd name="connsiteX18" fmla="*/ 3141921 w 5411973"/>
              <a:gd name="connsiteY18" fmla="*/ 3407735 h 4013790"/>
              <a:gd name="connsiteX19" fmla="*/ 1573619 w 5411973"/>
              <a:gd name="connsiteY19" fmla="*/ 4013790 h 4013790"/>
              <a:gd name="connsiteX20" fmla="*/ 1573619 w 5411973"/>
              <a:gd name="connsiteY20" fmla="*/ 3886200 h 4013790"/>
              <a:gd name="connsiteX21" fmla="*/ 1105786 w 5411973"/>
              <a:gd name="connsiteY21" fmla="*/ 3886200 h 4013790"/>
              <a:gd name="connsiteX22" fmla="*/ 1079205 w 5411973"/>
              <a:gd name="connsiteY22" fmla="*/ 4013790 h 4013790"/>
              <a:gd name="connsiteX23" fmla="*/ 297712 w 5411973"/>
              <a:gd name="connsiteY23" fmla="*/ 4008474 h 4013790"/>
              <a:gd name="connsiteX24" fmla="*/ 318977 w 5411973"/>
              <a:gd name="connsiteY24" fmla="*/ 3870251 h 4013790"/>
              <a:gd name="connsiteX25" fmla="*/ 5317 w 5411973"/>
              <a:gd name="connsiteY25" fmla="*/ 3891516 h 4013790"/>
              <a:gd name="connsiteX26" fmla="*/ 0 w 5411973"/>
              <a:gd name="connsiteY26" fmla="*/ 3269511 h 4013790"/>
              <a:gd name="connsiteX27" fmla="*/ 292396 w 5411973"/>
              <a:gd name="connsiteY27" fmla="*/ 3258879 h 4013790"/>
              <a:gd name="connsiteX28" fmla="*/ 324293 w 5411973"/>
              <a:gd name="connsiteY28" fmla="*/ 2503967 h 4013790"/>
              <a:gd name="connsiteX29" fmla="*/ 606056 w 5411973"/>
              <a:gd name="connsiteY29" fmla="*/ 2488018 h 4013790"/>
              <a:gd name="connsiteX30" fmla="*/ 606056 w 5411973"/>
              <a:gd name="connsiteY30" fmla="*/ 2328530 h 4013790"/>
              <a:gd name="connsiteX31" fmla="*/ 808075 w 5411973"/>
              <a:gd name="connsiteY31" fmla="*/ 2333846 h 4013790"/>
              <a:gd name="connsiteX32" fmla="*/ 813391 w 5411973"/>
              <a:gd name="connsiteY32" fmla="*/ 2179674 h 4013790"/>
              <a:gd name="connsiteX33" fmla="*/ 1089838 w 5411973"/>
              <a:gd name="connsiteY33" fmla="*/ 2184990 h 4013790"/>
              <a:gd name="connsiteX34" fmla="*/ 1095154 w 5411973"/>
              <a:gd name="connsiteY34" fmla="*/ 2041451 h 4013790"/>
              <a:gd name="connsiteX35" fmla="*/ 1589568 w 5411973"/>
              <a:gd name="connsiteY35" fmla="*/ 2036135 h 4013790"/>
              <a:gd name="connsiteX36" fmla="*/ 1589568 w 5411973"/>
              <a:gd name="connsiteY36" fmla="*/ 1881963 h 4013790"/>
              <a:gd name="connsiteX37" fmla="*/ 1876647 w 5411973"/>
              <a:gd name="connsiteY37" fmla="*/ 1871330 h 4013790"/>
              <a:gd name="connsiteX38" fmla="*/ 1881963 w 5411973"/>
              <a:gd name="connsiteY38" fmla="*/ 1717158 h 4013790"/>
              <a:gd name="connsiteX39" fmla="*/ 2030819 w 5411973"/>
              <a:gd name="connsiteY39" fmla="*/ 1717158 h 4013790"/>
              <a:gd name="connsiteX40" fmla="*/ 2025503 w 5411973"/>
              <a:gd name="connsiteY40" fmla="*/ 1472609 h 4013790"/>
              <a:gd name="connsiteX41" fmla="*/ 2184991 w 5411973"/>
              <a:gd name="connsiteY41" fmla="*/ 1483242 h 4013790"/>
              <a:gd name="connsiteX42" fmla="*/ 2179675 w 5411973"/>
              <a:gd name="connsiteY42" fmla="*/ 1355651 h 4013790"/>
              <a:gd name="connsiteX43" fmla="*/ 2445489 w 5411973"/>
              <a:gd name="connsiteY43" fmla="*/ 1350335 h 4013790"/>
              <a:gd name="connsiteX44" fmla="*/ 2445489 w 5411973"/>
              <a:gd name="connsiteY44" fmla="*/ 1196163 h 4013790"/>
              <a:gd name="connsiteX45" fmla="*/ 2759149 w 5411973"/>
              <a:gd name="connsiteY45" fmla="*/ 1201479 h 4013790"/>
              <a:gd name="connsiteX46" fmla="*/ 2753833 w 5411973"/>
              <a:gd name="connsiteY46" fmla="*/ 1047307 h 4013790"/>
              <a:gd name="connsiteX47" fmla="*/ 3072810 w 5411973"/>
              <a:gd name="connsiteY47" fmla="*/ 1031358 h 4013790"/>
              <a:gd name="connsiteX48" fmla="*/ 3072810 w 5411973"/>
              <a:gd name="connsiteY48" fmla="*/ 887818 h 4013790"/>
              <a:gd name="connsiteX49" fmla="*/ 3381154 w 5411973"/>
              <a:gd name="connsiteY49" fmla="*/ 882502 h 4013790"/>
              <a:gd name="connsiteX50" fmla="*/ 3375838 w 5411973"/>
              <a:gd name="connsiteY50" fmla="*/ 723014 h 4013790"/>
              <a:gd name="connsiteX51" fmla="*/ 3859619 w 5411973"/>
              <a:gd name="connsiteY51" fmla="*/ 717697 h 4013790"/>
              <a:gd name="connsiteX52" fmla="*/ 3848986 w 5411973"/>
              <a:gd name="connsiteY52" fmla="*/ 579474 h 4013790"/>
              <a:gd name="connsiteX53" fmla="*/ 4003159 w 5411973"/>
              <a:gd name="connsiteY53" fmla="*/ 579474 h 4013790"/>
              <a:gd name="connsiteX54" fmla="*/ 4003159 w 5411973"/>
              <a:gd name="connsiteY54" fmla="*/ 419986 h 4013790"/>
              <a:gd name="connsiteX55" fmla="*/ 4162647 w 5411973"/>
              <a:gd name="connsiteY55" fmla="*/ 414670 h 4013790"/>
              <a:gd name="connsiteX56" fmla="*/ 4162647 w 5411973"/>
              <a:gd name="connsiteY56" fmla="*/ 260497 h 4013790"/>
              <a:gd name="connsiteX57" fmla="*/ 4470991 w 5411973"/>
              <a:gd name="connsiteY57" fmla="*/ 255181 h 4013790"/>
              <a:gd name="connsiteX58" fmla="*/ 4470991 w 5411973"/>
              <a:gd name="connsiteY58" fmla="*/ 106325 h 4013790"/>
              <a:gd name="connsiteX59" fmla="*/ 4938824 w 5411973"/>
              <a:gd name="connsiteY59" fmla="*/ 106325 h 4013790"/>
              <a:gd name="connsiteX60" fmla="*/ 4944140 w 5411973"/>
              <a:gd name="connsiteY60" fmla="*/ 0 h 4013790"/>
              <a:gd name="connsiteX61" fmla="*/ 5252484 w 5411973"/>
              <a:gd name="connsiteY61" fmla="*/ 0 h 4013790"/>
              <a:gd name="connsiteX62" fmla="*/ 5247168 w 5411973"/>
              <a:gd name="connsiteY62" fmla="*/ 101009 h 4013790"/>
              <a:gd name="connsiteX0" fmla="*/ 5247168 w 5411973"/>
              <a:gd name="connsiteY0" fmla="*/ 101009 h 4029776"/>
              <a:gd name="connsiteX1" fmla="*/ 5411973 w 5411973"/>
              <a:gd name="connsiteY1" fmla="*/ 106325 h 4029776"/>
              <a:gd name="connsiteX2" fmla="*/ 5406656 w 5411973"/>
              <a:gd name="connsiteY2" fmla="*/ 712381 h 4029776"/>
              <a:gd name="connsiteX3" fmla="*/ 5305647 w 5411973"/>
              <a:gd name="connsiteY3" fmla="*/ 701749 h 4029776"/>
              <a:gd name="connsiteX4" fmla="*/ 5284382 w 5411973"/>
              <a:gd name="connsiteY4" fmla="*/ 1472609 h 4029776"/>
              <a:gd name="connsiteX5" fmla="*/ 5135526 w 5411973"/>
              <a:gd name="connsiteY5" fmla="*/ 1477925 h 4029776"/>
              <a:gd name="connsiteX6" fmla="*/ 5151475 w 5411973"/>
              <a:gd name="connsiteY6" fmla="*/ 2094614 h 4029776"/>
              <a:gd name="connsiteX7" fmla="*/ 4843131 w 5411973"/>
              <a:gd name="connsiteY7" fmla="*/ 2094614 h 4029776"/>
              <a:gd name="connsiteX8" fmla="*/ 4837814 w 5411973"/>
              <a:gd name="connsiteY8" fmla="*/ 2259418 h 4029776"/>
              <a:gd name="connsiteX9" fmla="*/ 4529470 w 5411973"/>
              <a:gd name="connsiteY9" fmla="*/ 2270051 h 4029776"/>
              <a:gd name="connsiteX10" fmla="*/ 4513521 w 5411973"/>
              <a:gd name="connsiteY10" fmla="*/ 2402958 h 4029776"/>
              <a:gd name="connsiteX11" fmla="*/ 3742661 w 5411973"/>
              <a:gd name="connsiteY11" fmla="*/ 2402958 h 4029776"/>
              <a:gd name="connsiteX12" fmla="*/ 3742661 w 5411973"/>
              <a:gd name="connsiteY12" fmla="*/ 2541181 h 4029776"/>
              <a:gd name="connsiteX13" fmla="*/ 3572540 w 5411973"/>
              <a:gd name="connsiteY13" fmla="*/ 2557130 h 4029776"/>
              <a:gd name="connsiteX14" fmla="*/ 3567224 w 5411973"/>
              <a:gd name="connsiteY14" fmla="*/ 2716618 h 4029776"/>
              <a:gd name="connsiteX15" fmla="*/ 3285461 w 5411973"/>
              <a:gd name="connsiteY15" fmla="*/ 2705986 h 4029776"/>
              <a:gd name="connsiteX16" fmla="*/ 3264196 w 5411973"/>
              <a:gd name="connsiteY16" fmla="*/ 2961167 h 4029776"/>
              <a:gd name="connsiteX17" fmla="*/ 3110024 w 5411973"/>
              <a:gd name="connsiteY17" fmla="*/ 2966484 h 4029776"/>
              <a:gd name="connsiteX18" fmla="*/ 3141921 w 5411973"/>
              <a:gd name="connsiteY18" fmla="*/ 3407735 h 4029776"/>
              <a:gd name="connsiteX19" fmla="*/ 1557633 w 5411973"/>
              <a:gd name="connsiteY19" fmla="*/ 4029776 h 4029776"/>
              <a:gd name="connsiteX20" fmla="*/ 1573619 w 5411973"/>
              <a:gd name="connsiteY20" fmla="*/ 3886200 h 4029776"/>
              <a:gd name="connsiteX21" fmla="*/ 1105786 w 5411973"/>
              <a:gd name="connsiteY21" fmla="*/ 3886200 h 4029776"/>
              <a:gd name="connsiteX22" fmla="*/ 1079205 w 5411973"/>
              <a:gd name="connsiteY22" fmla="*/ 4013790 h 4029776"/>
              <a:gd name="connsiteX23" fmla="*/ 297712 w 5411973"/>
              <a:gd name="connsiteY23" fmla="*/ 4008474 h 4029776"/>
              <a:gd name="connsiteX24" fmla="*/ 318977 w 5411973"/>
              <a:gd name="connsiteY24" fmla="*/ 3870251 h 4029776"/>
              <a:gd name="connsiteX25" fmla="*/ 5317 w 5411973"/>
              <a:gd name="connsiteY25" fmla="*/ 3891516 h 4029776"/>
              <a:gd name="connsiteX26" fmla="*/ 0 w 5411973"/>
              <a:gd name="connsiteY26" fmla="*/ 3269511 h 4029776"/>
              <a:gd name="connsiteX27" fmla="*/ 292396 w 5411973"/>
              <a:gd name="connsiteY27" fmla="*/ 3258879 h 4029776"/>
              <a:gd name="connsiteX28" fmla="*/ 324293 w 5411973"/>
              <a:gd name="connsiteY28" fmla="*/ 2503967 h 4029776"/>
              <a:gd name="connsiteX29" fmla="*/ 606056 w 5411973"/>
              <a:gd name="connsiteY29" fmla="*/ 2488018 h 4029776"/>
              <a:gd name="connsiteX30" fmla="*/ 606056 w 5411973"/>
              <a:gd name="connsiteY30" fmla="*/ 2328530 h 4029776"/>
              <a:gd name="connsiteX31" fmla="*/ 808075 w 5411973"/>
              <a:gd name="connsiteY31" fmla="*/ 2333846 h 4029776"/>
              <a:gd name="connsiteX32" fmla="*/ 813391 w 5411973"/>
              <a:gd name="connsiteY32" fmla="*/ 2179674 h 4029776"/>
              <a:gd name="connsiteX33" fmla="*/ 1089838 w 5411973"/>
              <a:gd name="connsiteY33" fmla="*/ 2184990 h 4029776"/>
              <a:gd name="connsiteX34" fmla="*/ 1095154 w 5411973"/>
              <a:gd name="connsiteY34" fmla="*/ 2041451 h 4029776"/>
              <a:gd name="connsiteX35" fmla="*/ 1589568 w 5411973"/>
              <a:gd name="connsiteY35" fmla="*/ 2036135 h 4029776"/>
              <a:gd name="connsiteX36" fmla="*/ 1589568 w 5411973"/>
              <a:gd name="connsiteY36" fmla="*/ 1881963 h 4029776"/>
              <a:gd name="connsiteX37" fmla="*/ 1876647 w 5411973"/>
              <a:gd name="connsiteY37" fmla="*/ 1871330 h 4029776"/>
              <a:gd name="connsiteX38" fmla="*/ 1881963 w 5411973"/>
              <a:gd name="connsiteY38" fmla="*/ 1717158 h 4029776"/>
              <a:gd name="connsiteX39" fmla="*/ 2030819 w 5411973"/>
              <a:gd name="connsiteY39" fmla="*/ 1717158 h 4029776"/>
              <a:gd name="connsiteX40" fmla="*/ 2025503 w 5411973"/>
              <a:gd name="connsiteY40" fmla="*/ 1472609 h 4029776"/>
              <a:gd name="connsiteX41" fmla="*/ 2184991 w 5411973"/>
              <a:gd name="connsiteY41" fmla="*/ 1483242 h 4029776"/>
              <a:gd name="connsiteX42" fmla="*/ 2179675 w 5411973"/>
              <a:gd name="connsiteY42" fmla="*/ 1355651 h 4029776"/>
              <a:gd name="connsiteX43" fmla="*/ 2445489 w 5411973"/>
              <a:gd name="connsiteY43" fmla="*/ 1350335 h 4029776"/>
              <a:gd name="connsiteX44" fmla="*/ 2445489 w 5411973"/>
              <a:gd name="connsiteY44" fmla="*/ 1196163 h 4029776"/>
              <a:gd name="connsiteX45" fmla="*/ 2759149 w 5411973"/>
              <a:gd name="connsiteY45" fmla="*/ 1201479 h 4029776"/>
              <a:gd name="connsiteX46" fmla="*/ 2753833 w 5411973"/>
              <a:gd name="connsiteY46" fmla="*/ 1047307 h 4029776"/>
              <a:gd name="connsiteX47" fmla="*/ 3072810 w 5411973"/>
              <a:gd name="connsiteY47" fmla="*/ 1031358 h 4029776"/>
              <a:gd name="connsiteX48" fmla="*/ 3072810 w 5411973"/>
              <a:gd name="connsiteY48" fmla="*/ 887818 h 4029776"/>
              <a:gd name="connsiteX49" fmla="*/ 3381154 w 5411973"/>
              <a:gd name="connsiteY49" fmla="*/ 882502 h 4029776"/>
              <a:gd name="connsiteX50" fmla="*/ 3375838 w 5411973"/>
              <a:gd name="connsiteY50" fmla="*/ 723014 h 4029776"/>
              <a:gd name="connsiteX51" fmla="*/ 3859619 w 5411973"/>
              <a:gd name="connsiteY51" fmla="*/ 717697 h 4029776"/>
              <a:gd name="connsiteX52" fmla="*/ 3848986 w 5411973"/>
              <a:gd name="connsiteY52" fmla="*/ 579474 h 4029776"/>
              <a:gd name="connsiteX53" fmla="*/ 4003159 w 5411973"/>
              <a:gd name="connsiteY53" fmla="*/ 579474 h 4029776"/>
              <a:gd name="connsiteX54" fmla="*/ 4003159 w 5411973"/>
              <a:gd name="connsiteY54" fmla="*/ 419986 h 4029776"/>
              <a:gd name="connsiteX55" fmla="*/ 4162647 w 5411973"/>
              <a:gd name="connsiteY55" fmla="*/ 414670 h 4029776"/>
              <a:gd name="connsiteX56" fmla="*/ 4162647 w 5411973"/>
              <a:gd name="connsiteY56" fmla="*/ 260497 h 4029776"/>
              <a:gd name="connsiteX57" fmla="*/ 4470991 w 5411973"/>
              <a:gd name="connsiteY57" fmla="*/ 255181 h 4029776"/>
              <a:gd name="connsiteX58" fmla="*/ 4470991 w 5411973"/>
              <a:gd name="connsiteY58" fmla="*/ 106325 h 4029776"/>
              <a:gd name="connsiteX59" fmla="*/ 4938824 w 5411973"/>
              <a:gd name="connsiteY59" fmla="*/ 106325 h 4029776"/>
              <a:gd name="connsiteX60" fmla="*/ 4944140 w 5411973"/>
              <a:gd name="connsiteY60" fmla="*/ 0 h 4029776"/>
              <a:gd name="connsiteX61" fmla="*/ 5252484 w 5411973"/>
              <a:gd name="connsiteY61" fmla="*/ 0 h 4029776"/>
              <a:gd name="connsiteX62" fmla="*/ 5247168 w 5411973"/>
              <a:gd name="connsiteY62" fmla="*/ 101009 h 4029776"/>
              <a:gd name="connsiteX0" fmla="*/ 5247168 w 5411973"/>
              <a:gd name="connsiteY0" fmla="*/ 101009 h 4029776"/>
              <a:gd name="connsiteX1" fmla="*/ 5411973 w 5411973"/>
              <a:gd name="connsiteY1" fmla="*/ 106325 h 4029776"/>
              <a:gd name="connsiteX2" fmla="*/ 5406656 w 5411973"/>
              <a:gd name="connsiteY2" fmla="*/ 712381 h 4029776"/>
              <a:gd name="connsiteX3" fmla="*/ 5305647 w 5411973"/>
              <a:gd name="connsiteY3" fmla="*/ 701749 h 4029776"/>
              <a:gd name="connsiteX4" fmla="*/ 5284382 w 5411973"/>
              <a:gd name="connsiteY4" fmla="*/ 1472609 h 4029776"/>
              <a:gd name="connsiteX5" fmla="*/ 5135526 w 5411973"/>
              <a:gd name="connsiteY5" fmla="*/ 1477925 h 4029776"/>
              <a:gd name="connsiteX6" fmla="*/ 5151475 w 5411973"/>
              <a:gd name="connsiteY6" fmla="*/ 2094614 h 4029776"/>
              <a:gd name="connsiteX7" fmla="*/ 4843131 w 5411973"/>
              <a:gd name="connsiteY7" fmla="*/ 2094614 h 4029776"/>
              <a:gd name="connsiteX8" fmla="*/ 4837814 w 5411973"/>
              <a:gd name="connsiteY8" fmla="*/ 2259418 h 4029776"/>
              <a:gd name="connsiteX9" fmla="*/ 4529470 w 5411973"/>
              <a:gd name="connsiteY9" fmla="*/ 2270051 h 4029776"/>
              <a:gd name="connsiteX10" fmla="*/ 4513521 w 5411973"/>
              <a:gd name="connsiteY10" fmla="*/ 2402958 h 4029776"/>
              <a:gd name="connsiteX11" fmla="*/ 3742661 w 5411973"/>
              <a:gd name="connsiteY11" fmla="*/ 2402958 h 4029776"/>
              <a:gd name="connsiteX12" fmla="*/ 3742661 w 5411973"/>
              <a:gd name="connsiteY12" fmla="*/ 2541181 h 4029776"/>
              <a:gd name="connsiteX13" fmla="*/ 3572540 w 5411973"/>
              <a:gd name="connsiteY13" fmla="*/ 2557130 h 4029776"/>
              <a:gd name="connsiteX14" fmla="*/ 3567224 w 5411973"/>
              <a:gd name="connsiteY14" fmla="*/ 2716618 h 4029776"/>
              <a:gd name="connsiteX15" fmla="*/ 3285461 w 5411973"/>
              <a:gd name="connsiteY15" fmla="*/ 2705986 h 4029776"/>
              <a:gd name="connsiteX16" fmla="*/ 3264196 w 5411973"/>
              <a:gd name="connsiteY16" fmla="*/ 2961167 h 4029776"/>
              <a:gd name="connsiteX17" fmla="*/ 3110024 w 5411973"/>
              <a:gd name="connsiteY17" fmla="*/ 2966484 h 4029776"/>
              <a:gd name="connsiteX18" fmla="*/ 3141921 w 5411973"/>
              <a:gd name="connsiteY18" fmla="*/ 3407735 h 4029776"/>
              <a:gd name="connsiteX19" fmla="*/ 1567224 w 5411973"/>
              <a:gd name="connsiteY19" fmla="*/ 4029776 h 4029776"/>
              <a:gd name="connsiteX20" fmla="*/ 1573619 w 5411973"/>
              <a:gd name="connsiteY20" fmla="*/ 3886200 h 4029776"/>
              <a:gd name="connsiteX21" fmla="*/ 1105786 w 5411973"/>
              <a:gd name="connsiteY21" fmla="*/ 3886200 h 4029776"/>
              <a:gd name="connsiteX22" fmla="*/ 1079205 w 5411973"/>
              <a:gd name="connsiteY22" fmla="*/ 4013790 h 4029776"/>
              <a:gd name="connsiteX23" fmla="*/ 297712 w 5411973"/>
              <a:gd name="connsiteY23" fmla="*/ 4008474 h 4029776"/>
              <a:gd name="connsiteX24" fmla="*/ 318977 w 5411973"/>
              <a:gd name="connsiteY24" fmla="*/ 3870251 h 4029776"/>
              <a:gd name="connsiteX25" fmla="*/ 5317 w 5411973"/>
              <a:gd name="connsiteY25" fmla="*/ 3891516 h 4029776"/>
              <a:gd name="connsiteX26" fmla="*/ 0 w 5411973"/>
              <a:gd name="connsiteY26" fmla="*/ 3269511 h 4029776"/>
              <a:gd name="connsiteX27" fmla="*/ 292396 w 5411973"/>
              <a:gd name="connsiteY27" fmla="*/ 3258879 h 4029776"/>
              <a:gd name="connsiteX28" fmla="*/ 324293 w 5411973"/>
              <a:gd name="connsiteY28" fmla="*/ 2503967 h 4029776"/>
              <a:gd name="connsiteX29" fmla="*/ 606056 w 5411973"/>
              <a:gd name="connsiteY29" fmla="*/ 2488018 h 4029776"/>
              <a:gd name="connsiteX30" fmla="*/ 606056 w 5411973"/>
              <a:gd name="connsiteY30" fmla="*/ 2328530 h 4029776"/>
              <a:gd name="connsiteX31" fmla="*/ 808075 w 5411973"/>
              <a:gd name="connsiteY31" fmla="*/ 2333846 h 4029776"/>
              <a:gd name="connsiteX32" fmla="*/ 813391 w 5411973"/>
              <a:gd name="connsiteY32" fmla="*/ 2179674 h 4029776"/>
              <a:gd name="connsiteX33" fmla="*/ 1089838 w 5411973"/>
              <a:gd name="connsiteY33" fmla="*/ 2184990 h 4029776"/>
              <a:gd name="connsiteX34" fmla="*/ 1095154 w 5411973"/>
              <a:gd name="connsiteY34" fmla="*/ 2041451 h 4029776"/>
              <a:gd name="connsiteX35" fmla="*/ 1589568 w 5411973"/>
              <a:gd name="connsiteY35" fmla="*/ 2036135 h 4029776"/>
              <a:gd name="connsiteX36" fmla="*/ 1589568 w 5411973"/>
              <a:gd name="connsiteY36" fmla="*/ 1881963 h 4029776"/>
              <a:gd name="connsiteX37" fmla="*/ 1876647 w 5411973"/>
              <a:gd name="connsiteY37" fmla="*/ 1871330 h 4029776"/>
              <a:gd name="connsiteX38" fmla="*/ 1881963 w 5411973"/>
              <a:gd name="connsiteY38" fmla="*/ 1717158 h 4029776"/>
              <a:gd name="connsiteX39" fmla="*/ 2030819 w 5411973"/>
              <a:gd name="connsiteY39" fmla="*/ 1717158 h 4029776"/>
              <a:gd name="connsiteX40" fmla="*/ 2025503 w 5411973"/>
              <a:gd name="connsiteY40" fmla="*/ 1472609 h 4029776"/>
              <a:gd name="connsiteX41" fmla="*/ 2184991 w 5411973"/>
              <a:gd name="connsiteY41" fmla="*/ 1483242 h 4029776"/>
              <a:gd name="connsiteX42" fmla="*/ 2179675 w 5411973"/>
              <a:gd name="connsiteY42" fmla="*/ 1355651 h 4029776"/>
              <a:gd name="connsiteX43" fmla="*/ 2445489 w 5411973"/>
              <a:gd name="connsiteY43" fmla="*/ 1350335 h 4029776"/>
              <a:gd name="connsiteX44" fmla="*/ 2445489 w 5411973"/>
              <a:gd name="connsiteY44" fmla="*/ 1196163 h 4029776"/>
              <a:gd name="connsiteX45" fmla="*/ 2759149 w 5411973"/>
              <a:gd name="connsiteY45" fmla="*/ 1201479 h 4029776"/>
              <a:gd name="connsiteX46" fmla="*/ 2753833 w 5411973"/>
              <a:gd name="connsiteY46" fmla="*/ 1047307 h 4029776"/>
              <a:gd name="connsiteX47" fmla="*/ 3072810 w 5411973"/>
              <a:gd name="connsiteY47" fmla="*/ 1031358 h 4029776"/>
              <a:gd name="connsiteX48" fmla="*/ 3072810 w 5411973"/>
              <a:gd name="connsiteY48" fmla="*/ 887818 h 4029776"/>
              <a:gd name="connsiteX49" fmla="*/ 3381154 w 5411973"/>
              <a:gd name="connsiteY49" fmla="*/ 882502 h 4029776"/>
              <a:gd name="connsiteX50" fmla="*/ 3375838 w 5411973"/>
              <a:gd name="connsiteY50" fmla="*/ 723014 h 4029776"/>
              <a:gd name="connsiteX51" fmla="*/ 3859619 w 5411973"/>
              <a:gd name="connsiteY51" fmla="*/ 717697 h 4029776"/>
              <a:gd name="connsiteX52" fmla="*/ 3848986 w 5411973"/>
              <a:gd name="connsiteY52" fmla="*/ 579474 h 4029776"/>
              <a:gd name="connsiteX53" fmla="*/ 4003159 w 5411973"/>
              <a:gd name="connsiteY53" fmla="*/ 579474 h 4029776"/>
              <a:gd name="connsiteX54" fmla="*/ 4003159 w 5411973"/>
              <a:gd name="connsiteY54" fmla="*/ 419986 h 4029776"/>
              <a:gd name="connsiteX55" fmla="*/ 4162647 w 5411973"/>
              <a:gd name="connsiteY55" fmla="*/ 414670 h 4029776"/>
              <a:gd name="connsiteX56" fmla="*/ 4162647 w 5411973"/>
              <a:gd name="connsiteY56" fmla="*/ 260497 h 4029776"/>
              <a:gd name="connsiteX57" fmla="*/ 4470991 w 5411973"/>
              <a:gd name="connsiteY57" fmla="*/ 255181 h 4029776"/>
              <a:gd name="connsiteX58" fmla="*/ 4470991 w 5411973"/>
              <a:gd name="connsiteY58" fmla="*/ 106325 h 4029776"/>
              <a:gd name="connsiteX59" fmla="*/ 4938824 w 5411973"/>
              <a:gd name="connsiteY59" fmla="*/ 106325 h 4029776"/>
              <a:gd name="connsiteX60" fmla="*/ 4944140 w 5411973"/>
              <a:gd name="connsiteY60" fmla="*/ 0 h 4029776"/>
              <a:gd name="connsiteX61" fmla="*/ 5252484 w 5411973"/>
              <a:gd name="connsiteY61" fmla="*/ 0 h 4029776"/>
              <a:gd name="connsiteX62" fmla="*/ 5247168 w 5411973"/>
              <a:gd name="connsiteY62" fmla="*/ 101009 h 4029776"/>
              <a:gd name="connsiteX0" fmla="*/ 5247168 w 5411973"/>
              <a:gd name="connsiteY0" fmla="*/ 101009 h 4029776"/>
              <a:gd name="connsiteX1" fmla="*/ 5411973 w 5411973"/>
              <a:gd name="connsiteY1" fmla="*/ 106325 h 4029776"/>
              <a:gd name="connsiteX2" fmla="*/ 5406656 w 5411973"/>
              <a:gd name="connsiteY2" fmla="*/ 712381 h 4029776"/>
              <a:gd name="connsiteX3" fmla="*/ 5305647 w 5411973"/>
              <a:gd name="connsiteY3" fmla="*/ 701749 h 4029776"/>
              <a:gd name="connsiteX4" fmla="*/ 5284382 w 5411973"/>
              <a:gd name="connsiteY4" fmla="*/ 1472609 h 4029776"/>
              <a:gd name="connsiteX5" fmla="*/ 5135526 w 5411973"/>
              <a:gd name="connsiteY5" fmla="*/ 1477925 h 4029776"/>
              <a:gd name="connsiteX6" fmla="*/ 5151475 w 5411973"/>
              <a:gd name="connsiteY6" fmla="*/ 2094614 h 4029776"/>
              <a:gd name="connsiteX7" fmla="*/ 4843131 w 5411973"/>
              <a:gd name="connsiteY7" fmla="*/ 2094614 h 4029776"/>
              <a:gd name="connsiteX8" fmla="*/ 4837814 w 5411973"/>
              <a:gd name="connsiteY8" fmla="*/ 2259418 h 4029776"/>
              <a:gd name="connsiteX9" fmla="*/ 4529470 w 5411973"/>
              <a:gd name="connsiteY9" fmla="*/ 2270051 h 4029776"/>
              <a:gd name="connsiteX10" fmla="*/ 4513521 w 5411973"/>
              <a:gd name="connsiteY10" fmla="*/ 2402958 h 4029776"/>
              <a:gd name="connsiteX11" fmla="*/ 3742661 w 5411973"/>
              <a:gd name="connsiteY11" fmla="*/ 2402958 h 4029776"/>
              <a:gd name="connsiteX12" fmla="*/ 3742661 w 5411973"/>
              <a:gd name="connsiteY12" fmla="*/ 2541181 h 4029776"/>
              <a:gd name="connsiteX13" fmla="*/ 3572540 w 5411973"/>
              <a:gd name="connsiteY13" fmla="*/ 2557130 h 4029776"/>
              <a:gd name="connsiteX14" fmla="*/ 3567224 w 5411973"/>
              <a:gd name="connsiteY14" fmla="*/ 2716618 h 4029776"/>
              <a:gd name="connsiteX15" fmla="*/ 3285461 w 5411973"/>
              <a:gd name="connsiteY15" fmla="*/ 2705986 h 4029776"/>
              <a:gd name="connsiteX16" fmla="*/ 3264196 w 5411973"/>
              <a:gd name="connsiteY16" fmla="*/ 2961167 h 4029776"/>
              <a:gd name="connsiteX17" fmla="*/ 3110024 w 5411973"/>
              <a:gd name="connsiteY17" fmla="*/ 2966484 h 4029776"/>
              <a:gd name="connsiteX18" fmla="*/ 3141921 w 5411973"/>
              <a:gd name="connsiteY18" fmla="*/ 3407735 h 4029776"/>
              <a:gd name="connsiteX19" fmla="*/ 1567224 w 5411973"/>
              <a:gd name="connsiteY19" fmla="*/ 4029776 h 4029776"/>
              <a:gd name="connsiteX20" fmla="*/ 1583211 w 5411973"/>
              <a:gd name="connsiteY20" fmla="*/ 3889397 h 4029776"/>
              <a:gd name="connsiteX21" fmla="*/ 1105786 w 5411973"/>
              <a:gd name="connsiteY21" fmla="*/ 3886200 h 4029776"/>
              <a:gd name="connsiteX22" fmla="*/ 1079205 w 5411973"/>
              <a:gd name="connsiteY22" fmla="*/ 4013790 h 4029776"/>
              <a:gd name="connsiteX23" fmla="*/ 297712 w 5411973"/>
              <a:gd name="connsiteY23" fmla="*/ 4008474 h 4029776"/>
              <a:gd name="connsiteX24" fmla="*/ 318977 w 5411973"/>
              <a:gd name="connsiteY24" fmla="*/ 3870251 h 4029776"/>
              <a:gd name="connsiteX25" fmla="*/ 5317 w 5411973"/>
              <a:gd name="connsiteY25" fmla="*/ 3891516 h 4029776"/>
              <a:gd name="connsiteX26" fmla="*/ 0 w 5411973"/>
              <a:gd name="connsiteY26" fmla="*/ 3269511 h 4029776"/>
              <a:gd name="connsiteX27" fmla="*/ 292396 w 5411973"/>
              <a:gd name="connsiteY27" fmla="*/ 3258879 h 4029776"/>
              <a:gd name="connsiteX28" fmla="*/ 324293 w 5411973"/>
              <a:gd name="connsiteY28" fmla="*/ 2503967 h 4029776"/>
              <a:gd name="connsiteX29" fmla="*/ 606056 w 5411973"/>
              <a:gd name="connsiteY29" fmla="*/ 2488018 h 4029776"/>
              <a:gd name="connsiteX30" fmla="*/ 606056 w 5411973"/>
              <a:gd name="connsiteY30" fmla="*/ 2328530 h 4029776"/>
              <a:gd name="connsiteX31" fmla="*/ 808075 w 5411973"/>
              <a:gd name="connsiteY31" fmla="*/ 2333846 h 4029776"/>
              <a:gd name="connsiteX32" fmla="*/ 813391 w 5411973"/>
              <a:gd name="connsiteY32" fmla="*/ 2179674 h 4029776"/>
              <a:gd name="connsiteX33" fmla="*/ 1089838 w 5411973"/>
              <a:gd name="connsiteY33" fmla="*/ 2184990 h 4029776"/>
              <a:gd name="connsiteX34" fmla="*/ 1095154 w 5411973"/>
              <a:gd name="connsiteY34" fmla="*/ 2041451 h 4029776"/>
              <a:gd name="connsiteX35" fmla="*/ 1589568 w 5411973"/>
              <a:gd name="connsiteY35" fmla="*/ 2036135 h 4029776"/>
              <a:gd name="connsiteX36" fmla="*/ 1589568 w 5411973"/>
              <a:gd name="connsiteY36" fmla="*/ 1881963 h 4029776"/>
              <a:gd name="connsiteX37" fmla="*/ 1876647 w 5411973"/>
              <a:gd name="connsiteY37" fmla="*/ 1871330 h 4029776"/>
              <a:gd name="connsiteX38" fmla="*/ 1881963 w 5411973"/>
              <a:gd name="connsiteY38" fmla="*/ 1717158 h 4029776"/>
              <a:gd name="connsiteX39" fmla="*/ 2030819 w 5411973"/>
              <a:gd name="connsiteY39" fmla="*/ 1717158 h 4029776"/>
              <a:gd name="connsiteX40" fmla="*/ 2025503 w 5411973"/>
              <a:gd name="connsiteY40" fmla="*/ 1472609 h 4029776"/>
              <a:gd name="connsiteX41" fmla="*/ 2184991 w 5411973"/>
              <a:gd name="connsiteY41" fmla="*/ 1483242 h 4029776"/>
              <a:gd name="connsiteX42" fmla="*/ 2179675 w 5411973"/>
              <a:gd name="connsiteY42" fmla="*/ 1355651 h 4029776"/>
              <a:gd name="connsiteX43" fmla="*/ 2445489 w 5411973"/>
              <a:gd name="connsiteY43" fmla="*/ 1350335 h 4029776"/>
              <a:gd name="connsiteX44" fmla="*/ 2445489 w 5411973"/>
              <a:gd name="connsiteY44" fmla="*/ 1196163 h 4029776"/>
              <a:gd name="connsiteX45" fmla="*/ 2759149 w 5411973"/>
              <a:gd name="connsiteY45" fmla="*/ 1201479 h 4029776"/>
              <a:gd name="connsiteX46" fmla="*/ 2753833 w 5411973"/>
              <a:gd name="connsiteY46" fmla="*/ 1047307 h 4029776"/>
              <a:gd name="connsiteX47" fmla="*/ 3072810 w 5411973"/>
              <a:gd name="connsiteY47" fmla="*/ 1031358 h 4029776"/>
              <a:gd name="connsiteX48" fmla="*/ 3072810 w 5411973"/>
              <a:gd name="connsiteY48" fmla="*/ 887818 h 4029776"/>
              <a:gd name="connsiteX49" fmla="*/ 3381154 w 5411973"/>
              <a:gd name="connsiteY49" fmla="*/ 882502 h 4029776"/>
              <a:gd name="connsiteX50" fmla="*/ 3375838 w 5411973"/>
              <a:gd name="connsiteY50" fmla="*/ 723014 h 4029776"/>
              <a:gd name="connsiteX51" fmla="*/ 3859619 w 5411973"/>
              <a:gd name="connsiteY51" fmla="*/ 717697 h 4029776"/>
              <a:gd name="connsiteX52" fmla="*/ 3848986 w 5411973"/>
              <a:gd name="connsiteY52" fmla="*/ 579474 h 4029776"/>
              <a:gd name="connsiteX53" fmla="*/ 4003159 w 5411973"/>
              <a:gd name="connsiteY53" fmla="*/ 579474 h 4029776"/>
              <a:gd name="connsiteX54" fmla="*/ 4003159 w 5411973"/>
              <a:gd name="connsiteY54" fmla="*/ 419986 h 4029776"/>
              <a:gd name="connsiteX55" fmla="*/ 4162647 w 5411973"/>
              <a:gd name="connsiteY55" fmla="*/ 414670 h 4029776"/>
              <a:gd name="connsiteX56" fmla="*/ 4162647 w 5411973"/>
              <a:gd name="connsiteY56" fmla="*/ 260497 h 4029776"/>
              <a:gd name="connsiteX57" fmla="*/ 4470991 w 5411973"/>
              <a:gd name="connsiteY57" fmla="*/ 255181 h 4029776"/>
              <a:gd name="connsiteX58" fmla="*/ 4470991 w 5411973"/>
              <a:gd name="connsiteY58" fmla="*/ 106325 h 4029776"/>
              <a:gd name="connsiteX59" fmla="*/ 4938824 w 5411973"/>
              <a:gd name="connsiteY59" fmla="*/ 106325 h 4029776"/>
              <a:gd name="connsiteX60" fmla="*/ 4944140 w 5411973"/>
              <a:gd name="connsiteY60" fmla="*/ 0 h 4029776"/>
              <a:gd name="connsiteX61" fmla="*/ 5252484 w 5411973"/>
              <a:gd name="connsiteY61" fmla="*/ 0 h 4029776"/>
              <a:gd name="connsiteX62" fmla="*/ 5247168 w 5411973"/>
              <a:gd name="connsiteY62" fmla="*/ 101009 h 4029776"/>
              <a:gd name="connsiteX0" fmla="*/ 5247168 w 5411973"/>
              <a:gd name="connsiteY0" fmla="*/ 101009 h 4029776"/>
              <a:gd name="connsiteX1" fmla="*/ 5411973 w 5411973"/>
              <a:gd name="connsiteY1" fmla="*/ 106325 h 4029776"/>
              <a:gd name="connsiteX2" fmla="*/ 5406656 w 5411973"/>
              <a:gd name="connsiteY2" fmla="*/ 712381 h 4029776"/>
              <a:gd name="connsiteX3" fmla="*/ 5305647 w 5411973"/>
              <a:gd name="connsiteY3" fmla="*/ 701749 h 4029776"/>
              <a:gd name="connsiteX4" fmla="*/ 5284382 w 5411973"/>
              <a:gd name="connsiteY4" fmla="*/ 1472609 h 4029776"/>
              <a:gd name="connsiteX5" fmla="*/ 5135526 w 5411973"/>
              <a:gd name="connsiteY5" fmla="*/ 1477925 h 4029776"/>
              <a:gd name="connsiteX6" fmla="*/ 5151475 w 5411973"/>
              <a:gd name="connsiteY6" fmla="*/ 2094614 h 4029776"/>
              <a:gd name="connsiteX7" fmla="*/ 4843131 w 5411973"/>
              <a:gd name="connsiteY7" fmla="*/ 2094614 h 4029776"/>
              <a:gd name="connsiteX8" fmla="*/ 4837814 w 5411973"/>
              <a:gd name="connsiteY8" fmla="*/ 2259418 h 4029776"/>
              <a:gd name="connsiteX9" fmla="*/ 4529470 w 5411973"/>
              <a:gd name="connsiteY9" fmla="*/ 2270051 h 4029776"/>
              <a:gd name="connsiteX10" fmla="*/ 4513521 w 5411973"/>
              <a:gd name="connsiteY10" fmla="*/ 2402958 h 4029776"/>
              <a:gd name="connsiteX11" fmla="*/ 3742661 w 5411973"/>
              <a:gd name="connsiteY11" fmla="*/ 2402958 h 4029776"/>
              <a:gd name="connsiteX12" fmla="*/ 3742661 w 5411973"/>
              <a:gd name="connsiteY12" fmla="*/ 2541181 h 4029776"/>
              <a:gd name="connsiteX13" fmla="*/ 3572540 w 5411973"/>
              <a:gd name="connsiteY13" fmla="*/ 2557130 h 4029776"/>
              <a:gd name="connsiteX14" fmla="*/ 3567224 w 5411973"/>
              <a:gd name="connsiteY14" fmla="*/ 2716618 h 4029776"/>
              <a:gd name="connsiteX15" fmla="*/ 3285461 w 5411973"/>
              <a:gd name="connsiteY15" fmla="*/ 2705986 h 4029776"/>
              <a:gd name="connsiteX16" fmla="*/ 3264196 w 5411973"/>
              <a:gd name="connsiteY16" fmla="*/ 2961167 h 4029776"/>
              <a:gd name="connsiteX17" fmla="*/ 3110024 w 5411973"/>
              <a:gd name="connsiteY17" fmla="*/ 2966484 h 4029776"/>
              <a:gd name="connsiteX18" fmla="*/ 3141921 w 5411973"/>
              <a:gd name="connsiteY18" fmla="*/ 3407735 h 4029776"/>
              <a:gd name="connsiteX19" fmla="*/ 1567224 w 5411973"/>
              <a:gd name="connsiteY19" fmla="*/ 4029776 h 4029776"/>
              <a:gd name="connsiteX20" fmla="*/ 1580013 w 5411973"/>
              <a:gd name="connsiteY20" fmla="*/ 3876608 h 4029776"/>
              <a:gd name="connsiteX21" fmla="*/ 1105786 w 5411973"/>
              <a:gd name="connsiteY21" fmla="*/ 3886200 h 4029776"/>
              <a:gd name="connsiteX22" fmla="*/ 1079205 w 5411973"/>
              <a:gd name="connsiteY22" fmla="*/ 4013790 h 4029776"/>
              <a:gd name="connsiteX23" fmla="*/ 297712 w 5411973"/>
              <a:gd name="connsiteY23" fmla="*/ 4008474 h 4029776"/>
              <a:gd name="connsiteX24" fmla="*/ 318977 w 5411973"/>
              <a:gd name="connsiteY24" fmla="*/ 3870251 h 4029776"/>
              <a:gd name="connsiteX25" fmla="*/ 5317 w 5411973"/>
              <a:gd name="connsiteY25" fmla="*/ 3891516 h 4029776"/>
              <a:gd name="connsiteX26" fmla="*/ 0 w 5411973"/>
              <a:gd name="connsiteY26" fmla="*/ 3269511 h 4029776"/>
              <a:gd name="connsiteX27" fmla="*/ 292396 w 5411973"/>
              <a:gd name="connsiteY27" fmla="*/ 3258879 h 4029776"/>
              <a:gd name="connsiteX28" fmla="*/ 324293 w 5411973"/>
              <a:gd name="connsiteY28" fmla="*/ 2503967 h 4029776"/>
              <a:gd name="connsiteX29" fmla="*/ 606056 w 5411973"/>
              <a:gd name="connsiteY29" fmla="*/ 2488018 h 4029776"/>
              <a:gd name="connsiteX30" fmla="*/ 606056 w 5411973"/>
              <a:gd name="connsiteY30" fmla="*/ 2328530 h 4029776"/>
              <a:gd name="connsiteX31" fmla="*/ 808075 w 5411973"/>
              <a:gd name="connsiteY31" fmla="*/ 2333846 h 4029776"/>
              <a:gd name="connsiteX32" fmla="*/ 813391 w 5411973"/>
              <a:gd name="connsiteY32" fmla="*/ 2179674 h 4029776"/>
              <a:gd name="connsiteX33" fmla="*/ 1089838 w 5411973"/>
              <a:gd name="connsiteY33" fmla="*/ 2184990 h 4029776"/>
              <a:gd name="connsiteX34" fmla="*/ 1095154 w 5411973"/>
              <a:gd name="connsiteY34" fmla="*/ 2041451 h 4029776"/>
              <a:gd name="connsiteX35" fmla="*/ 1589568 w 5411973"/>
              <a:gd name="connsiteY35" fmla="*/ 2036135 h 4029776"/>
              <a:gd name="connsiteX36" fmla="*/ 1589568 w 5411973"/>
              <a:gd name="connsiteY36" fmla="*/ 1881963 h 4029776"/>
              <a:gd name="connsiteX37" fmla="*/ 1876647 w 5411973"/>
              <a:gd name="connsiteY37" fmla="*/ 1871330 h 4029776"/>
              <a:gd name="connsiteX38" fmla="*/ 1881963 w 5411973"/>
              <a:gd name="connsiteY38" fmla="*/ 1717158 h 4029776"/>
              <a:gd name="connsiteX39" fmla="*/ 2030819 w 5411973"/>
              <a:gd name="connsiteY39" fmla="*/ 1717158 h 4029776"/>
              <a:gd name="connsiteX40" fmla="*/ 2025503 w 5411973"/>
              <a:gd name="connsiteY40" fmla="*/ 1472609 h 4029776"/>
              <a:gd name="connsiteX41" fmla="*/ 2184991 w 5411973"/>
              <a:gd name="connsiteY41" fmla="*/ 1483242 h 4029776"/>
              <a:gd name="connsiteX42" fmla="*/ 2179675 w 5411973"/>
              <a:gd name="connsiteY42" fmla="*/ 1355651 h 4029776"/>
              <a:gd name="connsiteX43" fmla="*/ 2445489 w 5411973"/>
              <a:gd name="connsiteY43" fmla="*/ 1350335 h 4029776"/>
              <a:gd name="connsiteX44" fmla="*/ 2445489 w 5411973"/>
              <a:gd name="connsiteY44" fmla="*/ 1196163 h 4029776"/>
              <a:gd name="connsiteX45" fmla="*/ 2759149 w 5411973"/>
              <a:gd name="connsiteY45" fmla="*/ 1201479 h 4029776"/>
              <a:gd name="connsiteX46" fmla="*/ 2753833 w 5411973"/>
              <a:gd name="connsiteY46" fmla="*/ 1047307 h 4029776"/>
              <a:gd name="connsiteX47" fmla="*/ 3072810 w 5411973"/>
              <a:gd name="connsiteY47" fmla="*/ 1031358 h 4029776"/>
              <a:gd name="connsiteX48" fmla="*/ 3072810 w 5411973"/>
              <a:gd name="connsiteY48" fmla="*/ 887818 h 4029776"/>
              <a:gd name="connsiteX49" fmla="*/ 3381154 w 5411973"/>
              <a:gd name="connsiteY49" fmla="*/ 882502 h 4029776"/>
              <a:gd name="connsiteX50" fmla="*/ 3375838 w 5411973"/>
              <a:gd name="connsiteY50" fmla="*/ 723014 h 4029776"/>
              <a:gd name="connsiteX51" fmla="*/ 3859619 w 5411973"/>
              <a:gd name="connsiteY51" fmla="*/ 717697 h 4029776"/>
              <a:gd name="connsiteX52" fmla="*/ 3848986 w 5411973"/>
              <a:gd name="connsiteY52" fmla="*/ 579474 h 4029776"/>
              <a:gd name="connsiteX53" fmla="*/ 4003159 w 5411973"/>
              <a:gd name="connsiteY53" fmla="*/ 579474 h 4029776"/>
              <a:gd name="connsiteX54" fmla="*/ 4003159 w 5411973"/>
              <a:gd name="connsiteY54" fmla="*/ 419986 h 4029776"/>
              <a:gd name="connsiteX55" fmla="*/ 4162647 w 5411973"/>
              <a:gd name="connsiteY55" fmla="*/ 414670 h 4029776"/>
              <a:gd name="connsiteX56" fmla="*/ 4162647 w 5411973"/>
              <a:gd name="connsiteY56" fmla="*/ 260497 h 4029776"/>
              <a:gd name="connsiteX57" fmla="*/ 4470991 w 5411973"/>
              <a:gd name="connsiteY57" fmla="*/ 255181 h 4029776"/>
              <a:gd name="connsiteX58" fmla="*/ 4470991 w 5411973"/>
              <a:gd name="connsiteY58" fmla="*/ 106325 h 4029776"/>
              <a:gd name="connsiteX59" fmla="*/ 4938824 w 5411973"/>
              <a:gd name="connsiteY59" fmla="*/ 106325 h 4029776"/>
              <a:gd name="connsiteX60" fmla="*/ 4944140 w 5411973"/>
              <a:gd name="connsiteY60" fmla="*/ 0 h 4029776"/>
              <a:gd name="connsiteX61" fmla="*/ 5252484 w 5411973"/>
              <a:gd name="connsiteY61" fmla="*/ 0 h 4029776"/>
              <a:gd name="connsiteX62" fmla="*/ 5247168 w 5411973"/>
              <a:gd name="connsiteY62" fmla="*/ 101009 h 4029776"/>
              <a:gd name="connsiteX0" fmla="*/ 5247168 w 5411973"/>
              <a:gd name="connsiteY0" fmla="*/ 101009 h 4029776"/>
              <a:gd name="connsiteX1" fmla="*/ 5411973 w 5411973"/>
              <a:gd name="connsiteY1" fmla="*/ 106325 h 4029776"/>
              <a:gd name="connsiteX2" fmla="*/ 5406656 w 5411973"/>
              <a:gd name="connsiteY2" fmla="*/ 712381 h 4029776"/>
              <a:gd name="connsiteX3" fmla="*/ 5305647 w 5411973"/>
              <a:gd name="connsiteY3" fmla="*/ 701749 h 4029776"/>
              <a:gd name="connsiteX4" fmla="*/ 5284382 w 5411973"/>
              <a:gd name="connsiteY4" fmla="*/ 1472609 h 4029776"/>
              <a:gd name="connsiteX5" fmla="*/ 5135526 w 5411973"/>
              <a:gd name="connsiteY5" fmla="*/ 1477925 h 4029776"/>
              <a:gd name="connsiteX6" fmla="*/ 5151475 w 5411973"/>
              <a:gd name="connsiteY6" fmla="*/ 2094614 h 4029776"/>
              <a:gd name="connsiteX7" fmla="*/ 4843131 w 5411973"/>
              <a:gd name="connsiteY7" fmla="*/ 2094614 h 4029776"/>
              <a:gd name="connsiteX8" fmla="*/ 4837814 w 5411973"/>
              <a:gd name="connsiteY8" fmla="*/ 2259418 h 4029776"/>
              <a:gd name="connsiteX9" fmla="*/ 4529470 w 5411973"/>
              <a:gd name="connsiteY9" fmla="*/ 2270051 h 4029776"/>
              <a:gd name="connsiteX10" fmla="*/ 4513521 w 5411973"/>
              <a:gd name="connsiteY10" fmla="*/ 2402958 h 4029776"/>
              <a:gd name="connsiteX11" fmla="*/ 3742661 w 5411973"/>
              <a:gd name="connsiteY11" fmla="*/ 2402958 h 4029776"/>
              <a:gd name="connsiteX12" fmla="*/ 3742661 w 5411973"/>
              <a:gd name="connsiteY12" fmla="*/ 2541181 h 4029776"/>
              <a:gd name="connsiteX13" fmla="*/ 3572540 w 5411973"/>
              <a:gd name="connsiteY13" fmla="*/ 2557130 h 4029776"/>
              <a:gd name="connsiteX14" fmla="*/ 3567224 w 5411973"/>
              <a:gd name="connsiteY14" fmla="*/ 2716618 h 4029776"/>
              <a:gd name="connsiteX15" fmla="*/ 3285461 w 5411973"/>
              <a:gd name="connsiteY15" fmla="*/ 2705986 h 4029776"/>
              <a:gd name="connsiteX16" fmla="*/ 3264196 w 5411973"/>
              <a:gd name="connsiteY16" fmla="*/ 2961167 h 4029776"/>
              <a:gd name="connsiteX17" fmla="*/ 3173968 w 5411973"/>
              <a:gd name="connsiteY17" fmla="*/ 3062401 h 4029776"/>
              <a:gd name="connsiteX18" fmla="*/ 3141921 w 5411973"/>
              <a:gd name="connsiteY18" fmla="*/ 3407735 h 4029776"/>
              <a:gd name="connsiteX19" fmla="*/ 1567224 w 5411973"/>
              <a:gd name="connsiteY19" fmla="*/ 4029776 h 4029776"/>
              <a:gd name="connsiteX20" fmla="*/ 1580013 w 5411973"/>
              <a:gd name="connsiteY20" fmla="*/ 3876608 h 4029776"/>
              <a:gd name="connsiteX21" fmla="*/ 1105786 w 5411973"/>
              <a:gd name="connsiteY21" fmla="*/ 3886200 h 4029776"/>
              <a:gd name="connsiteX22" fmla="*/ 1079205 w 5411973"/>
              <a:gd name="connsiteY22" fmla="*/ 4013790 h 4029776"/>
              <a:gd name="connsiteX23" fmla="*/ 297712 w 5411973"/>
              <a:gd name="connsiteY23" fmla="*/ 4008474 h 4029776"/>
              <a:gd name="connsiteX24" fmla="*/ 318977 w 5411973"/>
              <a:gd name="connsiteY24" fmla="*/ 3870251 h 4029776"/>
              <a:gd name="connsiteX25" fmla="*/ 5317 w 5411973"/>
              <a:gd name="connsiteY25" fmla="*/ 3891516 h 4029776"/>
              <a:gd name="connsiteX26" fmla="*/ 0 w 5411973"/>
              <a:gd name="connsiteY26" fmla="*/ 3269511 h 4029776"/>
              <a:gd name="connsiteX27" fmla="*/ 292396 w 5411973"/>
              <a:gd name="connsiteY27" fmla="*/ 3258879 h 4029776"/>
              <a:gd name="connsiteX28" fmla="*/ 324293 w 5411973"/>
              <a:gd name="connsiteY28" fmla="*/ 2503967 h 4029776"/>
              <a:gd name="connsiteX29" fmla="*/ 606056 w 5411973"/>
              <a:gd name="connsiteY29" fmla="*/ 2488018 h 4029776"/>
              <a:gd name="connsiteX30" fmla="*/ 606056 w 5411973"/>
              <a:gd name="connsiteY30" fmla="*/ 2328530 h 4029776"/>
              <a:gd name="connsiteX31" fmla="*/ 808075 w 5411973"/>
              <a:gd name="connsiteY31" fmla="*/ 2333846 h 4029776"/>
              <a:gd name="connsiteX32" fmla="*/ 813391 w 5411973"/>
              <a:gd name="connsiteY32" fmla="*/ 2179674 h 4029776"/>
              <a:gd name="connsiteX33" fmla="*/ 1089838 w 5411973"/>
              <a:gd name="connsiteY33" fmla="*/ 2184990 h 4029776"/>
              <a:gd name="connsiteX34" fmla="*/ 1095154 w 5411973"/>
              <a:gd name="connsiteY34" fmla="*/ 2041451 h 4029776"/>
              <a:gd name="connsiteX35" fmla="*/ 1589568 w 5411973"/>
              <a:gd name="connsiteY35" fmla="*/ 2036135 h 4029776"/>
              <a:gd name="connsiteX36" fmla="*/ 1589568 w 5411973"/>
              <a:gd name="connsiteY36" fmla="*/ 1881963 h 4029776"/>
              <a:gd name="connsiteX37" fmla="*/ 1876647 w 5411973"/>
              <a:gd name="connsiteY37" fmla="*/ 1871330 h 4029776"/>
              <a:gd name="connsiteX38" fmla="*/ 1881963 w 5411973"/>
              <a:gd name="connsiteY38" fmla="*/ 1717158 h 4029776"/>
              <a:gd name="connsiteX39" fmla="*/ 2030819 w 5411973"/>
              <a:gd name="connsiteY39" fmla="*/ 1717158 h 4029776"/>
              <a:gd name="connsiteX40" fmla="*/ 2025503 w 5411973"/>
              <a:gd name="connsiteY40" fmla="*/ 1472609 h 4029776"/>
              <a:gd name="connsiteX41" fmla="*/ 2184991 w 5411973"/>
              <a:gd name="connsiteY41" fmla="*/ 1483242 h 4029776"/>
              <a:gd name="connsiteX42" fmla="*/ 2179675 w 5411973"/>
              <a:gd name="connsiteY42" fmla="*/ 1355651 h 4029776"/>
              <a:gd name="connsiteX43" fmla="*/ 2445489 w 5411973"/>
              <a:gd name="connsiteY43" fmla="*/ 1350335 h 4029776"/>
              <a:gd name="connsiteX44" fmla="*/ 2445489 w 5411973"/>
              <a:gd name="connsiteY44" fmla="*/ 1196163 h 4029776"/>
              <a:gd name="connsiteX45" fmla="*/ 2759149 w 5411973"/>
              <a:gd name="connsiteY45" fmla="*/ 1201479 h 4029776"/>
              <a:gd name="connsiteX46" fmla="*/ 2753833 w 5411973"/>
              <a:gd name="connsiteY46" fmla="*/ 1047307 h 4029776"/>
              <a:gd name="connsiteX47" fmla="*/ 3072810 w 5411973"/>
              <a:gd name="connsiteY47" fmla="*/ 1031358 h 4029776"/>
              <a:gd name="connsiteX48" fmla="*/ 3072810 w 5411973"/>
              <a:gd name="connsiteY48" fmla="*/ 887818 h 4029776"/>
              <a:gd name="connsiteX49" fmla="*/ 3381154 w 5411973"/>
              <a:gd name="connsiteY49" fmla="*/ 882502 h 4029776"/>
              <a:gd name="connsiteX50" fmla="*/ 3375838 w 5411973"/>
              <a:gd name="connsiteY50" fmla="*/ 723014 h 4029776"/>
              <a:gd name="connsiteX51" fmla="*/ 3859619 w 5411973"/>
              <a:gd name="connsiteY51" fmla="*/ 717697 h 4029776"/>
              <a:gd name="connsiteX52" fmla="*/ 3848986 w 5411973"/>
              <a:gd name="connsiteY52" fmla="*/ 579474 h 4029776"/>
              <a:gd name="connsiteX53" fmla="*/ 4003159 w 5411973"/>
              <a:gd name="connsiteY53" fmla="*/ 579474 h 4029776"/>
              <a:gd name="connsiteX54" fmla="*/ 4003159 w 5411973"/>
              <a:gd name="connsiteY54" fmla="*/ 419986 h 4029776"/>
              <a:gd name="connsiteX55" fmla="*/ 4162647 w 5411973"/>
              <a:gd name="connsiteY55" fmla="*/ 414670 h 4029776"/>
              <a:gd name="connsiteX56" fmla="*/ 4162647 w 5411973"/>
              <a:gd name="connsiteY56" fmla="*/ 260497 h 4029776"/>
              <a:gd name="connsiteX57" fmla="*/ 4470991 w 5411973"/>
              <a:gd name="connsiteY57" fmla="*/ 255181 h 4029776"/>
              <a:gd name="connsiteX58" fmla="*/ 4470991 w 5411973"/>
              <a:gd name="connsiteY58" fmla="*/ 106325 h 4029776"/>
              <a:gd name="connsiteX59" fmla="*/ 4938824 w 5411973"/>
              <a:gd name="connsiteY59" fmla="*/ 106325 h 4029776"/>
              <a:gd name="connsiteX60" fmla="*/ 4944140 w 5411973"/>
              <a:gd name="connsiteY60" fmla="*/ 0 h 4029776"/>
              <a:gd name="connsiteX61" fmla="*/ 5252484 w 5411973"/>
              <a:gd name="connsiteY61" fmla="*/ 0 h 4029776"/>
              <a:gd name="connsiteX62" fmla="*/ 5247168 w 5411973"/>
              <a:gd name="connsiteY62" fmla="*/ 101009 h 4029776"/>
              <a:gd name="connsiteX0" fmla="*/ 5247168 w 5411973"/>
              <a:gd name="connsiteY0" fmla="*/ 101009 h 4029776"/>
              <a:gd name="connsiteX1" fmla="*/ 5411973 w 5411973"/>
              <a:gd name="connsiteY1" fmla="*/ 106325 h 4029776"/>
              <a:gd name="connsiteX2" fmla="*/ 5406656 w 5411973"/>
              <a:gd name="connsiteY2" fmla="*/ 712381 h 4029776"/>
              <a:gd name="connsiteX3" fmla="*/ 5305647 w 5411973"/>
              <a:gd name="connsiteY3" fmla="*/ 701749 h 4029776"/>
              <a:gd name="connsiteX4" fmla="*/ 5284382 w 5411973"/>
              <a:gd name="connsiteY4" fmla="*/ 1472609 h 4029776"/>
              <a:gd name="connsiteX5" fmla="*/ 5135526 w 5411973"/>
              <a:gd name="connsiteY5" fmla="*/ 1477925 h 4029776"/>
              <a:gd name="connsiteX6" fmla="*/ 5151475 w 5411973"/>
              <a:gd name="connsiteY6" fmla="*/ 2094614 h 4029776"/>
              <a:gd name="connsiteX7" fmla="*/ 4843131 w 5411973"/>
              <a:gd name="connsiteY7" fmla="*/ 2094614 h 4029776"/>
              <a:gd name="connsiteX8" fmla="*/ 4837814 w 5411973"/>
              <a:gd name="connsiteY8" fmla="*/ 2259418 h 4029776"/>
              <a:gd name="connsiteX9" fmla="*/ 4529470 w 5411973"/>
              <a:gd name="connsiteY9" fmla="*/ 2270051 h 4029776"/>
              <a:gd name="connsiteX10" fmla="*/ 4513521 w 5411973"/>
              <a:gd name="connsiteY10" fmla="*/ 2402958 h 4029776"/>
              <a:gd name="connsiteX11" fmla="*/ 3742661 w 5411973"/>
              <a:gd name="connsiteY11" fmla="*/ 2402958 h 4029776"/>
              <a:gd name="connsiteX12" fmla="*/ 3742661 w 5411973"/>
              <a:gd name="connsiteY12" fmla="*/ 2541181 h 4029776"/>
              <a:gd name="connsiteX13" fmla="*/ 3572540 w 5411973"/>
              <a:gd name="connsiteY13" fmla="*/ 2557130 h 4029776"/>
              <a:gd name="connsiteX14" fmla="*/ 3567224 w 5411973"/>
              <a:gd name="connsiteY14" fmla="*/ 2716618 h 4029776"/>
              <a:gd name="connsiteX15" fmla="*/ 3285461 w 5411973"/>
              <a:gd name="connsiteY15" fmla="*/ 2705986 h 4029776"/>
              <a:gd name="connsiteX16" fmla="*/ 3264196 w 5411973"/>
              <a:gd name="connsiteY16" fmla="*/ 2961167 h 4029776"/>
              <a:gd name="connsiteX17" fmla="*/ 3113222 w 5411973"/>
              <a:gd name="connsiteY17" fmla="*/ 2960090 h 4029776"/>
              <a:gd name="connsiteX18" fmla="*/ 3141921 w 5411973"/>
              <a:gd name="connsiteY18" fmla="*/ 3407735 h 4029776"/>
              <a:gd name="connsiteX19" fmla="*/ 1567224 w 5411973"/>
              <a:gd name="connsiteY19" fmla="*/ 4029776 h 4029776"/>
              <a:gd name="connsiteX20" fmla="*/ 1580013 w 5411973"/>
              <a:gd name="connsiteY20" fmla="*/ 3876608 h 4029776"/>
              <a:gd name="connsiteX21" fmla="*/ 1105786 w 5411973"/>
              <a:gd name="connsiteY21" fmla="*/ 3886200 h 4029776"/>
              <a:gd name="connsiteX22" fmla="*/ 1079205 w 5411973"/>
              <a:gd name="connsiteY22" fmla="*/ 4013790 h 4029776"/>
              <a:gd name="connsiteX23" fmla="*/ 297712 w 5411973"/>
              <a:gd name="connsiteY23" fmla="*/ 4008474 h 4029776"/>
              <a:gd name="connsiteX24" fmla="*/ 318977 w 5411973"/>
              <a:gd name="connsiteY24" fmla="*/ 3870251 h 4029776"/>
              <a:gd name="connsiteX25" fmla="*/ 5317 w 5411973"/>
              <a:gd name="connsiteY25" fmla="*/ 3891516 h 4029776"/>
              <a:gd name="connsiteX26" fmla="*/ 0 w 5411973"/>
              <a:gd name="connsiteY26" fmla="*/ 3269511 h 4029776"/>
              <a:gd name="connsiteX27" fmla="*/ 292396 w 5411973"/>
              <a:gd name="connsiteY27" fmla="*/ 3258879 h 4029776"/>
              <a:gd name="connsiteX28" fmla="*/ 324293 w 5411973"/>
              <a:gd name="connsiteY28" fmla="*/ 2503967 h 4029776"/>
              <a:gd name="connsiteX29" fmla="*/ 606056 w 5411973"/>
              <a:gd name="connsiteY29" fmla="*/ 2488018 h 4029776"/>
              <a:gd name="connsiteX30" fmla="*/ 606056 w 5411973"/>
              <a:gd name="connsiteY30" fmla="*/ 2328530 h 4029776"/>
              <a:gd name="connsiteX31" fmla="*/ 808075 w 5411973"/>
              <a:gd name="connsiteY31" fmla="*/ 2333846 h 4029776"/>
              <a:gd name="connsiteX32" fmla="*/ 813391 w 5411973"/>
              <a:gd name="connsiteY32" fmla="*/ 2179674 h 4029776"/>
              <a:gd name="connsiteX33" fmla="*/ 1089838 w 5411973"/>
              <a:gd name="connsiteY33" fmla="*/ 2184990 h 4029776"/>
              <a:gd name="connsiteX34" fmla="*/ 1095154 w 5411973"/>
              <a:gd name="connsiteY34" fmla="*/ 2041451 h 4029776"/>
              <a:gd name="connsiteX35" fmla="*/ 1589568 w 5411973"/>
              <a:gd name="connsiteY35" fmla="*/ 2036135 h 4029776"/>
              <a:gd name="connsiteX36" fmla="*/ 1589568 w 5411973"/>
              <a:gd name="connsiteY36" fmla="*/ 1881963 h 4029776"/>
              <a:gd name="connsiteX37" fmla="*/ 1876647 w 5411973"/>
              <a:gd name="connsiteY37" fmla="*/ 1871330 h 4029776"/>
              <a:gd name="connsiteX38" fmla="*/ 1881963 w 5411973"/>
              <a:gd name="connsiteY38" fmla="*/ 1717158 h 4029776"/>
              <a:gd name="connsiteX39" fmla="*/ 2030819 w 5411973"/>
              <a:gd name="connsiteY39" fmla="*/ 1717158 h 4029776"/>
              <a:gd name="connsiteX40" fmla="*/ 2025503 w 5411973"/>
              <a:gd name="connsiteY40" fmla="*/ 1472609 h 4029776"/>
              <a:gd name="connsiteX41" fmla="*/ 2184991 w 5411973"/>
              <a:gd name="connsiteY41" fmla="*/ 1483242 h 4029776"/>
              <a:gd name="connsiteX42" fmla="*/ 2179675 w 5411973"/>
              <a:gd name="connsiteY42" fmla="*/ 1355651 h 4029776"/>
              <a:gd name="connsiteX43" fmla="*/ 2445489 w 5411973"/>
              <a:gd name="connsiteY43" fmla="*/ 1350335 h 4029776"/>
              <a:gd name="connsiteX44" fmla="*/ 2445489 w 5411973"/>
              <a:gd name="connsiteY44" fmla="*/ 1196163 h 4029776"/>
              <a:gd name="connsiteX45" fmla="*/ 2759149 w 5411973"/>
              <a:gd name="connsiteY45" fmla="*/ 1201479 h 4029776"/>
              <a:gd name="connsiteX46" fmla="*/ 2753833 w 5411973"/>
              <a:gd name="connsiteY46" fmla="*/ 1047307 h 4029776"/>
              <a:gd name="connsiteX47" fmla="*/ 3072810 w 5411973"/>
              <a:gd name="connsiteY47" fmla="*/ 1031358 h 4029776"/>
              <a:gd name="connsiteX48" fmla="*/ 3072810 w 5411973"/>
              <a:gd name="connsiteY48" fmla="*/ 887818 h 4029776"/>
              <a:gd name="connsiteX49" fmla="*/ 3381154 w 5411973"/>
              <a:gd name="connsiteY49" fmla="*/ 882502 h 4029776"/>
              <a:gd name="connsiteX50" fmla="*/ 3375838 w 5411973"/>
              <a:gd name="connsiteY50" fmla="*/ 723014 h 4029776"/>
              <a:gd name="connsiteX51" fmla="*/ 3859619 w 5411973"/>
              <a:gd name="connsiteY51" fmla="*/ 717697 h 4029776"/>
              <a:gd name="connsiteX52" fmla="*/ 3848986 w 5411973"/>
              <a:gd name="connsiteY52" fmla="*/ 579474 h 4029776"/>
              <a:gd name="connsiteX53" fmla="*/ 4003159 w 5411973"/>
              <a:gd name="connsiteY53" fmla="*/ 579474 h 4029776"/>
              <a:gd name="connsiteX54" fmla="*/ 4003159 w 5411973"/>
              <a:gd name="connsiteY54" fmla="*/ 419986 h 4029776"/>
              <a:gd name="connsiteX55" fmla="*/ 4162647 w 5411973"/>
              <a:gd name="connsiteY55" fmla="*/ 414670 h 4029776"/>
              <a:gd name="connsiteX56" fmla="*/ 4162647 w 5411973"/>
              <a:gd name="connsiteY56" fmla="*/ 260497 h 4029776"/>
              <a:gd name="connsiteX57" fmla="*/ 4470991 w 5411973"/>
              <a:gd name="connsiteY57" fmla="*/ 255181 h 4029776"/>
              <a:gd name="connsiteX58" fmla="*/ 4470991 w 5411973"/>
              <a:gd name="connsiteY58" fmla="*/ 106325 h 4029776"/>
              <a:gd name="connsiteX59" fmla="*/ 4938824 w 5411973"/>
              <a:gd name="connsiteY59" fmla="*/ 106325 h 4029776"/>
              <a:gd name="connsiteX60" fmla="*/ 4944140 w 5411973"/>
              <a:gd name="connsiteY60" fmla="*/ 0 h 4029776"/>
              <a:gd name="connsiteX61" fmla="*/ 5252484 w 5411973"/>
              <a:gd name="connsiteY61" fmla="*/ 0 h 4029776"/>
              <a:gd name="connsiteX62" fmla="*/ 5247168 w 5411973"/>
              <a:gd name="connsiteY62" fmla="*/ 101009 h 4029776"/>
              <a:gd name="connsiteX0" fmla="*/ 5247168 w 5411973"/>
              <a:gd name="connsiteY0" fmla="*/ 101009 h 4029776"/>
              <a:gd name="connsiteX1" fmla="*/ 5411973 w 5411973"/>
              <a:gd name="connsiteY1" fmla="*/ 106325 h 4029776"/>
              <a:gd name="connsiteX2" fmla="*/ 5406656 w 5411973"/>
              <a:gd name="connsiteY2" fmla="*/ 712381 h 4029776"/>
              <a:gd name="connsiteX3" fmla="*/ 5305647 w 5411973"/>
              <a:gd name="connsiteY3" fmla="*/ 701749 h 4029776"/>
              <a:gd name="connsiteX4" fmla="*/ 5284382 w 5411973"/>
              <a:gd name="connsiteY4" fmla="*/ 1472609 h 4029776"/>
              <a:gd name="connsiteX5" fmla="*/ 5135526 w 5411973"/>
              <a:gd name="connsiteY5" fmla="*/ 1477925 h 4029776"/>
              <a:gd name="connsiteX6" fmla="*/ 5151475 w 5411973"/>
              <a:gd name="connsiteY6" fmla="*/ 2094614 h 4029776"/>
              <a:gd name="connsiteX7" fmla="*/ 4843131 w 5411973"/>
              <a:gd name="connsiteY7" fmla="*/ 2094614 h 4029776"/>
              <a:gd name="connsiteX8" fmla="*/ 4837814 w 5411973"/>
              <a:gd name="connsiteY8" fmla="*/ 2259418 h 4029776"/>
              <a:gd name="connsiteX9" fmla="*/ 4529470 w 5411973"/>
              <a:gd name="connsiteY9" fmla="*/ 2270051 h 4029776"/>
              <a:gd name="connsiteX10" fmla="*/ 4513521 w 5411973"/>
              <a:gd name="connsiteY10" fmla="*/ 2402958 h 4029776"/>
              <a:gd name="connsiteX11" fmla="*/ 3742661 w 5411973"/>
              <a:gd name="connsiteY11" fmla="*/ 2402958 h 4029776"/>
              <a:gd name="connsiteX12" fmla="*/ 3742661 w 5411973"/>
              <a:gd name="connsiteY12" fmla="*/ 2541181 h 4029776"/>
              <a:gd name="connsiteX13" fmla="*/ 3572540 w 5411973"/>
              <a:gd name="connsiteY13" fmla="*/ 2557130 h 4029776"/>
              <a:gd name="connsiteX14" fmla="*/ 3567224 w 5411973"/>
              <a:gd name="connsiteY14" fmla="*/ 2716618 h 4029776"/>
              <a:gd name="connsiteX15" fmla="*/ 3285461 w 5411973"/>
              <a:gd name="connsiteY15" fmla="*/ 2705986 h 4029776"/>
              <a:gd name="connsiteX16" fmla="*/ 3264196 w 5411973"/>
              <a:gd name="connsiteY16" fmla="*/ 2961167 h 4029776"/>
              <a:gd name="connsiteX17" fmla="*/ 3113222 w 5411973"/>
              <a:gd name="connsiteY17" fmla="*/ 2960090 h 4029776"/>
              <a:gd name="connsiteX18" fmla="*/ 3129132 w 5411973"/>
              <a:gd name="connsiteY18" fmla="*/ 3407735 h 4029776"/>
              <a:gd name="connsiteX19" fmla="*/ 1567224 w 5411973"/>
              <a:gd name="connsiteY19" fmla="*/ 4029776 h 4029776"/>
              <a:gd name="connsiteX20" fmla="*/ 1580013 w 5411973"/>
              <a:gd name="connsiteY20" fmla="*/ 3876608 h 4029776"/>
              <a:gd name="connsiteX21" fmla="*/ 1105786 w 5411973"/>
              <a:gd name="connsiteY21" fmla="*/ 3886200 h 4029776"/>
              <a:gd name="connsiteX22" fmla="*/ 1079205 w 5411973"/>
              <a:gd name="connsiteY22" fmla="*/ 4013790 h 4029776"/>
              <a:gd name="connsiteX23" fmla="*/ 297712 w 5411973"/>
              <a:gd name="connsiteY23" fmla="*/ 4008474 h 4029776"/>
              <a:gd name="connsiteX24" fmla="*/ 318977 w 5411973"/>
              <a:gd name="connsiteY24" fmla="*/ 3870251 h 4029776"/>
              <a:gd name="connsiteX25" fmla="*/ 5317 w 5411973"/>
              <a:gd name="connsiteY25" fmla="*/ 3891516 h 4029776"/>
              <a:gd name="connsiteX26" fmla="*/ 0 w 5411973"/>
              <a:gd name="connsiteY26" fmla="*/ 3269511 h 4029776"/>
              <a:gd name="connsiteX27" fmla="*/ 292396 w 5411973"/>
              <a:gd name="connsiteY27" fmla="*/ 3258879 h 4029776"/>
              <a:gd name="connsiteX28" fmla="*/ 324293 w 5411973"/>
              <a:gd name="connsiteY28" fmla="*/ 2503967 h 4029776"/>
              <a:gd name="connsiteX29" fmla="*/ 606056 w 5411973"/>
              <a:gd name="connsiteY29" fmla="*/ 2488018 h 4029776"/>
              <a:gd name="connsiteX30" fmla="*/ 606056 w 5411973"/>
              <a:gd name="connsiteY30" fmla="*/ 2328530 h 4029776"/>
              <a:gd name="connsiteX31" fmla="*/ 808075 w 5411973"/>
              <a:gd name="connsiteY31" fmla="*/ 2333846 h 4029776"/>
              <a:gd name="connsiteX32" fmla="*/ 813391 w 5411973"/>
              <a:gd name="connsiteY32" fmla="*/ 2179674 h 4029776"/>
              <a:gd name="connsiteX33" fmla="*/ 1089838 w 5411973"/>
              <a:gd name="connsiteY33" fmla="*/ 2184990 h 4029776"/>
              <a:gd name="connsiteX34" fmla="*/ 1095154 w 5411973"/>
              <a:gd name="connsiteY34" fmla="*/ 2041451 h 4029776"/>
              <a:gd name="connsiteX35" fmla="*/ 1589568 w 5411973"/>
              <a:gd name="connsiteY35" fmla="*/ 2036135 h 4029776"/>
              <a:gd name="connsiteX36" fmla="*/ 1589568 w 5411973"/>
              <a:gd name="connsiteY36" fmla="*/ 1881963 h 4029776"/>
              <a:gd name="connsiteX37" fmla="*/ 1876647 w 5411973"/>
              <a:gd name="connsiteY37" fmla="*/ 1871330 h 4029776"/>
              <a:gd name="connsiteX38" fmla="*/ 1881963 w 5411973"/>
              <a:gd name="connsiteY38" fmla="*/ 1717158 h 4029776"/>
              <a:gd name="connsiteX39" fmla="*/ 2030819 w 5411973"/>
              <a:gd name="connsiteY39" fmla="*/ 1717158 h 4029776"/>
              <a:gd name="connsiteX40" fmla="*/ 2025503 w 5411973"/>
              <a:gd name="connsiteY40" fmla="*/ 1472609 h 4029776"/>
              <a:gd name="connsiteX41" fmla="*/ 2184991 w 5411973"/>
              <a:gd name="connsiteY41" fmla="*/ 1483242 h 4029776"/>
              <a:gd name="connsiteX42" fmla="*/ 2179675 w 5411973"/>
              <a:gd name="connsiteY42" fmla="*/ 1355651 h 4029776"/>
              <a:gd name="connsiteX43" fmla="*/ 2445489 w 5411973"/>
              <a:gd name="connsiteY43" fmla="*/ 1350335 h 4029776"/>
              <a:gd name="connsiteX44" fmla="*/ 2445489 w 5411973"/>
              <a:gd name="connsiteY44" fmla="*/ 1196163 h 4029776"/>
              <a:gd name="connsiteX45" fmla="*/ 2759149 w 5411973"/>
              <a:gd name="connsiteY45" fmla="*/ 1201479 h 4029776"/>
              <a:gd name="connsiteX46" fmla="*/ 2753833 w 5411973"/>
              <a:gd name="connsiteY46" fmla="*/ 1047307 h 4029776"/>
              <a:gd name="connsiteX47" fmla="*/ 3072810 w 5411973"/>
              <a:gd name="connsiteY47" fmla="*/ 1031358 h 4029776"/>
              <a:gd name="connsiteX48" fmla="*/ 3072810 w 5411973"/>
              <a:gd name="connsiteY48" fmla="*/ 887818 h 4029776"/>
              <a:gd name="connsiteX49" fmla="*/ 3381154 w 5411973"/>
              <a:gd name="connsiteY49" fmla="*/ 882502 h 4029776"/>
              <a:gd name="connsiteX50" fmla="*/ 3375838 w 5411973"/>
              <a:gd name="connsiteY50" fmla="*/ 723014 h 4029776"/>
              <a:gd name="connsiteX51" fmla="*/ 3859619 w 5411973"/>
              <a:gd name="connsiteY51" fmla="*/ 717697 h 4029776"/>
              <a:gd name="connsiteX52" fmla="*/ 3848986 w 5411973"/>
              <a:gd name="connsiteY52" fmla="*/ 579474 h 4029776"/>
              <a:gd name="connsiteX53" fmla="*/ 4003159 w 5411973"/>
              <a:gd name="connsiteY53" fmla="*/ 579474 h 4029776"/>
              <a:gd name="connsiteX54" fmla="*/ 4003159 w 5411973"/>
              <a:gd name="connsiteY54" fmla="*/ 419986 h 4029776"/>
              <a:gd name="connsiteX55" fmla="*/ 4162647 w 5411973"/>
              <a:gd name="connsiteY55" fmla="*/ 414670 h 4029776"/>
              <a:gd name="connsiteX56" fmla="*/ 4162647 w 5411973"/>
              <a:gd name="connsiteY56" fmla="*/ 260497 h 4029776"/>
              <a:gd name="connsiteX57" fmla="*/ 4470991 w 5411973"/>
              <a:gd name="connsiteY57" fmla="*/ 255181 h 4029776"/>
              <a:gd name="connsiteX58" fmla="*/ 4470991 w 5411973"/>
              <a:gd name="connsiteY58" fmla="*/ 106325 h 4029776"/>
              <a:gd name="connsiteX59" fmla="*/ 4938824 w 5411973"/>
              <a:gd name="connsiteY59" fmla="*/ 106325 h 4029776"/>
              <a:gd name="connsiteX60" fmla="*/ 4944140 w 5411973"/>
              <a:gd name="connsiteY60" fmla="*/ 0 h 4029776"/>
              <a:gd name="connsiteX61" fmla="*/ 5252484 w 5411973"/>
              <a:gd name="connsiteY61" fmla="*/ 0 h 4029776"/>
              <a:gd name="connsiteX62" fmla="*/ 5247168 w 5411973"/>
              <a:gd name="connsiteY62" fmla="*/ 101009 h 4029776"/>
              <a:gd name="connsiteX0" fmla="*/ 5247168 w 5411973"/>
              <a:gd name="connsiteY0" fmla="*/ 101009 h 4026579"/>
              <a:gd name="connsiteX1" fmla="*/ 5411973 w 5411973"/>
              <a:gd name="connsiteY1" fmla="*/ 106325 h 4026579"/>
              <a:gd name="connsiteX2" fmla="*/ 5406656 w 5411973"/>
              <a:gd name="connsiteY2" fmla="*/ 712381 h 4026579"/>
              <a:gd name="connsiteX3" fmla="*/ 5305647 w 5411973"/>
              <a:gd name="connsiteY3" fmla="*/ 701749 h 4026579"/>
              <a:gd name="connsiteX4" fmla="*/ 5284382 w 5411973"/>
              <a:gd name="connsiteY4" fmla="*/ 1472609 h 4026579"/>
              <a:gd name="connsiteX5" fmla="*/ 5135526 w 5411973"/>
              <a:gd name="connsiteY5" fmla="*/ 1477925 h 4026579"/>
              <a:gd name="connsiteX6" fmla="*/ 5151475 w 5411973"/>
              <a:gd name="connsiteY6" fmla="*/ 2094614 h 4026579"/>
              <a:gd name="connsiteX7" fmla="*/ 4843131 w 5411973"/>
              <a:gd name="connsiteY7" fmla="*/ 2094614 h 4026579"/>
              <a:gd name="connsiteX8" fmla="*/ 4837814 w 5411973"/>
              <a:gd name="connsiteY8" fmla="*/ 2259418 h 4026579"/>
              <a:gd name="connsiteX9" fmla="*/ 4529470 w 5411973"/>
              <a:gd name="connsiteY9" fmla="*/ 2270051 h 4026579"/>
              <a:gd name="connsiteX10" fmla="*/ 4513521 w 5411973"/>
              <a:gd name="connsiteY10" fmla="*/ 2402958 h 4026579"/>
              <a:gd name="connsiteX11" fmla="*/ 3742661 w 5411973"/>
              <a:gd name="connsiteY11" fmla="*/ 2402958 h 4026579"/>
              <a:gd name="connsiteX12" fmla="*/ 3742661 w 5411973"/>
              <a:gd name="connsiteY12" fmla="*/ 2541181 h 4026579"/>
              <a:gd name="connsiteX13" fmla="*/ 3572540 w 5411973"/>
              <a:gd name="connsiteY13" fmla="*/ 2557130 h 4026579"/>
              <a:gd name="connsiteX14" fmla="*/ 3567224 w 5411973"/>
              <a:gd name="connsiteY14" fmla="*/ 2716618 h 4026579"/>
              <a:gd name="connsiteX15" fmla="*/ 3285461 w 5411973"/>
              <a:gd name="connsiteY15" fmla="*/ 2705986 h 4026579"/>
              <a:gd name="connsiteX16" fmla="*/ 3264196 w 5411973"/>
              <a:gd name="connsiteY16" fmla="*/ 2961167 h 4026579"/>
              <a:gd name="connsiteX17" fmla="*/ 3113222 w 5411973"/>
              <a:gd name="connsiteY17" fmla="*/ 2960090 h 4026579"/>
              <a:gd name="connsiteX18" fmla="*/ 3129132 w 5411973"/>
              <a:gd name="connsiteY18" fmla="*/ 3407735 h 4026579"/>
              <a:gd name="connsiteX19" fmla="*/ 1560830 w 5411973"/>
              <a:gd name="connsiteY19" fmla="*/ 4026579 h 4026579"/>
              <a:gd name="connsiteX20" fmla="*/ 1580013 w 5411973"/>
              <a:gd name="connsiteY20" fmla="*/ 3876608 h 4026579"/>
              <a:gd name="connsiteX21" fmla="*/ 1105786 w 5411973"/>
              <a:gd name="connsiteY21" fmla="*/ 3886200 h 4026579"/>
              <a:gd name="connsiteX22" fmla="*/ 1079205 w 5411973"/>
              <a:gd name="connsiteY22" fmla="*/ 4013790 h 4026579"/>
              <a:gd name="connsiteX23" fmla="*/ 297712 w 5411973"/>
              <a:gd name="connsiteY23" fmla="*/ 4008474 h 4026579"/>
              <a:gd name="connsiteX24" fmla="*/ 318977 w 5411973"/>
              <a:gd name="connsiteY24" fmla="*/ 3870251 h 4026579"/>
              <a:gd name="connsiteX25" fmla="*/ 5317 w 5411973"/>
              <a:gd name="connsiteY25" fmla="*/ 3891516 h 4026579"/>
              <a:gd name="connsiteX26" fmla="*/ 0 w 5411973"/>
              <a:gd name="connsiteY26" fmla="*/ 3269511 h 4026579"/>
              <a:gd name="connsiteX27" fmla="*/ 292396 w 5411973"/>
              <a:gd name="connsiteY27" fmla="*/ 3258879 h 4026579"/>
              <a:gd name="connsiteX28" fmla="*/ 324293 w 5411973"/>
              <a:gd name="connsiteY28" fmla="*/ 2503967 h 4026579"/>
              <a:gd name="connsiteX29" fmla="*/ 606056 w 5411973"/>
              <a:gd name="connsiteY29" fmla="*/ 2488018 h 4026579"/>
              <a:gd name="connsiteX30" fmla="*/ 606056 w 5411973"/>
              <a:gd name="connsiteY30" fmla="*/ 2328530 h 4026579"/>
              <a:gd name="connsiteX31" fmla="*/ 808075 w 5411973"/>
              <a:gd name="connsiteY31" fmla="*/ 2333846 h 4026579"/>
              <a:gd name="connsiteX32" fmla="*/ 813391 w 5411973"/>
              <a:gd name="connsiteY32" fmla="*/ 2179674 h 4026579"/>
              <a:gd name="connsiteX33" fmla="*/ 1089838 w 5411973"/>
              <a:gd name="connsiteY33" fmla="*/ 2184990 h 4026579"/>
              <a:gd name="connsiteX34" fmla="*/ 1095154 w 5411973"/>
              <a:gd name="connsiteY34" fmla="*/ 2041451 h 4026579"/>
              <a:gd name="connsiteX35" fmla="*/ 1589568 w 5411973"/>
              <a:gd name="connsiteY35" fmla="*/ 2036135 h 4026579"/>
              <a:gd name="connsiteX36" fmla="*/ 1589568 w 5411973"/>
              <a:gd name="connsiteY36" fmla="*/ 1881963 h 4026579"/>
              <a:gd name="connsiteX37" fmla="*/ 1876647 w 5411973"/>
              <a:gd name="connsiteY37" fmla="*/ 1871330 h 4026579"/>
              <a:gd name="connsiteX38" fmla="*/ 1881963 w 5411973"/>
              <a:gd name="connsiteY38" fmla="*/ 1717158 h 4026579"/>
              <a:gd name="connsiteX39" fmla="*/ 2030819 w 5411973"/>
              <a:gd name="connsiteY39" fmla="*/ 1717158 h 4026579"/>
              <a:gd name="connsiteX40" fmla="*/ 2025503 w 5411973"/>
              <a:gd name="connsiteY40" fmla="*/ 1472609 h 4026579"/>
              <a:gd name="connsiteX41" fmla="*/ 2184991 w 5411973"/>
              <a:gd name="connsiteY41" fmla="*/ 1483242 h 4026579"/>
              <a:gd name="connsiteX42" fmla="*/ 2179675 w 5411973"/>
              <a:gd name="connsiteY42" fmla="*/ 1355651 h 4026579"/>
              <a:gd name="connsiteX43" fmla="*/ 2445489 w 5411973"/>
              <a:gd name="connsiteY43" fmla="*/ 1350335 h 4026579"/>
              <a:gd name="connsiteX44" fmla="*/ 2445489 w 5411973"/>
              <a:gd name="connsiteY44" fmla="*/ 1196163 h 4026579"/>
              <a:gd name="connsiteX45" fmla="*/ 2759149 w 5411973"/>
              <a:gd name="connsiteY45" fmla="*/ 1201479 h 4026579"/>
              <a:gd name="connsiteX46" fmla="*/ 2753833 w 5411973"/>
              <a:gd name="connsiteY46" fmla="*/ 1047307 h 4026579"/>
              <a:gd name="connsiteX47" fmla="*/ 3072810 w 5411973"/>
              <a:gd name="connsiteY47" fmla="*/ 1031358 h 4026579"/>
              <a:gd name="connsiteX48" fmla="*/ 3072810 w 5411973"/>
              <a:gd name="connsiteY48" fmla="*/ 887818 h 4026579"/>
              <a:gd name="connsiteX49" fmla="*/ 3381154 w 5411973"/>
              <a:gd name="connsiteY49" fmla="*/ 882502 h 4026579"/>
              <a:gd name="connsiteX50" fmla="*/ 3375838 w 5411973"/>
              <a:gd name="connsiteY50" fmla="*/ 723014 h 4026579"/>
              <a:gd name="connsiteX51" fmla="*/ 3859619 w 5411973"/>
              <a:gd name="connsiteY51" fmla="*/ 717697 h 4026579"/>
              <a:gd name="connsiteX52" fmla="*/ 3848986 w 5411973"/>
              <a:gd name="connsiteY52" fmla="*/ 579474 h 4026579"/>
              <a:gd name="connsiteX53" fmla="*/ 4003159 w 5411973"/>
              <a:gd name="connsiteY53" fmla="*/ 579474 h 4026579"/>
              <a:gd name="connsiteX54" fmla="*/ 4003159 w 5411973"/>
              <a:gd name="connsiteY54" fmla="*/ 419986 h 4026579"/>
              <a:gd name="connsiteX55" fmla="*/ 4162647 w 5411973"/>
              <a:gd name="connsiteY55" fmla="*/ 414670 h 4026579"/>
              <a:gd name="connsiteX56" fmla="*/ 4162647 w 5411973"/>
              <a:gd name="connsiteY56" fmla="*/ 260497 h 4026579"/>
              <a:gd name="connsiteX57" fmla="*/ 4470991 w 5411973"/>
              <a:gd name="connsiteY57" fmla="*/ 255181 h 4026579"/>
              <a:gd name="connsiteX58" fmla="*/ 4470991 w 5411973"/>
              <a:gd name="connsiteY58" fmla="*/ 106325 h 4026579"/>
              <a:gd name="connsiteX59" fmla="*/ 4938824 w 5411973"/>
              <a:gd name="connsiteY59" fmla="*/ 106325 h 4026579"/>
              <a:gd name="connsiteX60" fmla="*/ 4944140 w 5411973"/>
              <a:gd name="connsiteY60" fmla="*/ 0 h 4026579"/>
              <a:gd name="connsiteX61" fmla="*/ 5252484 w 5411973"/>
              <a:gd name="connsiteY61" fmla="*/ 0 h 4026579"/>
              <a:gd name="connsiteX62" fmla="*/ 5247168 w 5411973"/>
              <a:gd name="connsiteY62" fmla="*/ 101009 h 4026579"/>
              <a:gd name="connsiteX0" fmla="*/ 5247168 w 5411973"/>
              <a:gd name="connsiteY0" fmla="*/ 101009 h 4026579"/>
              <a:gd name="connsiteX1" fmla="*/ 5411973 w 5411973"/>
              <a:gd name="connsiteY1" fmla="*/ 106325 h 4026579"/>
              <a:gd name="connsiteX2" fmla="*/ 5406656 w 5411973"/>
              <a:gd name="connsiteY2" fmla="*/ 712381 h 4026579"/>
              <a:gd name="connsiteX3" fmla="*/ 5305647 w 5411973"/>
              <a:gd name="connsiteY3" fmla="*/ 701749 h 4026579"/>
              <a:gd name="connsiteX4" fmla="*/ 5284382 w 5411973"/>
              <a:gd name="connsiteY4" fmla="*/ 1472609 h 4026579"/>
              <a:gd name="connsiteX5" fmla="*/ 5135526 w 5411973"/>
              <a:gd name="connsiteY5" fmla="*/ 1477925 h 4026579"/>
              <a:gd name="connsiteX6" fmla="*/ 5151475 w 5411973"/>
              <a:gd name="connsiteY6" fmla="*/ 2094614 h 4026579"/>
              <a:gd name="connsiteX7" fmla="*/ 4843131 w 5411973"/>
              <a:gd name="connsiteY7" fmla="*/ 2094614 h 4026579"/>
              <a:gd name="connsiteX8" fmla="*/ 4837814 w 5411973"/>
              <a:gd name="connsiteY8" fmla="*/ 2259418 h 4026579"/>
              <a:gd name="connsiteX9" fmla="*/ 4529470 w 5411973"/>
              <a:gd name="connsiteY9" fmla="*/ 2270051 h 4026579"/>
              <a:gd name="connsiteX10" fmla="*/ 4513521 w 5411973"/>
              <a:gd name="connsiteY10" fmla="*/ 2402958 h 4026579"/>
              <a:gd name="connsiteX11" fmla="*/ 3742661 w 5411973"/>
              <a:gd name="connsiteY11" fmla="*/ 2402958 h 4026579"/>
              <a:gd name="connsiteX12" fmla="*/ 3742661 w 5411973"/>
              <a:gd name="connsiteY12" fmla="*/ 2541181 h 4026579"/>
              <a:gd name="connsiteX13" fmla="*/ 3572540 w 5411973"/>
              <a:gd name="connsiteY13" fmla="*/ 2557130 h 4026579"/>
              <a:gd name="connsiteX14" fmla="*/ 3567224 w 5411973"/>
              <a:gd name="connsiteY14" fmla="*/ 2716618 h 4026579"/>
              <a:gd name="connsiteX15" fmla="*/ 3285461 w 5411973"/>
              <a:gd name="connsiteY15" fmla="*/ 2705986 h 4026579"/>
              <a:gd name="connsiteX16" fmla="*/ 3264196 w 5411973"/>
              <a:gd name="connsiteY16" fmla="*/ 2961167 h 4026579"/>
              <a:gd name="connsiteX17" fmla="*/ 3113222 w 5411973"/>
              <a:gd name="connsiteY17" fmla="*/ 2960090 h 4026579"/>
              <a:gd name="connsiteX18" fmla="*/ 3129132 w 5411973"/>
              <a:gd name="connsiteY18" fmla="*/ 3407735 h 4026579"/>
              <a:gd name="connsiteX19" fmla="*/ 1560830 w 5411973"/>
              <a:gd name="connsiteY19" fmla="*/ 4026579 h 4026579"/>
              <a:gd name="connsiteX20" fmla="*/ 1573618 w 5411973"/>
              <a:gd name="connsiteY20" fmla="*/ 3889397 h 4026579"/>
              <a:gd name="connsiteX21" fmla="*/ 1105786 w 5411973"/>
              <a:gd name="connsiteY21" fmla="*/ 3886200 h 4026579"/>
              <a:gd name="connsiteX22" fmla="*/ 1079205 w 5411973"/>
              <a:gd name="connsiteY22" fmla="*/ 4013790 h 4026579"/>
              <a:gd name="connsiteX23" fmla="*/ 297712 w 5411973"/>
              <a:gd name="connsiteY23" fmla="*/ 4008474 h 4026579"/>
              <a:gd name="connsiteX24" fmla="*/ 318977 w 5411973"/>
              <a:gd name="connsiteY24" fmla="*/ 3870251 h 4026579"/>
              <a:gd name="connsiteX25" fmla="*/ 5317 w 5411973"/>
              <a:gd name="connsiteY25" fmla="*/ 3891516 h 4026579"/>
              <a:gd name="connsiteX26" fmla="*/ 0 w 5411973"/>
              <a:gd name="connsiteY26" fmla="*/ 3269511 h 4026579"/>
              <a:gd name="connsiteX27" fmla="*/ 292396 w 5411973"/>
              <a:gd name="connsiteY27" fmla="*/ 3258879 h 4026579"/>
              <a:gd name="connsiteX28" fmla="*/ 324293 w 5411973"/>
              <a:gd name="connsiteY28" fmla="*/ 2503967 h 4026579"/>
              <a:gd name="connsiteX29" fmla="*/ 606056 w 5411973"/>
              <a:gd name="connsiteY29" fmla="*/ 2488018 h 4026579"/>
              <a:gd name="connsiteX30" fmla="*/ 606056 w 5411973"/>
              <a:gd name="connsiteY30" fmla="*/ 2328530 h 4026579"/>
              <a:gd name="connsiteX31" fmla="*/ 808075 w 5411973"/>
              <a:gd name="connsiteY31" fmla="*/ 2333846 h 4026579"/>
              <a:gd name="connsiteX32" fmla="*/ 813391 w 5411973"/>
              <a:gd name="connsiteY32" fmla="*/ 2179674 h 4026579"/>
              <a:gd name="connsiteX33" fmla="*/ 1089838 w 5411973"/>
              <a:gd name="connsiteY33" fmla="*/ 2184990 h 4026579"/>
              <a:gd name="connsiteX34" fmla="*/ 1095154 w 5411973"/>
              <a:gd name="connsiteY34" fmla="*/ 2041451 h 4026579"/>
              <a:gd name="connsiteX35" fmla="*/ 1589568 w 5411973"/>
              <a:gd name="connsiteY35" fmla="*/ 2036135 h 4026579"/>
              <a:gd name="connsiteX36" fmla="*/ 1589568 w 5411973"/>
              <a:gd name="connsiteY36" fmla="*/ 1881963 h 4026579"/>
              <a:gd name="connsiteX37" fmla="*/ 1876647 w 5411973"/>
              <a:gd name="connsiteY37" fmla="*/ 1871330 h 4026579"/>
              <a:gd name="connsiteX38" fmla="*/ 1881963 w 5411973"/>
              <a:gd name="connsiteY38" fmla="*/ 1717158 h 4026579"/>
              <a:gd name="connsiteX39" fmla="*/ 2030819 w 5411973"/>
              <a:gd name="connsiteY39" fmla="*/ 1717158 h 4026579"/>
              <a:gd name="connsiteX40" fmla="*/ 2025503 w 5411973"/>
              <a:gd name="connsiteY40" fmla="*/ 1472609 h 4026579"/>
              <a:gd name="connsiteX41" fmla="*/ 2184991 w 5411973"/>
              <a:gd name="connsiteY41" fmla="*/ 1483242 h 4026579"/>
              <a:gd name="connsiteX42" fmla="*/ 2179675 w 5411973"/>
              <a:gd name="connsiteY42" fmla="*/ 1355651 h 4026579"/>
              <a:gd name="connsiteX43" fmla="*/ 2445489 w 5411973"/>
              <a:gd name="connsiteY43" fmla="*/ 1350335 h 4026579"/>
              <a:gd name="connsiteX44" fmla="*/ 2445489 w 5411973"/>
              <a:gd name="connsiteY44" fmla="*/ 1196163 h 4026579"/>
              <a:gd name="connsiteX45" fmla="*/ 2759149 w 5411973"/>
              <a:gd name="connsiteY45" fmla="*/ 1201479 h 4026579"/>
              <a:gd name="connsiteX46" fmla="*/ 2753833 w 5411973"/>
              <a:gd name="connsiteY46" fmla="*/ 1047307 h 4026579"/>
              <a:gd name="connsiteX47" fmla="*/ 3072810 w 5411973"/>
              <a:gd name="connsiteY47" fmla="*/ 1031358 h 4026579"/>
              <a:gd name="connsiteX48" fmla="*/ 3072810 w 5411973"/>
              <a:gd name="connsiteY48" fmla="*/ 887818 h 4026579"/>
              <a:gd name="connsiteX49" fmla="*/ 3381154 w 5411973"/>
              <a:gd name="connsiteY49" fmla="*/ 882502 h 4026579"/>
              <a:gd name="connsiteX50" fmla="*/ 3375838 w 5411973"/>
              <a:gd name="connsiteY50" fmla="*/ 723014 h 4026579"/>
              <a:gd name="connsiteX51" fmla="*/ 3859619 w 5411973"/>
              <a:gd name="connsiteY51" fmla="*/ 717697 h 4026579"/>
              <a:gd name="connsiteX52" fmla="*/ 3848986 w 5411973"/>
              <a:gd name="connsiteY52" fmla="*/ 579474 h 4026579"/>
              <a:gd name="connsiteX53" fmla="*/ 4003159 w 5411973"/>
              <a:gd name="connsiteY53" fmla="*/ 579474 h 4026579"/>
              <a:gd name="connsiteX54" fmla="*/ 4003159 w 5411973"/>
              <a:gd name="connsiteY54" fmla="*/ 419986 h 4026579"/>
              <a:gd name="connsiteX55" fmla="*/ 4162647 w 5411973"/>
              <a:gd name="connsiteY55" fmla="*/ 414670 h 4026579"/>
              <a:gd name="connsiteX56" fmla="*/ 4162647 w 5411973"/>
              <a:gd name="connsiteY56" fmla="*/ 260497 h 4026579"/>
              <a:gd name="connsiteX57" fmla="*/ 4470991 w 5411973"/>
              <a:gd name="connsiteY57" fmla="*/ 255181 h 4026579"/>
              <a:gd name="connsiteX58" fmla="*/ 4470991 w 5411973"/>
              <a:gd name="connsiteY58" fmla="*/ 106325 h 4026579"/>
              <a:gd name="connsiteX59" fmla="*/ 4938824 w 5411973"/>
              <a:gd name="connsiteY59" fmla="*/ 106325 h 4026579"/>
              <a:gd name="connsiteX60" fmla="*/ 4944140 w 5411973"/>
              <a:gd name="connsiteY60" fmla="*/ 0 h 4026579"/>
              <a:gd name="connsiteX61" fmla="*/ 5252484 w 5411973"/>
              <a:gd name="connsiteY61" fmla="*/ 0 h 4026579"/>
              <a:gd name="connsiteX62" fmla="*/ 5247168 w 5411973"/>
              <a:gd name="connsiteY62" fmla="*/ 101009 h 4026579"/>
              <a:gd name="connsiteX0" fmla="*/ 5247168 w 5411973"/>
              <a:gd name="connsiteY0" fmla="*/ 101009 h 4026579"/>
              <a:gd name="connsiteX1" fmla="*/ 5411973 w 5411973"/>
              <a:gd name="connsiteY1" fmla="*/ 106325 h 4026579"/>
              <a:gd name="connsiteX2" fmla="*/ 5406656 w 5411973"/>
              <a:gd name="connsiteY2" fmla="*/ 712381 h 4026579"/>
              <a:gd name="connsiteX3" fmla="*/ 5305647 w 5411973"/>
              <a:gd name="connsiteY3" fmla="*/ 701749 h 4026579"/>
              <a:gd name="connsiteX4" fmla="*/ 5284382 w 5411973"/>
              <a:gd name="connsiteY4" fmla="*/ 1472609 h 4026579"/>
              <a:gd name="connsiteX5" fmla="*/ 5135526 w 5411973"/>
              <a:gd name="connsiteY5" fmla="*/ 1477925 h 4026579"/>
              <a:gd name="connsiteX6" fmla="*/ 5151475 w 5411973"/>
              <a:gd name="connsiteY6" fmla="*/ 2094614 h 4026579"/>
              <a:gd name="connsiteX7" fmla="*/ 4843131 w 5411973"/>
              <a:gd name="connsiteY7" fmla="*/ 2094614 h 4026579"/>
              <a:gd name="connsiteX8" fmla="*/ 4837814 w 5411973"/>
              <a:gd name="connsiteY8" fmla="*/ 2259418 h 4026579"/>
              <a:gd name="connsiteX9" fmla="*/ 4529470 w 5411973"/>
              <a:gd name="connsiteY9" fmla="*/ 2270051 h 4026579"/>
              <a:gd name="connsiteX10" fmla="*/ 4513521 w 5411973"/>
              <a:gd name="connsiteY10" fmla="*/ 2402958 h 4026579"/>
              <a:gd name="connsiteX11" fmla="*/ 3742661 w 5411973"/>
              <a:gd name="connsiteY11" fmla="*/ 2402958 h 4026579"/>
              <a:gd name="connsiteX12" fmla="*/ 3742661 w 5411973"/>
              <a:gd name="connsiteY12" fmla="*/ 2541181 h 4026579"/>
              <a:gd name="connsiteX13" fmla="*/ 3572540 w 5411973"/>
              <a:gd name="connsiteY13" fmla="*/ 2557130 h 4026579"/>
              <a:gd name="connsiteX14" fmla="*/ 3567224 w 5411973"/>
              <a:gd name="connsiteY14" fmla="*/ 2716618 h 4026579"/>
              <a:gd name="connsiteX15" fmla="*/ 3285461 w 5411973"/>
              <a:gd name="connsiteY15" fmla="*/ 2705986 h 4026579"/>
              <a:gd name="connsiteX16" fmla="*/ 3264196 w 5411973"/>
              <a:gd name="connsiteY16" fmla="*/ 2961167 h 4026579"/>
              <a:gd name="connsiteX17" fmla="*/ 3113222 w 5411973"/>
              <a:gd name="connsiteY17" fmla="*/ 2960090 h 4026579"/>
              <a:gd name="connsiteX18" fmla="*/ 3129132 w 5411973"/>
              <a:gd name="connsiteY18" fmla="*/ 3407735 h 4026579"/>
              <a:gd name="connsiteX19" fmla="*/ 1560830 w 5411973"/>
              <a:gd name="connsiteY19" fmla="*/ 4026579 h 4026579"/>
              <a:gd name="connsiteX20" fmla="*/ 1583209 w 5411973"/>
              <a:gd name="connsiteY20" fmla="*/ 3879806 h 4026579"/>
              <a:gd name="connsiteX21" fmla="*/ 1105786 w 5411973"/>
              <a:gd name="connsiteY21" fmla="*/ 3886200 h 4026579"/>
              <a:gd name="connsiteX22" fmla="*/ 1079205 w 5411973"/>
              <a:gd name="connsiteY22" fmla="*/ 4013790 h 4026579"/>
              <a:gd name="connsiteX23" fmla="*/ 297712 w 5411973"/>
              <a:gd name="connsiteY23" fmla="*/ 4008474 h 4026579"/>
              <a:gd name="connsiteX24" fmla="*/ 318977 w 5411973"/>
              <a:gd name="connsiteY24" fmla="*/ 3870251 h 4026579"/>
              <a:gd name="connsiteX25" fmla="*/ 5317 w 5411973"/>
              <a:gd name="connsiteY25" fmla="*/ 3891516 h 4026579"/>
              <a:gd name="connsiteX26" fmla="*/ 0 w 5411973"/>
              <a:gd name="connsiteY26" fmla="*/ 3269511 h 4026579"/>
              <a:gd name="connsiteX27" fmla="*/ 292396 w 5411973"/>
              <a:gd name="connsiteY27" fmla="*/ 3258879 h 4026579"/>
              <a:gd name="connsiteX28" fmla="*/ 324293 w 5411973"/>
              <a:gd name="connsiteY28" fmla="*/ 2503967 h 4026579"/>
              <a:gd name="connsiteX29" fmla="*/ 606056 w 5411973"/>
              <a:gd name="connsiteY29" fmla="*/ 2488018 h 4026579"/>
              <a:gd name="connsiteX30" fmla="*/ 606056 w 5411973"/>
              <a:gd name="connsiteY30" fmla="*/ 2328530 h 4026579"/>
              <a:gd name="connsiteX31" fmla="*/ 808075 w 5411973"/>
              <a:gd name="connsiteY31" fmla="*/ 2333846 h 4026579"/>
              <a:gd name="connsiteX32" fmla="*/ 813391 w 5411973"/>
              <a:gd name="connsiteY32" fmla="*/ 2179674 h 4026579"/>
              <a:gd name="connsiteX33" fmla="*/ 1089838 w 5411973"/>
              <a:gd name="connsiteY33" fmla="*/ 2184990 h 4026579"/>
              <a:gd name="connsiteX34" fmla="*/ 1095154 w 5411973"/>
              <a:gd name="connsiteY34" fmla="*/ 2041451 h 4026579"/>
              <a:gd name="connsiteX35" fmla="*/ 1589568 w 5411973"/>
              <a:gd name="connsiteY35" fmla="*/ 2036135 h 4026579"/>
              <a:gd name="connsiteX36" fmla="*/ 1589568 w 5411973"/>
              <a:gd name="connsiteY36" fmla="*/ 1881963 h 4026579"/>
              <a:gd name="connsiteX37" fmla="*/ 1876647 w 5411973"/>
              <a:gd name="connsiteY37" fmla="*/ 1871330 h 4026579"/>
              <a:gd name="connsiteX38" fmla="*/ 1881963 w 5411973"/>
              <a:gd name="connsiteY38" fmla="*/ 1717158 h 4026579"/>
              <a:gd name="connsiteX39" fmla="*/ 2030819 w 5411973"/>
              <a:gd name="connsiteY39" fmla="*/ 1717158 h 4026579"/>
              <a:gd name="connsiteX40" fmla="*/ 2025503 w 5411973"/>
              <a:gd name="connsiteY40" fmla="*/ 1472609 h 4026579"/>
              <a:gd name="connsiteX41" fmla="*/ 2184991 w 5411973"/>
              <a:gd name="connsiteY41" fmla="*/ 1483242 h 4026579"/>
              <a:gd name="connsiteX42" fmla="*/ 2179675 w 5411973"/>
              <a:gd name="connsiteY42" fmla="*/ 1355651 h 4026579"/>
              <a:gd name="connsiteX43" fmla="*/ 2445489 w 5411973"/>
              <a:gd name="connsiteY43" fmla="*/ 1350335 h 4026579"/>
              <a:gd name="connsiteX44" fmla="*/ 2445489 w 5411973"/>
              <a:gd name="connsiteY44" fmla="*/ 1196163 h 4026579"/>
              <a:gd name="connsiteX45" fmla="*/ 2759149 w 5411973"/>
              <a:gd name="connsiteY45" fmla="*/ 1201479 h 4026579"/>
              <a:gd name="connsiteX46" fmla="*/ 2753833 w 5411973"/>
              <a:gd name="connsiteY46" fmla="*/ 1047307 h 4026579"/>
              <a:gd name="connsiteX47" fmla="*/ 3072810 w 5411973"/>
              <a:gd name="connsiteY47" fmla="*/ 1031358 h 4026579"/>
              <a:gd name="connsiteX48" fmla="*/ 3072810 w 5411973"/>
              <a:gd name="connsiteY48" fmla="*/ 887818 h 4026579"/>
              <a:gd name="connsiteX49" fmla="*/ 3381154 w 5411973"/>
              <a:gd name="connsiteY49" fmla="*/ 882502 h 4026579"/>
              <a:gd name="connsiteX50" fmla="*/ 3375838 w 5411973"/>
              <a:gd name="connsiteY50" fmla="*/ 723014 h 4026579"/>
              <a:gd name="connsiteX51" fmla="*/ 3859619 w 5411973"/>
              <a:gd name="connsiteY51" fmla="*/ 717697 h 4026579"/>
              <a:gd name="connsiteX52" fmla="*/ 3848986 w 5411973"/>
              <a:gd name="connsiteY52" fmla="*/ 579474 h 4026579"/>
              <a:gd name="connsiteX53" fmla="*/ 4003159 w 5411973"/>
              <a:gd name="connsiteY53" fmla="*/ 579474 h 4026579"/>
              <a:gd name="connsiteX54" fmla="*/ 4003159 w 5411973"/>
              <a:gd name="connsiteY54" fmla="*/ 419986 h 4026579"/>
              <a:gd name="connsiteX55" fmla="*/ 4162647 w 5411973"/>
              <a:gd name="connsiteY55" fmla="*/ 414670 h 4026579"/>
              <a:gd name="connsiteX56" fmla="*/ 4162647 w 5411973"/>
              <a:gd name="connsiteY56" fmla="*/ 260497 h 4026579"/>
              <a:gd name="connsiteX57" fmla="*/ 4470991 w 5411973"/>
              <a:gd name="connsiteY57" fmla="*/ 255181 h 4026579"/>
              <a:gd name="connsiteX58" fmla="*/ 4470991 w 5411973"/>
              <a:gd name="connsiteY58" fmla="*/ 106325 h 4026579"/>
              <a:gd name="connsiteX59" fmla="*/ 4938824 w 5411973"/>
              <a:gd name="connsiteY59" fmla="*/ 106325 h 4026579"/>
              <a:gd name="connsiteX60" fmla="*/ 4944140 w 5411973"/>
              <a:gd name="connsiteY60" fmla="*/ 0 h 4026579"/>
              <a:gd name="connsiteX61" fmla="*/ 5252484 w 5411973"/>
              <a:gd name="connsiteY61" fmla="*/ 0 h 4026579"/>
              <a:gd name="connsiteX62" fmla="*/ 5247168 w 5411973"/>
              <a:gd name="connsiteY62" fmla="*/ 101009 h 4026579"/>
              <a:gd name="connsiteX0" fmla="*/ 5247168 w 5411973"/>
              <a:gd name="connsiteY0" fmla="*/ 101009 h 4026579"/>
              <a:gd name="connsiteX1" fmla="*/ 5411973 w 5411973"/>
              <a:gd name="connsiteY1" fmla="*/ 106325 h 4026579"/>
              <a:gd name="connsiteX2" fmla="*/ 5406656 w 5411973"/>
              <a:gd name="connsiteY2" fmla="*/ 712381 h 4026579"/>
              <a:gd name="connsiteX3" fmla="*/ 5305647 w 5411973"/>
              <a:gd name="connsiteY3" fmla="*/ 701749 h 4026579"/>
              <a:gd name="connsiteX4" fmla="*/ 5284382 w 5411973"/>
              <a:gd name="connsiteY4" fmla="*/ 1472609 h 4026579"/>
              <a:gd name="connsiteX5" fmla="*/ 5135526 w 5411973"/>
              <a:gd name="connsiteY5" fmla="*/ 1477925 h 4026579"/>
              <a:gd name="connsiteX6" fmla="*/ 5151475 w 5411973"/>
              <a:gd name="connsiteY6" fmla="*/ 2094614 h 4026579"/>
              <a:gd name="connsiteX7" fmla="*/ 4843131 w 5411973"/>
              <a:gd name="connsiteY7" fmla="*/ 2094614 h 4026579"/>
              <a:gd name="connsiteX8" fmla="*/ 4837814 w 5411973"/>
              <a:gd name="connsiteY8" fmla="*/ 2259418 h 4026579"/>
              <a:gd name="connsiteX9" fmla="*/ 4529470 w 5411973"/>
              <a:gd name="connsiteY9" fmla="*/ 2270051 h 4026579"/>
              <a:gd name="connsiteX10" fmla="*/ 4513521 w 5411973"/>
              <a:gd name="connsiteY10" fmla="*/ 2402958 h 4026579"/>
              <a:gd name="connsiteX11" fmla="*/ 3742661 w 5411973"/>
              <a:gd name="connsiteY11" fmla="*/ 2402958 h 4026579"/>
              <a:gd name="connsiteX12" fmla="*/ 3742661 w 5411973"/>
              <a:gd name="connsiteY12" fmla="*/ 2541181 h 4026579"/>
              <a:gd name="connsiteX13" fmla="*/ 3572540 w 5411973"/>
              <a:gd name="connsiteY13" fmla="*/ 2557130 h 4026579"/>
              <a:gd name="connsiteX14" fmla="*/ 3567224 w 5411973"/>
              <a:gd name="connsiteY14" fmla="*/ 2716618 h 4026579"/>
              <a:gd name="connsiteX15" fmla="*/ 3285461 w 5411973"/>
              <a:gd name="connsiteY15" fmla="*/ 2705986 h 4026579"/>
              <a:gd name="connsiteX16" fmla="*/ 3264196 w 5411973"/>
              <a:gd name="connsiteY16" fmla="*/ 2961167 h 4026579"/>
              <a:gd name="connsiteX17" fmla="*/ 3113222 w 5411973"/>
              <a:gd name="connsiteY17" fmla="*/ 2960090 h 4026579"/>
              <a:gd name="connsiteX18" fmla="*/ 3129132 w 5411973"/>
              <a:gd name="connsiteY18" fmla="*/ 3407735 h 4026579"/>
              <a:gd name="connsiteX19" fmla="*/ 1560830 w 5411973"/>
              <a:gd name="connsiteY19" fmla="*/ 4026579 h 4026579"/>
              <a:gd name="connsiteX20" fmla="*/ 1583209 w 5411973"/>
              <a:gd name="connsiteY20" fmla="*/ 3879806 h 4026579"/>
              <a:gd name="connsiteX21" fmla="*/ 1105786 w 5411973"/>
              <a:gd name="connsiteY21" fmla="*/ 3886200 h 4026579"/>
              <a:gd name="connsiteX22" fmla="*/ 1079205 w 5411973"/>
              <a:gd name="connsiteY22" fmla="*/ 4026579 h 4026579"/>
              <a:gd name="connsiteX23" fmla="*/ 297712 w 5411973"/>
              <a:gd name="connsiteY23" fmla="*/ 4008474 h 4026579"/>
              <a:gd name="connsiteX24" fmla="*/ 318977 w 5411973"/>
              <a:gd name="connsiteY24" fmla="*/ 3870251 h 4026579"/>
              <a:gd name="connsiteX25" fmla="*/ 5317 w 5411973"/>
              <a:gd name="connsiteY25" fmla="*/ 3891516 h 4026579"/>
              <a:gd name="connsiteX26" fmla="*/ 0 w 5411973"/>
              <a:gd name="connsiteY26" fmla="*/ 3269511 h 4026579"/>
              <a:gd name="connsiteX27" fmla="*/ 292396 w 5411973"/>
              <a:gd name="connsiteY27" fmla="*/ 3258879 h 4026579"/>
              <a:gd name="connsiteX28" fmla="*/ 324293 w 5411973"/>
              <a:gd name="connsiteY28" fmla="*/ 2503967 h 4026579"/>
              <a:gd name="connsiteX29" fmla="*/ 606056 w 5411973"/>
              <a:gd name="connsiteY29" fmla="*/ 2488018 h 4026579"/>
              <a:gd name="connsiteX30" fmla="*/ 606056 w 5411973"/>
              <a:gd name="connsiteY30" fmla="*/ 2328530 h 4026579"/>
              <a:gd name="connsiteX31" fmla="*/ 808075 w 5411973"/>
              <a:gd name="connsiteY31" fmla="*/ 2333846 h 4026579"/>
              <a:gd name="connsiteX32" fmla="*/ 813391 w 5411973"/>
              <a:gd name="connsiteY32" fmla="*/ 2179674 h 4026579"/>
              <a:gd name="connsiteX33" fmla="*/ 1089838 w 5411973"/>
              <a:gd name="connsiteY33" fmla="*/ 2184990 h 4026579"/>
              <a:gd name="connsiteX34" fmla="*/ 1095154 w 5411973"/>
              <a:gd name="connsiteY34" fmla="*/ 2041451 h 4026579"/>
              <a:gd name="connsiteX35" fmla="*/ 1589568 w 5411973"/>
              <a:gd name="connsiteY35" fmla="*/ 2036135 h 4026579"/>
              <a:gd name="connsiteX36" fmla="*/ 1589568 w 5411973"/>
              <a:gd name="connsiteY36" fmla="*/ 1881963 h 4026579"/>
              <a:gd name="connsiteX37" fmla="*/ 1876647 w 5411973"/>
              <a:gd name="connsiteY37" fmla="*/ 1871330 h 4026579"/>
              <a:gd name="connsiteX38" fmla="*/ 1881963 w 5411973"/>
              <a:gd name="connsiteY38" fmla="*/ 1717158 h 4026579"/>
              <a:gd name="connsiteX39" fmla="*/ 2030819 w 5411973"/>
              <a:gd name="connsiteY39" fmla="*/ 1717158 h 4026579"/>
              <a:gd name="connsiteX40" fmla="*/ 2025503 w 5411973"/>
              <a:gd name="connsiteY40" fmla="*/ 1472609 h 4026579"/>
              <a:gd name="connsiteX41" fmla="*/ 2184991 w 5411973"/>
              <a:gd name="connsiteY41" fmla="*/ 1483242 h 4026579"/>
              <a:gd name="connsiteX42" fmla="*/ 2179675 w 5411973"/>
              <a:gd name="connsiteY42" fmla="*/ 1355651 h 4026579"/>
              <a:gd name="connsiteX43" fmla="*/ 2445489 w 5411973"/>
              <a:gd name="connsiteY43" fmla="*/ 1350335 h 4026579"/>
              <a:gd name="connsiteX44" fmla="*/ 2445489 w 5411973"/>
              <a:gd name="connsiteY44" fmla="*/ 1196163 h 4026579"/>
              <a:gd name="connsiteX45" fmla="*/ 2759149 w 5411973"/>
              <a:gd name="connsiteY45" fmla="*/ 1201479 h 4026579"/>
              <a:gd name="connsiteX46" fmla="*/ 2753833 w 5411973"/>
              <a:gd name="connsiteY46" fmla="*/ 1047307 h 4026579"/>
              <a:gd name="connsiteX47" fmla="*/ 3072810 w 5411973"/>
              <a:gd name="connsiteY47" fmla="*/ 1031358 h 4026579"/>
              <a:gd name="connsiteX48" fmla="*/ 3072810 w 5411973"/>
              <a:gd name="connsiteY48" fmla="*/ 887818 h 4026579"/>
              <a:gd name="connsiteX49" fmla="*/ 3381154 w 5411973"/>
              <a:gd name="connsiteY49" fmla="*/ 882502 h 4026579"/>
              <a:gd name="connsiteX50" fmla="*/ 3375838 w 5411973"/>
              <a:gd name="connsiteY50" fmla="*/ 723014 h 4026579"/>
              <a:gd name="connsiteX51" fmla="*/ 3859619 w 5411973"/>
              <a:gd name="connsiteY51" fmla="*/ 717697 h 4026579"/>
              <a:gd name="connsiteX52" fmla="*/ 3848986 w 5411973"/>
              <a:gd name="connsiteY52" fmla="*/ 579474 h 4026579"/>
              <a:gd name="connsiteX53" fmla="*/ 4003159 w 5411973"/>
              <a:gd name="connsiteY53" fmla="*/ 579474 h 4026579"/>
              <a:gd name="connsiteX54" fmla="*/ 4003159 w 5411973"/>
              <a:gd name="connsiteY54" fmla="*/ 419986 h 4026579"/>
              <a:gd name="connsiteX55" fmla="*/ 4162647 w 5411973"/>
              <a:gd name="connsiteY55" fmla="*/ 414670 h 4026579"/>
              <a:gd name="connsiteX56" fmla="*/ 4162647 w 5411973"/>
              <a:gd name="connsiteY56" fmla="*/ 260497 h 4026579"/>
              <a:gd name="connsiteX57" fmla="*/ 4470991 w 5411973"/>
              <a:gd name="connsiteY57" fmla="*/ 255181 h 4026579"/>
              <a:gd name="connsiteX58" fmla="*/ 4470991 w 5411973"/>
              <a:gd name="connsiteY58" fmla="*/ 106325 h 4026579"/>
              <a:gd name="connsiteX59" fmla="*/ 4938824 w 5411973"/>
              <a:gd name="connsiteY59" fmla="*/ 106325 h 4026579"/>
              <a:gd name="connsiteX60" fmla="*/ 4944140 w 5411973"/>
              <a:gd name="connsiteY60" fmla="*/ 0 h 4026579"/>
              <a:gd name="connsiteX61" fmla="*/ 5252484 w 5411973"/>
              <a:gd name="connsiteY61" fmla="*/ 0 h 4026579"/>
              <a:gd name="connsiteX62" fmla="*/ 5247168 w 5411973"/>
              <a:gd name="connsiteY62" fmla="*/ 101009 h 4026579"/>
              <a:gd name="connsiteX0" fmla="*/ 5247168 w 5411973"/>
              <a:gd name="connsiteY0" fmla="*/ 101009 h 4026579"/>
              <a:gd name="connsiteX1" fmla="*/ 5411973 w 5411973"/>
              <a:gd name="connsiteY1" fmla="*/ 106325 h 4026579"/>
              <a:gd name="connsiteX2" fmla="*/ 5406656 w 5411973"/>
              <a:gd name="connsiteY2" fmla="*/ 712381 h 4026579"/>
              <a:gd name="connsiteX3" fmla="*/ 5305647 w 5411973"/>
              <a:gd name="connsiteY3" fmla="*/ 701749 h 4026579"/>
              <a:gd name="connsiteX4" fmla="*/ 5284382 w 5411973"/>
              <a:gd name="connsiteY4" fmla="*/ 1472609 h 4026579"/>
              <a:gd name="connsiteX5" fmla="*/ 5135526 w 5411973"/>
              <a:gd name="connsiteY5" fmla="*/ 1477925 h 4026579"/>
              <a:gd name="connsiteX6" fmla="*/ 5151475 w 5411973"/>
              <a:gd name="connsiteY6" fmla="*/ 2094614 h 4026579"/>
              <a:gd name="connsiteX7" fmla="*/ 4843131 w 5411973"/>
              <a:gd name="connsiteY7" fmla="*/ 2094614 h 4026579"/>
              <a:gd name="connsiteX8" fmla="*/ 4837814 w 5411973"/>
              <a:gd name="connsiteY8" fmla="*/ 2259418 h 4026579"/>
              <a:gd name="connsiteX9" fmla="*/ 4529470 w 5411973"/>
              <a:gd name="connsiteY9" fmla="*/ 2270051 h 4026579"/>
              <a:gd name="connsiteX10" fmla="*/ 4513521 w 5411973"/>
              <a:gd name="connsiteY10" fmla="*/ 2402958 h 4026579"/>
              <a:gd name="connsiteX11" fmla="*/ 3742661 w 5411973"/>
              <a:gd name="connsiteY11" fmla="*/ 2402958 h 4026579"/>
              <a:gd name="connsiteX12" fmla="*/ 3742661 w 5411973"/>
              <a:gd name="connsiteY12" fmla="*/ 2541181 h 4026579"/>
              <a:gd name="connsiteX13" fmla="*/ 3572540 w 5411973"/>
              <a:gd name="connsiteY13" fmla="*/ 2557130 h 4026579"/>
              <a:gd name="connsiteX14" fmla="*/ 3573619 w 5411973"/>
              <a:gd name="connsiteY14" fmla="*/ 2719815 h 4026579"/>
              <a:gd name="connsiteX15" fmla="*/ 3285461 w 5411973"/>
              <a:gd name="connsiteY15" fmla="*/ 2705986 h 4026579"/>
              <a:gd name="connsiteX16" fmla="*/ 3264196 w 5411973"/>
              <a:gd name="connsiteY16" fmla="*/ 2961167 h 4026579"/>
              <a:gd name="connsiteX17" fmla="*/ 3113222 w 5411973"/>
              <a:gd name="connsiteY17" fmla="*/ 2960090 h 4026579"/>
              <a:gd name="connsiteX18" fmla="*/ 3129132 w 5411973"/>
              <a:gd name="connsiteY18" fmla="*/ 3407735 h 4026579"/>
              <a:gd name="connsiteX19" fmla="*/ 1560830 w 5411973"/>
              <a:gd name="connsiteY19" fmla="*/ 4026579 h 4026579"/>
              <a:gd name="connsiteX20" fmla="*/ 1583209 w 5411973"/>
              <a:gd name="connsiteY20" fmla="*/ 3879806 h 4026579"/>
              <a:gd name="connsiteX21" fmla="*/ 1105786 w 5411973"/>
              <a:gd name="connsiteY21" fmla="*/ 3886200 h 4026579"/>
              <a:gd name="connsiteX22" fmla="*/ 1079205 w 5411973"/>
              <a:gd name="connsiteY22" fmla="*/ 4026579 h 4026579"/>
              <a:gd name="connsiteX23" fmla="*/ 297712 w 5411973"/>
              <a:gd name="connsiteY23" fmla="*/ 4008474 h 4026579"/>
              <a:gd name="connsiteX24" fmla="*/ 318977 w 5411973"/>
              <a:gd name="connsiteY24" fmla="*/ 3870251 h 4026579"/>
              <a:gd name="connsiteX25" fmla="*/ 5317 w 5411973"/>
              <a:gd name="connsiteY25" fmla="*/ 3891516 h 4026579"/>
              <a:gd name="connsiteX26" fmla="*/ 0 w 5411973"/>
              <a:gd name="connsiteY26" fmla="*/ 3269511 h 4026579"/>
              <a:gd name="connsiteX27" fmla="*/ 292396 w 5411973"/>
              <a:gd name="connsiteY27" fmla="*/ 3258879 h 4026579"/>
              <a:gd name="connsiteX28" fmla="*/ 324293 w 5411973"/>
              <a:gd name="connsiteY28" fmla="*/ 2503967 h 4026579"/>
              <a:gd name="connsiteX29" fmla="*/ 606056 w 5411973"/>
              <a:gd name="connsiteY29" fmla="*/ 2488018 h 4026579"/>
              <a:gd name="connsiteX30" fmla="*/ 606056 w 5411973"/>
              <a:gd name="connsiteY30" fmla="*/ 2328530 h 4026579"/>
              <a:gd name="connsiteX31" fmla="*/ 808075 w 5411973"/>
              <a:gd name="connsiteY31" fmla="*/ 2333846 h 4026579"/>
              <a:gd name="connsiteX32" fmla="*/ 813391 w 5411973"/>
              <a:gd name="connsiteY32" fmla="*/ 2179674 h 4026579"/>
              <a:gd name="connsiteX33" fmla="*/ 1089838 w 5411973"/>
              <a:gd name="connsiteY33" fmla="*/ 2184990 h 4026579"/>
              <a:gd name="connsiteX34" fmla="*/ 1095154 w 5411973"/>
              <a:gd name="connsiteY34" fmla="*/ 2041451 h 4026579"/>
              <a:gd name="connsiteX35" fmla="*/ 1589568 w 5411973"/>
              <a:gd name="connsiteY35" fmla="*/ 2036135 h 4026579"/>
              <a:gd name="connsiteX36" fmla="*/ 1589568 w 5411973"/>
              <a:gd name="connsiteY36" fmla="*/ 1881963 h 4026579"/>
              <a:gd name="connsiteX37" fmla="*/ 1876647 w 5411973"/>
              <a:gd name="connsiteY37" fmla="*/ 1871330 h 4026579"/>
              <a:gd name="connsiteX38" fmla="*/ 1881963 w 5411973"/>
              <a:gd name="connsiteY38" fmla="*/ 1717158 h 4026579"/>
              <a:gd name="connsiteX39" fmla="*/ 2030819 w 5411973"/>
              <a:gd name="connsiteY39" fmla="*/ 1717158 h 4026579"/>
              <a:gd name="connsiteX40" fmla="*/ 2025503 w 5411973"/>
              <a:gd name="connsiteY40" fmla="*/ 1472609 h 4026579"/>
              <a:gd name="connsiteX41" fmla="*/ 2184991 w 5411973"/>
              <a:gd name="connsiteY41" fmla="*/ 1483242 h 4026579"/>
              <a:gd name="connsiteX42" fmla="*/ 2179675 w 5411973"/>
              <a:gd name="connsiteY42" fmla="*/ 1355651 h 4026579"/>
              <a:gd name="connsiteX43" fmla="*/ 2445489 w 5411973"/>
              <a:gd name="connsiteY43" fmla="*/ 1350335 h 4026579"/>
              <a:gd name="connsiteX44" fmla="*/ 2445489 w 5411973"/>
              <a:gd name="connsiteY44" fmla="*/ 1196163 h 4026579"/>
              <a:gd name="connsiteX45" fmla="*/ 2759149 w 5411973"/>
              <a:gd name="connsiteY45" fmla="*/ 1201479 h 4026579"/>
              <a:gd name="connsiteX46" fmla="*/ 2753833 w 5411973"/>
              <a:gd name="connsiteY46" fmla="*/ 1047307 h 4026579"/>
              <a:gd name="connsiteX47" fmla="*/ 3072810 w 5411973"/>
              <a:gd name="connsiteY47" fmla="*/ 1031358 h 4026579"/>
              <a:gd name="connsiteX48" fmla="*/ 3072810 w 5411973"/>
              <a:gd name="connsiteY48" fmla="*/ 887818 h 4026579"/>
              <a:gd name="connsiteX49" fmla="*/ 3381154 w 5411973"/>
              <a:gd name="connsiteY49" fmla="*/ 882502 h 4026579"/>
              <a:gd name="connsiteX50" fmla="*/ 3375838 w 5411973"/>
              <a:gd name="connsiteY50" fmla="*/ 723014 h 4026579"/>
              <a:gd name="connsiteX51" fmla="*/ 3859619 w 5411973"/>
              <a:gd name="connsiteY51" fmla="*/ 717697 h 4026579"/>
              <a:gd name="connsiteX52" fmla="*/ 3848986 w 5411973"/>
              <a:gd name="connsiteY52" fmla="*/ 579474 h 4026579"/>
              <a:gd name="connsiteX53" fmla="*/ 4003159 w 5411973"/>
              <a:gd name="connsiteY53" fmla="*/ 579474 h 4026579"/>
              <a:gd name="connsiteX54" fmla="*/ 4003159 w 5411973"/>
              <a:gd name="connsiteY54" fmla="*/ 419986 h 4026579"/>
              <a:gd name="connsiteX55" fmla="*/ 4162647 w 5411973"/>
              <a:gd name="connsiteY55" fmla="*/ 414670 h 4026579"/>
              <a:gd name="connsiteX56" fmla="*/ 4162647 w 5411973"/>
              <a:gd name="connsiteY56" fmla="*/ 260497 h 4026579"/>
              <a:gd name="connsiteX57" fmla="*/ 4470991 w 5411973"/>
              <a:gd name="connsiteY57" fmla="*/ 255181 h 4026579"/>
              <a:gd name="connsiteX58" fmla="*/ 4470991 w 5411973"/>
              <a:gd name="connsiteY58" fmla="*/ 106325 h 4026579"/>
              <a:gd name="connsiteX59" fmla="*/ 4938824 w 5411973"/>
              <a:gd name="connsiteY59" fmla="*/ 106325 h 4026579"/>
              <a:gd name="connsiteX60" fmla="*/ 4944140 w 5411973"/>
              <a:gd name="connsiteY60" fmla="*/ 0 h 4026579"/>
              <a:gd name="connsiteX61" fmla="*/ 5252484 w 5411973"/>
              <a:gd name="connsiteY61" fmla="*/ 0 h 4026579"/>
              <a:gd name="connsiteX62" fmla="*/ 5247168 w 5411973"/>
              <a:gd name="connsiteY62" fmla="*/ 101009 h 4026579"/>
              <a:gd name="connsiteX0" fmla="*/ 5247168 w 5411973"/>
              <a:gd name="connsiteY0" fmla="*/ 101009 h 4026579"/>
              <a:gd name="connsiteX1" fmla="*/ 5411973 w 5411973"/>
              <a:gd name="connsiteY1" fmla="*/ 106325 h 4026579"/>
              <a:gd name="connsiteX2" fmla="*/ 5406656 w 5411973"/>
              <a:gd name="connsiteY2" fmla="*/ 712381 h 4026579"/>
              <a:gd name="connsiteX3" fmla="*/ 5305647 w 5411973"/>
              <a:gd name="connsiteY3" fmla="*/ 701749 h 4026579"/>
              <a:gd name="connsiteX4" fmla="*/ 5284382 w 5411973"/>
              <a:gd name="connsiteY4" fmla="*/ 1472609 h 4026579"/>
              <a:gd name="connsiteX5" fmla="*/ 5135526 w 5411973"/>
              <a:gd name="connsiteY5" fmla="*/ 1477925 h 4026579"/>
              <a:gd name="connsiteX6" fmla="*/ 5151475 w 5411973"/>
              <a:gd name="connsiteY6" fmla="*/ 2094614 h 4026579"/>
              <a:gd name="connsiteX7" fmla="*/ 4843131 w 5411973"/>
              <a:gd name="connsiteY7" fmla="*/ 2094614 h 4026579"/>
              <a:gd name="connsiteX8" fmla="*/ 4837814 w 5411973"/>
              <a:gd name="connsiteY8" fmla="*/ 2259418 h 4026579"/>
              <a:gd name="connsiteX9" fmla="*/ 4529470 w 5411973"/>
              <a:gd name="connsiteY9" fmla="*/ 2270051 h 4026579"/>
              <a:gd name="connsiteX10" fmla="*/ 4513521 w 5411973"/>
              <a:gd name="connsiteY10" fmla="*/ 2402958 h 4026579"/>
              <a:gd name="connsiteX11" fmla="*/ 3742661 w 5411973"/>
              <a:gd name="connsiteY11" fmla="*/ 2402958 h 4026579"/>
              <a:gd name="connsiteX12" fmla="*/ 3742661 w 5411973"/>
              <a:gd name="connsiteY12" fmla="*/ 2541181 h 4026579"/>
              <a:gd name="connsiteX13" fmla="*/ 3572540 w 5411973"/>
              <a:gd name="connsiteY13" fmla="*/ 2557130 h 4026579"/>
              <a:gd name="connsiteX14" fmla="*/ 3576816 w 5411973"/>
              <a:gd name="connsiteY14" fmla="*/ 2707026 h 4026579"/>
              <a:gd name="connsiteX15" fmla="*/ 3285461 w 5411973"/>
              <a:gd name="connsiteY15" fmla="*/ 2705986 h 4026579"/>
              <a:gd name="connsiteX16" fmla="*/ 3264196 w 5411973"/>
              <a:gd name="connsiteY16" fmla="*/ 2961167 h 4026579"/>
              <a:gd name="connsiteX17" fmla="*/ 3113222 w 5411973"/>
              <a:gd name="connsiteY17" fmla="*/ 2960090 h 4026579"/>
              <a:gd name="connsiteX18" fmla="*/ 3129132 w 5411973"/>
              <a:gd name="connsiteY18" fmla="*/ 3407735 h 4026579"/>
              <a:gd name="connsiteX19" fmla="*/ 1560830 w 5411973"/>
              <a:gd name="connsiteY19" fmla="*/ 4026579 h 4026579"/>
              <a:gd name="connsiteX20" fmla="*/ 1583209 w 5411973"/>
              <a:gd name="connsiteY20" fmla="*/ 3879806 h 4026579"/>
              <a:gd name="connsiteX21" fmla="*/ 1105786 w 5411973"/>
              <a:gd name="connsiteY21" fmla="*/ 3886200 h 4026579"/>
              <a:gd name="connsiteX22" fmla="*/ 1079205 w 5411973"/>
              <a:gd name="connsiteY22" fmla="*/ 4026579 h 4026579"/>
              <a:gd name="connsiteX23" fmla="*/ 297712 w 5411973"/>
              <a:gd name="connsiteY23" fmla="*/ 4008474 h 4026579"/>
              <a:gd name="connsiteX24" fmla="*/ 318977 w 5411973"/>
              <a:gd name="connsiteY24" fmla="*/ 3870251 h 4026579"/>
              <a:gd name="connsiteX25" fmla="*/ 5317 w 5411973"/>
              <a:gd name="connsiteY25" fmla="*/ 3891516 h 4026579"/>
              <a:gd name="connsiteX26" fmla="*/ 0 w 5411973"/>
              <a:gd name="connsiteY26" fmla="*/ 3269511 h 4026579"/>
              <a:gd name="connsiteX27" fmla="*/ 292396 w 5411973"/>
              <a:gd name="connsiteY27" fmla="*/ 3258879 h 4026579"/>
              <a:gd name="connsiteX28" fmla="*/ 324293 w 5411973"/>
              <a:gd name="connsiteY28" fmla="*/ 2503967 h 4026579"/>
              <a:gd name="connsiteX29" fmla="*/ 606056 w 5411973"/>
              <a:gd name="connsiteY29" fmla="*/ 2488018 h 4026579"/>
              <a:gd name="connsiteX30" fmla="*/ 606056 w 5411973"/>
              <a:gd name="connsiteY30" fmla="*/ 2328530 h 4026579"/>
              <a:gd name="connsiteX31" fmla="*/ 808075 w 5411973"/>
              <a:gd name="connsiteY31" fmla="*/ 2333846 h 4026579"/>
              <a:gd name="connsiteX32" fmla="*/ 813391 w 5411973"/>
              <a:gd name="connsiteY32" fmla="*/ 2179674 h 4026579"/>
              <a:gd name="connsiteX33" fmla="*/ 1089838 w 5411973"/>
              <a:gd name="connsiteY33" fmla="*/ 2184990 h 4026579"/>
              <a:gd name="connsiteX34" fmla="*/ 1095154 w 5411973"/>
              <a:gd name="connsiteY34" fmla="*/ 2041451 h 4026579"/>
              <a:gd name="connsiteX35" fmla="*/ 1589568 w 5411973"/>
              <a:gd name="connsiteY35" fmla="*/ 2036135 h 4026579"/>
              <a:gd name="connsiteX36" fmla="*/ 1589568 w 5411973"/>
              <a:gd name="connsiteY36" fmla="*/ 1881963 h 4026579"/>
              <a:gd name="connsiteX37" fmla="*/ 1876647 w 5411973"/>
              <a:gd name="connsiteY37" fmla="*/ 1871330 h 4026579"/>
              <a:gd name="connsiteX38" fmla="*/ 1881963 w 5411973"/>
              <a:gd name="connsiteY38" fmla="*/ 1717158 h 4026579"/>
              <a:gd name="connsiteX39" fmla="*/ 2030819 w 5411973"/>
              <a:gd name="connsiteY39" fmla="*/ 1717158 h 4026579"/>
              <a:gd name="connsiteX40" fmla="*/ 2025503 w 5411973"/>
              <a:gd name="connsiteY40" fmla="*/ 1472609 h 4026579"/>
              <a:gd name="connsiteX41" fmla="*/ 2184991 w 5411973"/>
              <a:gd name="connsiteY41" fmla="*/ 1483242 h 4026579"/>
              <a:gd name="connsiteX42" fmla="*/ 2179675 w 5411973"/>
              <a:gd name="connsiteY42" fmla="*/ 1355651 h 4026579"/>
              <a:gd name="connsiteX43" fmla="*/ 2445489 w 5411973"/>
              <a:gd name="connsiteY43" fmla="*/ 1350335 h 4026579"/>
              <a:gd name="connsiteX44" fmla="*/ 2445489 w 5411973"/>
              <a:gd name="connsiteY44" fmla="*/ 1196163 h 4026579"/>
              <a:gd name="connsiteX45" fmla="*/ 2759149 w 5411973"/>
              <a:gd name="connsiteY45" fmla="*/ 1201479 h 4026579"/>
              <a:gd name="connsiteX46" fmla="*/ 2753833 w 5411973"/>
              <a:gd name="connsiteY46" fmla="*/ 1047307 h 4026579"/>
              <a:gd name="connsiteX47" fmla="*/ 3072810 w 5411973"/>
              <a:gd name="connsiteY47" fmla="*/ 1031358 h 4026579"/>
              <a:gd name="connsiteX48" fmla="*/ 3072810 w 5411973"/>
              <a:gd name="connsiteY48" fmla="*/ 887818 h 4026579"/>
              <a:gd name="connsiteX49" fmla="*/ 3381154 w 5411973"/>
              <a:gd name="connsiteY49" fmla="*/ 882502 h 4026579"/>
              <a:gd name="connsiteX50" fmla="*/ 3375838 w 5411973"/>
              <a:gd name="connsiteY50" fmla="*/ 723014 h 4026579"/>
              <a:gd name="connsiteX51" fmla="*/ 3859619 w 5411973"/>
              <a:gd name="connsiteY51" fmla="*/ 717697 h 4026579"/>
              <a:gd name="connsiteX52" fmla="*/ 3848986 w 5411973"/>
              <a:gd name="connsiteY52" fmla="*/ 579474 h 4026579"/>
              <a:gd name="connsiteX53" fmla="*/ 4003159 w 5411973"/>
              <a:gd name="connsiteY53" fmla="*/ 579474 h 4026579"/>
              <a:gd name="connsiteX54" fmla="*/ 4003159 w 5411973"/>
              <a:gd name="connsiteY54" fmla="*/ 419986 h 4026579"/>
              <a:gd name="connsiteX55" fmla="*/ 4162647 w 5411973"/>
              <a:gd name="connsiteY55" fmla="*/ 414670 h 4026579"/>
              <a:gd name="connsiteX56" fmla="*/ 4162647 w 5411973"/>
              <a:gd name="connsiteY56" fmla="*/ 260497 h 4026579"/>
              <a:gd name="connsiteX57" fmla="*/ 4470991 w 5411973"/>
              <a:gd name="connsiteY57" fmla="*/ 255181 h 4026579"/>
              <a:gd name="connsiteX58" fmla="*/ 4470991 w 5411973"/>
              <a:gd name="connsiteY58" fmla="*/ 106325 h 4026579"/>
              <a:gd name="connsiteX59" fmla="*/ 4938824 w 5411973"/>
              <a:gd name="connsiteY59" fmla="*/ 106325 h 4026579"/>
              <a:gd name="connsiteX60" fmla="*/ 4944140 w 5411973"/>
              <a:gd name="connsiteY60" fmla="*/ 0 h 4026579"/>
              <a:gd name="connsiteX61" fmla="*/ 5252484 w 5411973"/>
              <a:gd name="connsiteY61" fmla="*/ 0 h 4026579"/>
              <a:gd name="connsiteX62" fmla="*/ 5247168 w 5411973"/>
              <a:gd name="connsiteY62" fmla="*/ 101009 h 4026579"/>
              <a:gd name="connsiteX0" fmla="*/ 5247168 w 5411973"/>
              <a:gd name="connsiteY0" fmla="*/ 101009 h 4026579"/>
              <a:gd name="connsiteX1" fmla="*/ 5411973 w 5411973"/>
              <a:gd name="connsiteY1" fmla="*/ 106325 h 4026579"/>
              <a:gd name="connsiteX2" fmla="*/ 5406656 w 5411973"/>
              <a:gd name="connsiteY2" fmla="*/ 712381 h 4026579"/>
              <a:gd name="connsiteX3" fmla="*/ 5305647 w 5411973"/>
              <a:gd name="connsiteY3" fmla="*/ 701749 h 4026579"/>
              <a:gd name="connsiteX4" fmla="*/ 5284382 w 5411973"/>
              <a:gd name="connsiteY4" fmla="*/ 1472609 h 4026579"/>
              <a:gd name="connsiteX5" fmla="*/ 5135526 w 5411973"/>
              <a:gd name="connsiteY5" fmla="*/ 1477925 h 4026579"/>
              <a:gd name="connsiteX6" fmla="*/ 5151475 w 5411973"/>
              <a:gd name="connsiteY6" fmla="*/ 2094614 h 4026579"/>
              <a:gd name="connsiteX7" fmla="*/ 4843131 w 5411973"/>
              <a:gd name="connsiteY7" fmla="*/ 2094614 h 4026579"/>
              <a:gd name="connsiteX8" fmla="*/ 4837814 w 5411973"/>
              <a:gd name="connsiteY8" fmla="*/ 2259418 h 4026579"/>
              <a:gd name="connsiteX9" fmla="*/ 4529470 w 5411973"/>
              <a:gd name="connsiteY9" fmla="*/ 2270051 h 4026579"/>
              <a:gd name="connsiteX10" fmla="*/ 4513521 w 5411973"/>
              <a:gd name="connsiteY10" fmla="*/ 2402958 h 4026579"/>
              <a:gd name="connsiteX11" fmla="*/ 3742661 w 5411973"/>
              <a:gd name="connsiteY11" fmla="*/ 2402958 h 4026579"/>
              <a:gd name="connsiteX12" fmla="*/ 3742661 w 5411973"/>
              <a:gd name="connsiteY12" fmla="*/ 2553970 h 4026579"/>
              <a:gd name="connsiteX13" fmla="*/ 3572540 w 5411973"/>
              <a:gd name="connsiteY13" fmla="*/ 2557130 h 4026579"/>
              <a:gd name="connsiteX14" fmla="*/ 3576816 w 5411973"/>
              <a:gd name="connsiteY14" fmla="*/ 2707026 h 4026579"/>
              <a:gd name="connsiteX15" fmla="*/ 3285461 w 5411973"/>
              <a:gd name="connsiteY15" fmla="*/ 2705986 h 4026579"/>
              <a:gd name="connsiteX16" fmla="*/ 3264196 w 5411973"/>
              <a:gd name="connsiteY16" fmla="*/ 2961167 h 4026579"/>
              <a:gd name="connsiteX17" fmla="*/ 3113222 w 5411973"/>
              <a:gd name="connsiteY17" fmla="*/ 2960090 h 4026579"/>
              <a:gd name="connsiteX18" fmla="*/ 3129132 w 5411973"/>
              <a:gd name="connsiteY18" fmla="*/ 3407735 h 4026579"/>
              <a:gd name="connsiteX19" fmla="*/ 1560830 w 5411973"/>
              <a:gd name="connsiteY19" fmla="*/ 4026579 h 4026579"/>
              <a:gd name="connsiteX20" fmla="*/ 1583209 w 5411973"/>
              <a:gd name="connsiteY20" fmla="*/ 3879806 h 4026579"/>
              <a:gd name="connsiteX21" fmla="*/ 1105786 w 5411973"/>
              <a:gd name="connsiteY21" fmla="*/ 3886200 h 4026579"/>
              <a:gd name="connsiteX22" fmla="*/ 1079205 w 5411973"/>
              <a:gd name="connsiteY22" fmla="*/ 4026579 h 4026579"/>
              <a:gd name="connsiteX23" fmla="*/ 297712 w 5411973"/>
              <a:gd name="connsiteY23" fmla="*/ 4008474 h 4026579"/>
              <a:gd name="connsiteX24" fmla="*/ 318977 w 5411973"/>
              <a:gd name="connsiteY24" fmla="*/ 3870251 h 4026579"/>
              <a:gd name="connsiteX25" fmla="*/ 5317 w 5411973"/>
              <a:gd name="connsiteY25" fmla="*/ 3891516 h 4026579"/>
              <a:gd name="connsiteX26" fmla="*/ 0 w 5411973"/>
              <a:gd name="connsiteY26" fmla="*/ 3269511 h 4026579"/>
              <a:gd name="connsiteX27" fmla="*/ 292396 w 5411973"/>
              <a:gd name="connsiteY27" fmla="*/ 3258879 h 4026579"/>
              <a:gd name="connsiteX28" fmla="*/ 324293 w 5411973"/>
              <a:gd name="connsiteY28" fmla="*/ 2503967 h 4026579"/>
              <a:gd name="connsiteX29" fmla="*/ 606056 w 5411973"/>
              <a:gd name="connsiteY29" fmla="*/ 2488018 h 4026579"/>
              <a:gd name="connsiteX30" fmla="*/ 606056 w 5411973"/>
              <a:gd name="connsiteY30" fmla="*/ 2328530 h 4026579"/>
              <a:gd name="connsiteX31" fmla="*/ 808075 w 5411973"/>
              <a:gd name="connsiteY31" fmla="*/ 2333846 h 4026579"/>
              <a:gd name="connsiteX32" fmla="*/ 813391 w 5411973"/>
              <a:gd name="connsiteY32" fmla="*/ 2179674 h 4026579"/>
              <a:gd name="connsiteX33" fmla="*/ 1089838 w 5411973"/>
              <a:gd name="connsiteY33" fmla="*/ 2184990 h 4026579"/>
              <a:gd name="connsiteX34" fmla="*/ 1095154 w 5411973"/>
              <a:gd name="connsiteY34" fmla="*/ 2041451 h 4026579"/>
              <a:gd name="connsiteX35" fmla="*/ 1589568 w 5411973"/>
              <a:gd name="connsiteY35" fmla="*/ 2036135 h 4026579"/>
              <a:gd name="connsiteX36" fmla="*/ 1589568 w 5411973"/>
              <a:gd name="connsiteY36" fmla="*/ 1881963 h 4026579"/>
              <a:gd name="connsiteX37" fmla="*/ 1876647 w 5411973"/>
              <a:gd name="connsiteY37" fmla="*/ 1871330 h 4026579"/>
              <a:gd name="connsiteX38" fmla="*/ 1881963 w 5411973"/>
              <a:gd name="connsiteY38" fmla="*/ 1717158 h 4026579"/>
              <a:gd name="connsiteX39" fmla="*/ 2030819 w 5411973"/>
              <a:gd name="connsiteY39" fmla="*/ 1717158 h 4026579"/>
              <a:gd name="connsiteX40" fmla="*/ 2025503 w 5411973"/>
              <a:gd name="connsiteY40" fmla="*/ 1472609 h 4026579"/>
              <a:gd name="connsiteX41" fmla="*/ 2184991 w 5411973"/>
              <a:gd name="connsiteY41" fmla="*/ 1483242 h 4026579"/>
              <a:gd name="connsiteX42" fmla="*/ 2179675 w 5411973"/>
              <a:gd name="connsiteY42" fmla="*/ 1355651 h 4026579"/>
              <a:gd name="connsiteX43" fmla="*/ 2445489 w 5411973"/>
              <a:gd name="connsiteY43" fmla="*/ 1350335 h 4026579"/>
              <a:gd name="connsiteX44" fmla="*/ 2445489 w 5411973"/>
              <a:gd name="connsiteY44" fmla="*/ 1196163 h 4026579"/>
              <a:gd name="connsiteX45" fmla="*/ 2759149 w 5411973"/>
              <a:gd name="connsiteY45" fmla="*/ 1201479 h 4026579"/>
              <a:gd name="connsiteX46" fmla="*/ 2753833 w 5411973"/>
              <a:gd name="connsiteY46" fmla="*/ 1047307 h 4026579"/>
              <a:gd name="connsiteX47" fmla="*/ 3072810 w 5411973"/>
              <a:gd name="connsiteY47" fmla="*/ 1031358 h 4026579"/>
              <a:gd name="connsiteX48" fmla="*/ 3072810 w 5411973"/>
              <a:gd name="connsiteY48" fmla="*/ 887818 h 4026579"/>
              <a:gd name="connsiteX49" fmla="*/ 3381154 w 5411973"/>
              <a:gd name="connsiteY49" fmla="*/ 882502 h 4026579"/>
              <a:gd name="connsiteX50" fmla="*/ 3375838 w 5411973"/>
              <a:gd name="connsiteY50" fmla="*/ 723014 h 4026579"/>
              <a:gd name="connsiteX51" fmla="*/ 3859619 w 5411973"/>
              <a:gd name="connsiteY51" fmla="*/ 717697 h 4026579"/>
              <a:gd name="connsiteX52" fmla="*/ 3848986 w 5411973"/>
              <a:gd name="connsiteY52" fmla="*/ 579474 h 4026579"/>
              <a:gd name="connsiteX53" fmla="*/ 4003159 w 5411973"/>
              <a:gd name="connsiteY53" fmla="*/ 579474 h 4026579"/>
              <a:gd name="connsiteX54" fmla="*/ 4003159 w 5411973"/>
              <a:gd name="connsiteY54" fmla="*/ 419986 h 4026579"/>
              <a:gd name="connsiteX55" fmla="*/ 4162647 w 5411973"/>
              <a:gd name="connsiteY55" fmla="*/ 414670 h 4026579"/>
              <a:gd name="connsiteX56" fmla="*/ 4162647 w 5411973"/>
              <a:gd name="connsiteY56" fmla="*/ 260497 h 4026579"/>
              <a:gd name="connsiteX57" fmla="*/ 4470991 w 5411973"/>
              <a:gd name="connsiteY57" fmla="*/ 255181 h 4026579"/>
              <a:gd name="connsiteX58" fmla="*/ 4470991 w 5411973"/>
              <a:gd name="connsiteY58" fmla="*/ 106325 h 4026579"/>
              <a:gd name="connsiteX59" fmla="*/ 4938824 w 5411973"/>
              <a:gd name="connsiteY59" fmla="*/ 106325 h 4026579"/>
              <a:gd name="connsiteX60" fmla="*/ 4944140 w 5411973"/>
              <a:gd name="connsiteY60" fmla="*/ 0 h 4026579"/>
              <a:gd name="connsiteX61" fmla="*/ 5252484 w 5411973"/>
              <a:gd name="connsiteY61" fmla="*/ 0 h 4026579"/>
              <a:gd name="connsiteX62" fmla="*/ 5247168 w 5411973"/>
              <a:gd name="connsiteY62" fmla="*/ 101009 h 4026579"/>
              <a:gd name="connsiteX0" fmla="*/ 5247168 w 5411973"/>
              <a:gd name="connsiteY0" fmla="*/ 101009 h 4026579"/>
              <a:gd name="connsiteX1" fmla="*/ 5411973 w 5411973"/>
              <a:gd name="connsiteY1" fmla="*/ 106325 h 4026579"/>
              <a:gd name="connsiteX2" fmla="*/ 5406656 w 5411973"/>
              <a:gd name="connsiteY2" fmla="*/ 712381 h 4026579"/>
              <a:gd name="connsiteX3" fmla="*/ 5305647 w 5411973"/>
              <a:gd name="connsiteY3" fmla="*/ 701749 h 4026579"/>
              <a:gd name="connsiteX4" fmla="*/ 5284382 w 5411973"/>
              <a:gd name="connsiteY4" fmla="*/ 1472609 h 4026579"/>
              <a:gd name="connsiteX5" fmla="*/ 5135526 w 5411973"/>
              <a:gd name="connsiteY5" fmla="*/ 1477925 h 4026579"/>
              <a:gd name="connsiteX6" fmla="*/ 5151475 w 5411973"/>
              <a:gd name="connsiteY6" fmla="*/ 2094614 h 4026579"/>
              <a:gd name="connsiteX7" fmla="*/ 4843131 w 5411973"/>
              <a:gd name="connsiteY7" fmla="*/ 2094614 h 4026579"/>
              <a:gd name="connsiteX8" fmla="*/ 4837814 w 5411973"/>
              <a:gd name="connsiteY8" fmla="*/ 2259418 h 4026579"/>
              <a:gd name="connsiteX9" fmla="*/ 4529470 w 5411973"/>
              <a:gd name="connsiteY9" fmla="*/ 2270051 h 4026579"/>
              <a:gd name="connsiteX10" fmla="*/ 4513521 w 5411973"/>
              <a:gd name="connsiteY10" fmla="*/ 2402958 h 4026579"/>
              <a:gd name="connsiteX11" fmla="*/ 3742661 w 5411973"/>
              <a:gd name="connsiteY11" fmla="*/ 2412550 h 4026579"/>
              <a:gd name="connsiteX12" fmla="*/ 3742661 w 5411973"/>
              <a:gd name="connsiteY12" fmla="*/ 2553970 h 4026579"/>
              <a:gd name="connsiteX13" fmla="*/ 3572540 w 5411973"/>
              <a:gd name="connsiteY13" fmla="*/ 2557130 h 4026579"/>
              <a:gd name="connsiteX14" fmla="*/ 3576816 w 5411973"/>
              <a:gd name="connsiteY14" fmla="*/ 2707026 h 4026579"/>
              <a:gd name="connsiteX15" fmla="*/ 3285461 w 5411973"/>
              <a:gd name="connsiteY15" fmla="*/ 2705986 h 4026579"/>
              <a:gd name="connsiteX16" fmla="*/ 3264196 w 5411973"/>
              <a:gd name="connsiteY16" fmla="*/ 2961167 h 4026579"/>
              <a:gd name="connsiteX17" fmla="*/ 3113222 w 5411973"/>
              <a:gd name="connsiteY17" fmla="*/ 2960090 h 4026579"/>
              <a:gd name="connsiteX18" fmla="*/ 3129132 w 5411973"/>
              <a:gd name="connsiteY18" fmla="*/ 3407735 h 4026579"/>
              <a:gd name="connsiteX19" fmla="*/ 1560830 w 5411973"/>
              <a:gd name="connsiteY19" fmla="*/ 4026579 h 4026579"/>
              <a:gd name="connsiteX20" fmla="*/ 1583209 w 5411973"/>
              <a:gd name="connsiteY20" fmla="*/ 3879806 h 4026579"/>
              <a:gd name="connsiteX21" fmla="*/ 1105786 w 5411973"/>
              <a:gd name="connsiteY21" fmla="*/ 3886200 h 4026579"/>
              <a:gd name="connsiteX22" fmla="*/ 1079205 w 5411973"/>
              <a:gd name="connsiteY22" fmla="*/ 4026579 h 4026579"/>
              <a:gd name="connsiteX23" fmla="*/ 297712 w 5411973"/>
              <a:gd name="connsiteY23" fmla="*/ 4008474 h 4026579"/>
              <a:gd name="connsiteX24" fmla="*/ 318977 w 5411973"/>
              <a:gd name="connsiteY24" fmla="*/ 3870251 h 4026579"/>
              <a:gd name="connsiteX25" fmla="*/ 5317 w 5411973"/>
              <a:gd name="connsiteY25" fmla="*/ 3891516 h 4026579"/>
              <a:gd name="connsiteX26" fmla="*/ 0 w 5411973"/>
              <a:gd name="connsiteY26" fmla="*/ 3269511 h 4026579"/>
              <a:gd name="connsiteX27" fmla="*/ 292396 w 5411973"/>
              <a:gd name="connsiteY27" fmla="*/ 3258879 h 4026579"/>
              <a:gd name="connsiteX28" fmla="*/ 324293 w 5411973"/>
              <a:gd name="connsiteY28" fmla="*/ 2503967 h 4026579"/>
              <a:gd name="connsiteX29" fmla="*/ 606056 w 5411973"/>
              <a:gd name="connsiteY29" fmla="*/ 2488018 h 4026579"/>
              <a:gd name="connsiteX30" fmla="*/ 606056 w 5411973"/>
              <a:gd name="connsiteY30" fmla="*/ 2328530 h 4026579"/>
              <a:gd name="connsiteX31" fmla="*/ 808075 w 5411973"/>
              <a:gd name="connsiteY31" fmla="*/ 2333846 h 4026579"/>
              <a:gd name="connsiteX32" fmla="*/ 813391 w 5411973"/>
              <a:gd name="connsiteY32" fmla="*/ 2179674 h 4026579"/>
              <a:gd name="connsiteX33" fmla="*/ 1089838 w 5411973"/>
              <a:gd name="connsiteY33" fmla="*/ 2184990 h 4026579"/>
              <a:gd name="connsiteX34" fmla="*/ 1095154 w 5411973"/>
              <a:gd name="connsiteY34" fmla="*/ 2041451 h 4026579"/>
              <a:gd name="connsiteX35" fmla="*/ 1589568 w 5411973"/>
              <a:gd name="connsiteY35" fmla="*/ 2036135 h 4026579"/>
              <a:gd name="connsiteX36" fmla="*/ 1589568 w 5411973"/>
              <a:gd name="connsiteY36" fmla="*/ 1881963 h 4026579"/>
              <a:gd name="connsiteX37" fmla="*/ 1876647 w 5411973"/>
              <a:gd name="connsiteY37" fmla="*/ 1871330 h 4026579"/>
              <a:gd name="connsiteX38" fmla="*/ 1881963 w 5411973"/>
              <a:gd name="connsiteY38" fmla="*/ 1717158 h 4026579"/>
              <a:gd name="connsiteX39" fmla="*/ 2030819 w 5411973"/>
              <a:gd name="connsiteY39" fmla="*/ 1717158 h 4026579"/>
              <a:gd name="connsiteX40" fmla="*/ 2025503 w 5411973"/>
              <a:gd name="connsiteY40" fmla="*/ 1472609 h 4026579"/>
              <a:gd name="connsiteX41" fmla="*/ 2184991 w 5411973"/>
              <a:gd name="connsiteY41" fmla="*/ 1483242 h 4026579"/>
              <a:gd name="connsiteX42" fmla="*/ 2179675 w 5411973"/>
              <a:gd name="connsiteY42" fmla="*/ 1355651 h 4026579"/>
              <a:gd name="connsiteX43" fmla="*/ 2445489 w 5411973"/>
              <a:gd name="connsiteY43" fmla="*/ 1350335 h 4026579"/>
              <a:gd name="connsiteX44" fmla="*/ 2445489 w 5411973"/>
              <a:gd name="connsiteY44" fmla="*/ 1196163 h 4026579"/>
              <a:gd name="connsiteX45" fmla="*/ 2759149 w 5411973"/>
              <a:gd name="connsiteY45" fmla="*/ 1201479 h 4026579"/>
              <a:gd name="connsiteX46" fmla="*/ 2753833 w 5411973"/>
              <a:gd name="connsiteY46" fmla="*/ 1047307 h 4026579"/>
              <a:gd name="connsiteX47" fmla="*/ 3072810 w 5411973"/>
              <a:gd name="connsiteY47" fmla="*/ 1031358 h 4026579"/>
              <a:gd name="connsiteX48" fmla="*/ 3072810 w 5411973"/>
              <a:gd name="connsiteY48" fmla="*/ 887818 h 4026579"/>
              <a:gd name="connsiteX49" fmla="*/ 3381154 w 5411973"/>
              <a:gd name="connsiteY49" fmla="*/ 882502 h 4026579"/>
              <a:gd name="connsiteX50" fmla="*/ 3375838 w 5411973"/>
              <a:gd name="connsiteY50" fmla="*/ 723014 h 4026579"/>
              <a:gd name="connsiteX51" fmla="*/ 3859619 w 5411973"/>
              <a:gd name="connsiteY51" fmla="*/ 717697 h 4026579"/>
              <a:gd name="connsiteX52" fmla="*/ 3848986 w 5411973"/>
              <a:gd name="connsiteY52" fmla="*/ 579474 h 4026579"/>
              <a:gd name="connsiteX53" fmla="*/ 4003159 w 5411973"/>
              <a:gd name="connsiteY53" fmla="*/ 579474 h 4026579"/>
              <a:gd name="connsiteX54" fmla="*/ 4003159 w 5411973"/>
              <a:gd name="connsiteY54" fmla="*/ 419986 h 4026579"/>
              <a:gd name="connsiteX55" fmla="*/ 4162647 w 5411973"/>
              <a:gd name="connsiteY55" fmla="*/ 414670 h 4026579"/>
              <a:gd name="connsiteX56" fmla="*/ 4162647 w 5411973"/>
              <a:gd name="connsiteY56" fmla="*/ 260497 h 4026579"/>
              <a:gd name="connsiteX57" fmla="*/ 4470991 w 5411973"/>
              <a:gd name="connsiteY57" fmla="*/ 255181 h 4026579"/>
              <a:gd name="connsiteX58" fmla="*/ 4470991 w 5411973"/>
              <a:gd name="connsiteY58" fmla="*/ 106325 h 4026579"/>
              <a:gd name="connsiteX59" fmla="*/ 4938824 w 5411973"/>
              <a:gd name="connsiteY59" fmla="*/ 106325 h 4026579"/>
              <a:gd name="connsiteX60" fmla="*/ 4944140 w 5411973"/>
              <a:gd name="connsiteY60" fmla="*/ 0 h 4026579"/>
              <a:gd name="connsiteX61" fmla="*/ 5252484 w 5411973"/>
              <a:gd name="connsiteY61" fmla="*/ 0 h 4026579"/>
              <a:gd name="connsiteX62" fmla="*/ 5247168 w 5411973"/>
              <a:gd name="connsiteY62" fmla="*/ 101009 h 4026579"/>
              <a:gd name="connsiteX0" fmla="*/ 5247168 w 5411973"/>
              <a:gd name="connsiteY0" fmla="*/ 101009 h 4026579"/>
              <a:gd name="connsiteX1" fmla="*/ 5411973 w 5411973"/>
              <a:gd name="connsiteY1" fmla="*/ 106325 h 4026579"/>
              <a:gd name="connsiteX2" fmla="*/ 5406656 w 5411973"/>
              <a:gd name="connsiteY2" fmla="*/ 712381 h 4026579"/>
              <a:gd name="connsiteX3" fmla="*/ 5305647 w 5411973"/>
              <a:gd name="connsiteY3" fmla="*/ 701749 h 4026579"/>
              <a:gd name="connsiteX4" fmla="*/ 5284382 w 5411973"/>
              <a:gd name="connsiteY4" fmla="*/ 1472609 h 4026579"/>
              <a:gd name="connsiteX5" fmla="*/ 5135526 w 5411973"/>
              <a:gd name="connsiteY5" fmla="*/ 1477925 h 4026579"/>
              <a:gd name="connsiteX6" fmla="*/ 5151475 w 5411973"/>
              <a:gd name="connsiteY6" fmla="*/ 2094614 h 4026579"/>
              <a:gd name="connsiteX7" fmla="*/ 4843131 w 5411973"/>
              <a:gd name="connsiteY7" fmla="*/ 2094614 h 4026579"/>
              <a:gd name="connsiteX8" fmla="*/ 4837814 w 5411973"/>
              <a:gd name="connsiteY8" fmla="*/ 2259418 h 4026579"/>
              <a:gd name="connsiteX9" fmla="*/ 4529470 w 5411973"/>
              <a:gd name="connsiteY9" fmla="*/ 2270051 h 4026579"/>
              <a:gd name="connsiteX10" fmla="*/ 4513521 w 5411973"/>
              <a:gd name="connsiteY10" fmla="*/ 2402958 h 4026579"/>
              <a:gd name="connsiteX11" fmla="*/ 3752253 w 5411973"/>
              <a:gd name="connsiteY11" fmla="*/ 2402959 h 4026579"/>
              <a:gd name="connsiteX12" fmla="*/ 3742661 w 5411973"/>
              <a:gd name="connsiteY12" fmla="*/ 2553970 h 4026579"/>
              <a:gd name="connsiteX13" fmla="*/ 3572540 w 5411973"/>
              <a:gd name="connsiteY13" fmla="*/ 2557130 h 4026579"/>
              <a:gd name="connsiteX14" fmla="*/ 3576816 w 5411973"/>
              <a:gd name="connsiteY14" fmla="*/ 2707026 h 4026579"/>
              <a:gd name="connsiteX15" fmla="*/ 3285461 w 5411973"/>
              <a:gd name="connsiteY15" fmla="*/ 2705986 h 4026579"/>
              <a:gd name="connsiteX16" fmla="*/ 3264196 w 5411973"/>
              <a:gd name="connsiteY16" fmla="*/ 2961167 h 4026579"/>
              <a:gd name="connsiteX17" fmla="*/ 3113222 w 5411973"/>
              <a:gd name="connsiteY17" fmla="*/ 2960090 h 4026579"/>
              <a:gd name="connsiteX18" fmla="*/ 3129132 w 5411973"/>
              <a:gd name="connsiteY18" fmla="*/ 3407735 h 4026579"/>
              <a:gd name="connsiteX19" fmla="*/ 1560830 w 5411973"/>
              <a:gd name="connsiteY19" fmla="*/ 4026579 h 4026579"/>
              <a:gd name="connsiteX20" fmla="*/ 1583209 w 5411973"/>
              <a:gd name="connsiteY20" fmla="*/ 3879806 h 4026579"/>
              <a:gd name="connsiteX21" fmla="*/ 1105786 w 5411973"/>
              <a:gd name="connsiteY21" fmla="*/ 3886200 h 4026579"/>
              <a:gd name="connsiteX22" fmla="*/ 1079205 w 5411973"/>
              <a:gd name="connsiteY22" fmla="*/ 4026579 h 4026579"/>
              <a:gd name="connsiteX23" fmla="*/ 297712 w 5411973"/>
              <a:gd name="connsiteY23" fmla="*/ 4008474 h 4026579"/>
              <a:gd name="connsiteX24" fmla="*/ 318977 w 5411973"/>
              <a:gd name="connsiteY24" fmla="*/ 3870251 h 4026579"/>
              <a:gd name="connsiteX25" fmla="*/ 5317 w 5411973"/>
              <a:gd name="connsiteY25" fmla="*/ 3891516 h 4026579"/>
              <a:gd name="connsiteX26" fmla="*/ 0 w 5411973"/>
              <a:gd name="connsiteY26" fmla="*/ 3269511 h 4026579"/>
              <a:gd name="connsiteX27" fmla="*/ 292396 w 5411973"/>
              <a:gd name="connsiteY27" fmla="*/ 3258879 h 4026579"/>
              <a:gd name="connsiteX28" fmla="*/ 324293 w 5411973"/>
              <a:gd name="connsiteY28" fmla="*/ 2503967 h 4026579"/>
              <a:gd name="connsiteX29" fmla="*/ 606056 w 5411973"/>
              <a:gd name="connsiteY29" fmla="*/ 2488018 h 4026579"/>
              <a:gd name="connsiteX30" fmla="*/ 606056 w 5411973"/>
              <a:gd name="connsiteY30" fmla="*/ 2328530 h 4026579"/>
              <a:gd name="connsiteX31" fmla="*/ 808075 w 5411973"/>
              <a:gd name="connsiteY31" fmla="*/ 2333846 h 4026579"/>
              <a:gd name="connsiteX32" fmla="*/ 813391 w 5411973"/>
              <a:gd name="connsiteY32" fmla="*/ 2179674 h 4026579"/>
              <a:gd name="connsiteX33" fmla="*/ 1089838 w 5411973"/>
              <a:gd name="connsiteY33" fmla="*/ 2184990 h 4026579"/>
              <a:gd name="connsiteX34" fmla="*/ 1095154 w 5411973"/>
              <a:gd name="connsiteY34" fmla="*/ 2041451 h 4026579"/>
              <a:gd name="connsiteX35" fmla="*/ 1589568 w 5411973"/>
              <a:gd name="connsiteY35" fmla="*/ 2036135 h 4026579"/>
              <a:gd name="connsiteX36" fmla="*/ 1589568 w 5411973"/>
              <a:gd name="connsiteY36" fmla="*/ 1881963 h 4026579"/>
              <a:gd name="connsiteX37" fmla="*/ 1876647 w 5411973"/>
              <a:gd name="connsiteY37" fmla="*/ 1871330 h 4026579"/>
              <a:gd name="connsiteX38" fmla="*/ 1881963 w 5411973"/>
              <a:gd name="connsiteY38" fmla="*/ 1717158 h 4026579"/>
              <a:gd name="connsiteX39" fmla="*/ 2030819 w 5411973"/>
              <a:gd name="connsiteY39" fmla="*/ 1717158 h 4026579"/>
              <a:gd name="connsiteX40" fmla="*/ 2025503 w 5411973"/>
              <a:gd name="connsiteY40" fmla="*/ 1472609 h 4026579"/>
              <a:gd name="connsiteX41" fmla="*/ 2184991 w 5411973"/>
              <a:gd name="connsiteY41" fmla="*/ 1483242 h 4026579"/>
              <a:gd name="connsiteX42" fmla="*/ 2179675 w 5411973"/>
              <a:gd name="connsiteY42" fmla="*/ 1355651 h 4026579"/>
              <a:gd name="connsiteX43" fmla="*/ 2445489 w 5411973"/>
              <a:gd name="connsiteY43" fmla="*/ 1350335 h 4026579"/>
              <a:gd name="connsiteX44" fmla="*/ 2445489 w 5411973"/>
              <a:gd name="connsiteY44" fmla="*/ 1196163 h 4026579"/>
              <a:gd name="connsiteX45" fmla="*/ 2759149 w 5411973"/>
              <a:gd name="connsiteY45" fmla="*/ 1201479 h 4026579"/>
              <a:gd name="connsiteX46" fmla="*/ 2753833 w 5411973"/>
              <a:gd name="connsiteY46" fmla="*/ 1047307 h 4026579"/>
              <a:gd name="connsiteX47" fmla="*/ 3072810 w 5411973"/>
              <a:gd name="connsiteY47" fmla="*/ 1031358 h 4026579"/>
              <a:gd name="connsiteX48" fmla="*/ 3072810 w 5411973"/>
              <a:gd name="connsiteY48" fmla="*/ 887818 h 4026579"/>
              <a:gd name="connsiteX49" fmla="*/ 3381154 w 5411973"/>
              <a:gd name="connsiteY49" fmla="*/ 882502 h 4026579"/>
              <a:gd name="connsiteX50" fmla="*/ 3375838 w 5411973"/>
              <a:gd name="connsiteY50" fmla="*/ 723014 h 4026579"/>
              <a:gd name="connsiteX51" fmla="*/ 3859619 w 5411973"/>
              <a:gd name="connsiteY51" fmla="*/ 717697 h 4026579"/>
              <a:gd name="connsiteX52" fmla="*/ 3848986 w 5411973"/>
              <a:gd name="connsiteY52" fmla="*/ 579474 h 4026579"/>
              <a:gd name="connsiteX53" fmla="*/ 4003159 w 5411973"/>
              <a:gd name="connsiteY53" fmla="*/ 579474 h 4026579"/>
              <a:gd name="connsiteX54" fmla="*/ 4003159 w 5411973"/>
              <a:gd name="connsiteY54" fmla="*/ 419986 h 4026579"/>
              <a:gd name="connsiteX55" fmla="*/ 4162647 w 5411973"/>
              <a:gd name="connsiteY55" fmla="*/ 414670 h 4026579"/>
              <a:gd name="connsiteX56" fmla="*/ 4162647 w 5411973"/>
              <a:gd name="connsiteY56" fmla="*/ 260497 h 4026579"/>
              <a:gd name="connsiteX57" fmla="*/ 4470991 w 5411973"/>
              <a:gd name="connsiteY57" fmla="*/ 255181 h 4026579"/>
              <a:gd name="connsiteX58" fmla="*/ 4470991 w 5411973"/>
              <a:gd name="connsiteY58" fmla="*/ 106325 h 4026579"/>
              <a:gd name="connsiteX59" fmla="*/ 4938824 w 5411973"/>
              <a:gd name="connsiteY59" fmla="*/ 106325 h 4026579"/>
              <a:gd name="connsiteX60" fmla="*/ 4944140 w 5411973"/>
              <a:gd name="connsiteY60" fmla="*/ 0 h 4026579"/>
              <a:gd name="connsiteX61" fmla="*/ 5252484 w 5411973"/>
              <a:gd name="connsiteY61" fmla="*/ 0 h 4026579"/>
              <a:gd name="connsiteX62" fmla="*/ 5247168 w 5411973"/>
              <a:gd name="connsiteY62" fmla="*/ 101009 h 4026579"/>
              <a:gd name="connsiteX0" fmla="*/ 5247168 w 5411973"/>
              <a:gd name="connsiteY0" fmla="*/ 101009 h 4026579"/>
              <a:gd name="connsiteX1" fmla="*/ 5411973 w 5411973"/>
              <a:gd name="connsiteY1" fmla="*/ 106325 h 4026579"/>
              <a:gd name="connsiteX2" fmla="*/ 5406656 w 5411973"/>
              <a:gd name="connsiteY2" fmla="*/ 712381 h 4026579"/>
              <a:gd name="connsiteX3" fmla="*/ 5305647 w 5411973"/>
              <a:gd name="connsiteY3" fmla="*/ 701749 h 4026579"/>
              <a:gd name="connsiteX4" fmla="*/ 5284382 w 5411973"/>
              <a:gd name="connsiteY4" fmla="*/ 1472609 h 4026579"/>
              <a:gd name="connsiteX5" fmla="*/ 5135526 w 5411973"/>
              <a:gd name="connsiteY5" fmla="*/ 1477925 h 4026579"/>
              <a:gd name="connsiteX6" fmla="*/ 5151475 w 5411973"/>
              <a:gd name="connsiteY6" fmla="*/ 2094614 h 4026579"/>
              <a:gd name="connsiteX7" fmla="*/ 4843131 w 5411973"/>
              <a:gd name="connsiteY7" fmla="*/ 2094614 h 4026579"/>
              <a:gd name="connsiteX8" fmla="*/ 4837814 w 5411973"/>
              <a:gd name="connsiteY8" fmla="*/ 2259418 h 4026579"/>
              <a:gd name="connsiteX9" fmla="*/ 4542259 w 5411973"/>
              <a:gd name="connsiteY9" fmla="*/ 2270051 h 4026579"/>
              <a:gd name="connsiteX10" fmla="*/ 4513521 w 5411973"/>
              <a:gd name="connsiteY10" fmla="*/ 2402958 h 4026579"/>
              <a:gd name="connsiteX11" fmla="*/ 3752253 w 5411973"/>
              <a:gd name="connsiteY11" fmla="*/ 2402959 h 4026579"/>
              <a:gd name="connsiteX12" fmla="*/ 3742661 w 5411973"/>
              <a:gd name="connsiteY12" fmla="*/ 2553970 h 4026579"/>
              <a:gd name="connsiteX13" fmla="*/ 3572540 w 5411973"/>
              <a:gd name="connsiteY13" fmla="*/ 2557130 h 4026579"/>
              <a:gd name="connsiteX14" fmla="*/ 3576816 w 5411973"/>
              <a:gd name="connsiteY14" fmla="*/ 2707026 h 4026579"/>
              <a:gd name="connsiteX15" fmla="*/ 3285461 w 5411973"/>
              <a:gd name="connsiteY15" fmla="*/ 2705986 h 4026579"/>
              <a:gd name="connsiteX16" fmla="*/ 3264196 w 5411973"/>
              <a:gd name="connsiteY16" fmla="*/ 2961167 h 4026579"/>
              <a:gd name="connsiteX17" fmla="*/ 3113222 w 5411973"/>
              <a:gd name="connsiteY17" fmla="*/ 2960090 h 4026579"/>
              <a:gd name="connsiteX18" fmla="*/ 3129132 w 5411973"/>
              <a:gd name="connsiteY18" fmla="*/ 3407735 h 4026579"/>
              <a:gd name="connsiteX19" fmla="*/ 1560830 w 5411973"/>
              <a:gd name="connsiteY19" fmla="*/ 4026579 h 4026579"/>
              <a:gd name="connsiteX20" fmla="*/ 1583209 w 5411973"/>
              <a:gd name="connsiteY20" fmla="*/ 3879806 h 4026579"/>
              <a:gd name="connsiteX21" fmla="*/ 1105786 w 5411973"/>
              <a:gd name="connsiteY21" fmla="*/ 3886200 h 4026579"/>
              <a:gd name="connsiteX22" fmla="*/ 1079205 w 5411973"/>
              <a:gd name="connsiteY22" fmla="*/ 4026579 h 4026579"/>
              <a:gd name="connsiteX23" fmla="*/ 297712 w 5411973"/>
              <a:gd name="connsiteY23" fmla="*/ 4008474 h 4026579"/>
              <a:gd name="connsiteX24" fmla="*/ 318977 w 5411973"/>
              <a:gd name="connsiteY24" fmla="*/ 3870251 h 4026579"/>
              <a:gd name="connsiteX25" fmla="*/ 5317 w 5411973"/>
              <a:gd name="connsiteY25" fmla="*/ 3891516 h 4026579"/>
              <a:gd name="connsiteX26" fmla="*/ 0 w 5411973"/>
              <a:gd name="connsiteY26" fmla="*/ 3269511 h 4026579"/>
              <a:gd name="connsiteX27" fmla="*/ 292396 w 5411973"/>
              <a:gd name="connsiteY27" fmla="*/ 3258879 h 4026579"/>
              <a:gd name="connsiteX28" fmla="*/ 324293 w 5411973"/>
              <a:gd name="connsiteY28" fmla="*/ 2503967 h 4026579"/>
              <a:gd name="connsiteX29" fmla="*/ 606056 w 5411973"/>
              <a:gd name="connsiteY29" fmla="*/ 2488018 h 4026579"/>
              <a:gd name="connsiteX30" fmla="*/ 606056 w 5411973"/>
              <a:gd name="connsiteY30" fmla="*/ 2328530 h 4026579"/>
              <a:gd name="connsiteX31" fmla="*/ 808075 w 5411973"/>
              <a:gd name="connsiteY31" fmla="*/ 2333846 h 4026579"/>
              <a:gd name="connsiteX32" fmla="*/ 813391 w 5411973"/>
              <a:gd name="connsiteY32" fmla="*/ 2179674 h 4026579"/>
              <a:gd name="connsiteX33" fmla="*/ 1089838 w 5411973"/>
              <a:gd name="connsiteY33" fmla="*/ 2184990 h 4026579"/>
              <a:gd name="connsiteX34" fmla="*/ 1095154 w 5411973"/>
              <a:gd name="connsiteY34" fmla="*/ 2041451 h 4026579"/>
              <a:gd name="connsiteX35" fmla="*/ 1589568 w 5411973"/>
              <a:gd name="connsiteY35" fmla="*/ 2036135 h 4026579"/>
              <a:gd name="connsiteX36" fmla="*/ 1589568 w 5411973"/>
              <a:gd name="connsiteY36" fmla="*/ 1881963 h 4026579"/>
              <a:gd name="connsiteX37" fmla="*/ 1876647 w 5411973"/>
              <a:gd name="connsiteY37" fmla="*/ 1871330 h 4026579"/>
              <a:gd name="connsiteX38" fmla="*/ 1881963 w 5411973"/>
              <a:gd name="connsiteY38" fmla="*/ 1717158 h 4026579"/>
              <a:gd name="connsiteX39" fmla="*/ 2030819 w 5411973"/>
              <a:gd name="connsiteY39" fmla="*/ 1717158 h 4026579"/>
              <a:gd name="connsiteX40" fmla="*/ 2025503 w 5411973"/>
              <a:gd name="connsiteY40" fmla="*/ 1472609 h 4026579"/>
              <a:gd name="connsiteX41" fmla="*/ 2184991 w 5411973"/>
              <a:gd name="connsiteY41" fmla="*/ 1483242 h 4026579"/>
              <a:gd name="connsiteX42" fmla="*/ 2179675 w 5411973"/>
              <a:gd name="connsiteY42" fmla="*/ 1355651 h 4026579"/>
              <a:gd name="connsiteX43" fmla="*/ 2445489 w 5411973"/>
              <a:gd name="connsiteY43" fmla="*/ 1350335 h 4026579"/>
              <a:gd name="connsiteX44" fmla="*/ 2445489 w 5411973"/>
              <a:gd name="connsiteY44" fmla="*/ 1196163 h 4026579"/>
              <a:gd name="connsiteX45" fmla="*/ 2759149 w 5411973"/>
              <a:gd name="connsiteY45" fmla="*/ 1201479 h 4026579"/>
              <a:gd name="connsiteX46" fmla="*/ 2753833 w 5411973"/>
              <a:gd name="connsiteY46" fmla="*/ 1047307 h 4026579"/>
              <a:gd name="connsiteX47" fmla="*/ 3072810 w 5411973"/>
              <a:gd name="connsiteY47" fmla="*/ 1031358 h 4026579"/>
              <a:gd name="connsiteX48" fmla="*/ 3072810 w 5411973"/>
              <a:gd name="connsiteY48" fmla="*/ 887818 h 4026579"/>
              <a:gd name="connsiteX49" fmla="*/ 3381154 w 5411973"/>
              <a:gd name="connsiteY49" fmla="*/ 882502 h 4026579"/>
              <a:gd name="connsiteX50" fmla="*/ 3375838 w 5411973"/>
              <a:gd name="connsiteY50" fmla="*/ 723014 h 4026579"/>
              <a:gd name="connsiteX51" fmla="*/ 3859619 w 5411973"/>
              <a:gd name="connsiteY51" fmla="*/ 717697 h 4026579"/>
              <a:gd name="connsiteX52" fmla="*/ 3848986 w 5411973"/>
              <a:gd name="connsiteY52" fmla="*/ 579474 h 4026579"/>
              <a:gd name="connsiteX53" fmla="*/ 4003159 w 5411973"/>
              <a:gd name="connsiteY53" fmla="*/ 579474 h 4026579"/>
              <a:gd name="connsiteX54" fmla="*/ 4003159 w 5411973"/>
              <a:gd name="connsiteY54" fmla="*/ 419986 h 4026579"/>
              <a:gd name="connsiteX55" fmla="*/ 4162647 w 5411973"/>
              <a:gd name="connsiteY55" fmla="*/ 414670 h 4026579"/>
              <a:gd name="connsiteX56" fmla="*/ 4162647 w 5411973"/>
              <a:gd name="connsiteY56" fmla="*/ 260497 h 4026579"/>
              <a:gd name="connsiteX57" fmla="*/ 4470991 w 5411973"/>
              <a:gd name="connsiteY57" fmla="*/ 255181 h 4026579"/>
              <a:gd name="connsiteX58" fmla="*/ 4470991 w 5411973"/>
              <a:gd name="connsiteY58" fmla="*/ 106325 h 4026579"/>
              <a:gd name="connsiteX59" fmla="*/ 4938824 w 5411973"/>
              <a:gd name="connsiteY59" fmla="*/ 106325 h 4026579"/>
              <a:gd name="connsiteX60" fmla="*/ 4944140 w 5411973"/>
              <a:gd name="connsiteY60" fmla="*/ 0 h 4026579"/>
              <a:gd name="connsiteX61" fmla="*/ 5252484 w 5411973"/>
              <a:gd name="connsiteY61" fmla="*/ 0 h 4026579"/>
              <a:gd name="connsiteX62" fmla="*/ 5247168 w 5411973"/>
              <a:gd name="connsiteY62" fmla="*/ 101009 h 4026579"/>
              <a:gd name="connsiteX0" fmla="*/ 5247168 w 5411973"/>
              <a:gd name="connsiteY0" fmla="*/ 101009 h 4026579"/>
              <a:gd name="connsiteX1" fmla="*/ 5411973 w 5411973"/>
              <a:gd name="connsiteY1" fmla="*/ 106325 h 4026579"/>
              <a:gd name="connsiteX2" fmla="*/ 5406656 w 5411973"/>
              <a:gd name="connsiteY2" fmla="*/ 712381 h 4026579"/>
              <a:gd name="connsiteX3" fmla="*/ 5305647 w 5411973"/>
              <a:gd name="connsiteY3" fmla="*/ 701749 h 4026579"/>
              <a:gd name="connsiteX4" fmla="*/ 5284382 w 5411973"/>
              <a:gd name="connsiteY4" fmla="*/ 1472609 h 4026579"/>
              <a:gd name="connsiteX5" fmla="*/ 5135526 w 5411973"/>
              <a:gd name="connsiteY5" fmla="*/ 1477925 h 4026579"/>
              <a:gd name="connsiteX6" fmla="*/ 5151475 w 5411973"/>
              <a:gd name="connsiteY6" fmla="*/ 2094614 h 4026579"/>
              <a:gd name="connsiteX7" fmla="*/ 4843131 w 5411973"/>
              <a:gd name="connsiteY7" fmla="*/ 2094614 h 4026579"/>
              <a:gd name="connsiteX8" fmla="*/ 4837814 w 5411973"/>
              <a:gd name="connsiteY8" fmla="*/ 2259418 h 4026579"/>
              <a:gd name="connsiteX9" fmla="*/ 4542259 w 5411973"/>
              <a:gd name="connsiteY9" fmla="*/ 2270051 h 4026579"/>
              <a:gd name="connsiteX10" fmla="*/ 4513521 w 5411973"/>
              <a:gd name="connsiteY10" fmla="*/ 2412549 h 4026579"/>
              <a:gd name="connsiteX11" fmla="*/ 3752253 w 5411973"/>
              <a:gd name="connsiteY11" fmla="*/ 2402959 h 4026579"/>
              <a:gd name="connsiteX12" fmla="*/ 3742661 w 5411973"/>
              <a:gd name="connsiteY12" fmla="*/ 2553970 h 4026579"/>
              <a:gd name="connsiteX13" fmla="*/ 3572540 w 5411973"/>
              <a:gd name="connsiteY13" fmla="*/ 2557130 h 4026579"/>
              <a:gd name="connsiteX14" fmla="*/ 3576816 w 5411973"/>
              <a:gd name="connsiteY14" fmla="*/ 2707026 h 4026579"/>
              <a:gd name="connsiteX15" fmla="*/ 3285461 w 5411973"/>
              <a:gd name="connsiteY15" fmla="*/ 2705986 h 4026579"/>
              <a:gd name="connsiteX16" fmla="*/ 3264196 w 5411973"/>
              <a:gd name="connsiteY16" fmla="*/ 2961167 h 4026579"/>
              <a:gd name="connsiteX17" fmla="*/ 3113222 w 5411973"/>
              <a:gd name="connsiteY17" fmla="*/ 2960090 h 4026579"/>
              <a:gd name="connsiteX18" fmla="*/ 3129132 w 5411973"/>
              <a:gd name="connsiteY18" fmla="*/ 3407735 h 4026579"/>
              <a:gd name="connsiteX19" fmla="*/ 1560830 w 5411973"/>
              <a:gd name="connsiteY19" fmla="*/ 4026579 h 4026579"/>
              <a:gd name="connsiteX20" fmla="*/ 1583209 w 5411973"/>
              <a:gd name="connsiteY20" fmla="*/ 3879806 h 4026579"/>
              <a:gd name="connsiteX21" fmla="*/ 1105786 w 5411973"/>
              <a:gd name="connsiteY21" fmla="*/ 3886200 h 4026579"/>
              <a:gd name="connsiteX22" fmla="*/ 1079205 w 5411973"/>
              <a:gd name="connsiteY22" fmla="*/ 4026579 h 4026579"/>
              <a:gd name="connsiteX23" fmla="*/ 297712 w 5411973"/>
              <a:gd name="connsiteY23" fmla="*/ 4008474 h 4026579"/>
              <a:gd name="connsiteX24" fmla="*/ 318977 w 5411973"/>
              <a:gd name="connsiteY24" fmla="*/ 3870251 h 4026579"/>
              <a:gd name="connsiteX25" fmla="*/ 5317 w 5411973"/>
              <a:gd name="connsiteY25" fmla="*/ 3891516 h 4026579"/>
              <a:gd name="connsiteX26" fmla="*/ 0 w 5411973"/>
              <a:gd name="connsiteY26" fmla="*/ 3269511 h 4026579"/>
              <a:gd name="connsiteX27" fmla="*/ 292396 w 5411973"/>
              <a:gd name="connsiteY27" fmla="*/ 3258879 h 4026579"/>
              <a:gd name="connsiteX28" fmla="*/ 324293 w 5411973"/>
              <a:gd name="connsiteY28" fmla="*/ 2503967 h 4026579"/>
              <a:gd name="connsiteX29" fmla="*/ 606056 w 5411973"/>
              <a:gd name="connsiteY29" fmla="*/ 2488018 h 4026579"/>
              <a:gd name="connsiteX30" fmla="*/ 606056 w 5411973"/>
              <a:gd name="connsiteY30" fmla="*/ 2328530 h 4026579"/>
              <a:gd name="connsiteX31" fmla="*/ 808075 w 5411973"/>
              <a:gd name="connsiteY31" fmla="*/ 2333846 h 4026579"/>
              <a:gd name="connsiteX32" fmla="*/ 813391 w 5411973"/>
              <a:gd name="connsiteY32" fmla="*/ 2179674 h 4026579"/>
              <a:gd name="connsiteX33" fmla="*/ 1089838 w 5411973"/>
              <a:gd name="connsiteY33" fmla="*/ 2184990 h 4026579"/>
              <a:gd name="connsiteX34" fmla="*/ 1095154 w 5411973"/>
              <a:gd name="connsiteY34" fmla="*/ 2041451 h 4026579"/>
              <a:gd name="connsiteX35" fmla="*/ 1589568 w 5411973"/>
              <a:gd name="connsiteY35" fmla="*/ 2036135 h 4026579"/>
              <a:gd name="connsiteX36" fmla="*/ 1589568 w 5411973"/>
              <a:gd name="connsiteY36" fmla="*/ 1881963 h 4026579"/>
              <a:gd name="connsiteX37" fmla="*/ 1876647 w 5411973"/>
              <a:gd name="connsiteY37" fmla="*/ 1871330 h 4026579"/>
              <a:gd name="connsiteX38" fmla="*/ 1881963 w 5411973"/>
              <a:gd name="connsiteY38" fmla="*/ 1717158 h 4026579"/>
              <a:gd name="connsiteX39" fmla="*/ 2030819 w 5411973"/>
              <a:gd name="connsiteY39" fmla="*/ 1717158 h 4026579"/>
              <a:gd name="connsiteX40" fmla="*/ 2025503 w 5411973"/>
              <a:gd name="connsiteY40" fmla="*/ 1472609 h 4026579"/>
              <a:gd name="connsiteX41" fmla="*/ 2184991 w 5411973"/>
              <a:gd name="connsiteY41" fmla="*/ 1483242 h 4026579"/>
              <a:gd name="connsiteX42" fmla="*/ 2179675 w 5411973"/>
              <a:gd name="connsiteY42" fmla="*/ 1355651 h 4026579"/>
              <a:gd name="connsiteX43" fmla="*/ 2445489 w 5411973"/>
              <a:gd name="connsiteY43" fmla="*/ 1350335 h 4026579"/>
              <a:gd name="connsiteX44" fmla="*/ 2445489 w 5411973"/>
              <a:gd name="connsiteY44" fmla="*/ 1196163 h 4026579"/>
              <a:gd name="connsiteX45" fmla="*/ 2759149 w 5411973"/>
              <a:gd name="connsiteY45" fmla="*/ 1201479 h 4026579"/>
              <a:gd name="connsiteX46" fmla="*/ 2753833 w 5411973"/>
              <a:gd name="connsiteY46" fmla="*/ 1047307 h 4026579"/>
              <a:gd name="connsiteX47" fmla="*/ 3072810 w 5411973"/>
              <a:gd name="connsiteY47" fmla="*/ 1031358 h 4026579"/>
              <a:gd name="connsiteX48" fmla="*/ 3072810 w 5411973"/>
              <a:gd name="connsiteY48" fmla="*/ 887818 h 4026579"/>
              <a:gd name="connsiteX49" fmla="*/ 3381154 w 5411973"/>
              <a:gd name="connsiteY49" fmla="*/ 882502 h 4026579"/>
              <a:gd name="connsiteX50" fmla="*/ 3375838 w 5411973"/>
              <a:gd name="connsiteY50" fmla="*/ 723014 h 4026579"/>
              <a:gd name="connsiteX51" fmla="*/ 3859619 w 5411973"/>
              <a:gd name="connsiteY51" fmla="*/ 717697 h 4026579"/>
              <a:gd name="connsiteX52" fmla="*/ 3848986 w 5411973"/>
              <a:gd name="connsiteY52" fmla="*/ 579474 h 4026579"/>
              <a:gd name="connsiteX53" fmla="*/ 4003159 w 5411973"/>
              <a:gd name="connsiteY53" fmla="*/ 579474 h 4026579"/>
              <a:gd name="connsiteX54" fmla="*/ 4003159 w 5411973"/>
              <a:gd name="connsiteY54" fmla="*/ 419986 h 4026579"/>
              <a:gd name="connsiteX55" fmla="*/ 4162647 w 5411973"/>
              <a:gd name="connsiteY55" fmla="*/ 414670 h 4026579"/>
              <a:gd name="connsiteX56" fmla="*/ 4162647 w 5411973"/>
              <a:gd name="connsiteY56" fmla="*/ 260497 h 4026579"/>
              <a:gd name="connsiteX57" fmla="*/ 4470991 w 5411973"/>
              <a:gd name="connsiteY57" fmla="*/ 255181 h 4026579"/>
              <a:gd name="connsiteX58" fmla="*/ 4470991 w 5411973"/>
              <a:gd name="connsiteY58" fmla="*/ 106325 h 4026579"/>
              <a:gd name="connsiteX59" fmla="*/ 4938824 w 5411973"/>
              <a:gd name="connsiteY59" fmla="*/ 106325 h 4026579"/>
              <a:gd name="connsiteX60" fmla="*/ 4944140 w 5411973"/>
              <a:gd name="connsiteY60" fmla="*/ 0 h 4026579"/>
              <a:gd name="connsiteX61" fmla="*/ 5252484 w 5411973"/>
              <a:gd name="connsiteY61" fmla="*/ 0 h 4026579"/>
              <a:gd name="connsiteX62" fmla="*/ 5247168 w 5411973"/>
              <a:gd name="connsiteY62" fmla="*/ 101009 h 4026579"/>
              <a:gd name="connsiteX0" fmla="*/ 5247168 w 5411973"/>
              <a:gd name="connsiteY0" fmla="*/ 101009 h 4026579"/>
              <a:gd name="connsiteX1" fmla="*/ 5411973 w 5411973"/>
              <a:gd name="connsiteY1" fmla="*/ 106325 h 4026579"/>
              <a:gd name="connsiteX2" fmla="*/ 5406656 w 5411973"/>
              <a:gd name="connsiteY2" fmla="*/ 712381 h 4026579"/>
              <a:gd name="connsiteX3" fmla="*/ 5305647 w 5411973"/>
              <a:gd name="connsiteY3" fmla="*/ 701749 h 4026579"/>
              <a:gd name="connsiteX4" fmla="*/ 5284382 w 5411973"/>
              <a:gd name="connsiteY4" fmla="*/ 1472609 h 4026579"/>
              <a:gd name="connsiteX5" fmla="*/ 5135526 w 5411973"/>
              <a:gd name="connsiteY5" fmla="*/ 1477925 h 4026579"/>
              <a:gd name="connsiteX6" fmla="*/ 5151475 w 5411973"/>
              <a:gd name="connsiteY6" fmla="*/ 2094614 h 4026579"/>
              <a:gd name="connsiteX7" fmla="*/ 4843131 w 5411973"/>
              <a:gd name="connsiteY7" fmla="*/ 2094614 h 4026579"/>
              <a:gd name="connsiteX8" fmla="*/ 4837814 w 5411973"/>
              <a:gd name="connsiteY8" fmla="*/ 2259418 h 4026579"/>
              <a:gd name="connsiteX9" fmla="*/ 4542259 w 5411973"/>
              <a:gd name="connsiteY9" fmla="*/ 2270051 h 4026579"/>
              <a:gd name="connsiteX10" fmla="*/ 4516718 w 5411973"/>
              <a:gd name="connsiteY10" fmla="*/ 2402957 h 4026579"/>
              <a:gd name="connsiteX11" fmla="*/ 3752253 w 5411973"/>
              <a:gd name="connsiteY11" fmla="*/ 2402959 h 4026579"/>
              <a:gd name="connsiteX12" fmla="*/ 3742661 w 5411973"/>
              <a:gd name="connsiteY12" fmla="*/ 2553970 h 4026579"/>
              <a:gd name="connsiteX13" fmla="*/ 3572540 w 5411973"/>
              <a:gd name="connsiteY13" fmla="*/ 2557130 h 4026579"/>
              <a:gd name="connsiteX14" fmla="*/ 3576816 w 5411973"/>
              <a:gd name="connsiteY14" fmla="*/ 2707026 h 4026579"/>
              <a:gd name="connsiteX15" fmla="*/ 3285461 w 5411973"/>
              <a:gd name="connsiteY15" fmla="*/ 2705986 h 4026579"/>
              <a:gd name="connsiteX16" fmla="*/ 3264196 w 5411973"/>
              <a:gd name="connsiteY16" fmla="*/ 2961167 h 4026579"/>
              <a:gd name="connsiteX17" fmla="*/ 3113222 w 5411973"/>
              <a:gd name="connsiteY17" fmla="*/ 2960090 h 4026579"/>
              <a:gd name="connsiteX18" fmla="*/ 3129132 w 5411973"/>
              <a:gd name="connsiteY18" fmla="*/ 3407735 h 4026579"/>
              <a:gd name="connsiteX19" fmla="*/ 1560830 w 5411973"/>
              <a:gd name="connsiteY19" fmla="*/ 4026579 h 4026579"/>
              <a:gd name="connsiteX20" fmla="*/ 1583209 w 5411973"/>
              <a:gd name="connsiteY20" fmla="*/ 3879806 h 4026579"/>
              <a:gd name="connsiteX21" fmla="*/ 1105786 w 5411973"/>
              <a:gd name="connsiteY21" fmla="*/ 3886200 h 4026579"/>
              <a:gd name="connsiteX22" fmla="*/ 1079205 w 5411973"/>
              <a:gd name="connsiteY22" fmla="*/ 4026579 h 4026579"/>
              <a:gd name="connsiteX23" fmla="*/ 297712 w 5411973"/>
              <a:gd name="connsiteY23" fmla="*/ 4008474 h 4026579"/>
              <a:gd name="connsiteX24" fmla="*/ 318977 w 5411973"/>
              <a:gd name="connsiteY24" fmla="*/ 3870251 h 4026579"/>
              <a:gd name="connsiteX25" fmla="*/ 5317 w 5411973"/>
              <a:gd name="connsiteY25" fmla="*/ 3891516 h 4026579"/>
              <a:gd name="connsiteX26" fmla="*/ 0 w 5411973"/>
              <a:gd name="connsiteY26" fmla="*/ 3269511 h 4026579"/>
              <a:gd name="connsiteX27" fmla="*/ 292396 w 5411973"/>
              <a:gd name="connsiteY27" fmla="*/ 3258879 h 4026579"/>
              <a:gd name="connsiteX28" fmla="*/ 324293 w 5411973"/>
              <a:gd name="connsiteY28" fmla="*/ 2503967 h 4026579"/>
              <a:gd name="connsiteX29" fmla="*/ 606056 w 5411973"/>
              <a:gd name="connsiteY29" fmla="*/ 2488018 h 4026579"/>
              <a:gd name="connsiteX30" fmla="*/ 606056 w 5411973"/>
              <a:gd name="connsiteY30" fmla="*/ 2328530 h 4026579"/>
              <a:gd name="connsiteX31" fmla="*/ 808075 w 5411973"/>
              <a:gd name="connsiteY31" fmla="*/ 2333846 h 4026579"/>
              <a:gd name="connsiteX32" fmla="*/ 813391 w 5411973"/>
              <a:gd name="connsiteY32" fmla="*/ 2179674 h 4026579"/>
              <a:gd name="connsiteX33" fmla="*/ 1089838 w 5411973"/>
              <a:gd name="connsiteY33" fmla="*/ 2184990 h 4026579"/>
              <a:gd name="connsiteX34" fmla="*/ 1095154 w 5411973"/>
              <a:gd name="connsiteY34" fmla="*/ 2041451 h 4026579"/>
              <a:gd name="connsiteX35" fmla="*/ 1589568 w 5411973"/>
              <a:gd name="connsiteY35" fmla="*/ 2036135 h 4026579"/>
              <a:gd name="connsiteX36" fmla="*/ 1589568 w 5411973"/>
              <a:gd name="connsiteY36" fmla="*/ 1881963 h 4026579"/>
              <a:gd name="connsiteX37" fmla="*/ 1876647 w 5411973"/>
              <a:gd name="connsiteY37" fmla="*/ 1871330 h 4026579"/>
              <a:gd name="connsiteX38" fmla="*/ 1881963 w 5411973"/>
              <a:gd name="connsiteY38" fmla="*/ 1717158 h 4026579"/>
              <a:gd name="connsiteX39" fmla="*/ 2030819 w 5411973"/>
              <a:gd name="connsiteY39" fmla="*/ 1717158 h 4026579"/>
              <a:gd name="connsiteX40" fmla="*/ 2025503 w 5411973"/>
              <a:gd name="connsiteY40" fmla="*/ 1472609 h 4026579"/>
              <a:gd name="connsiteX41" fmla="*/ 2184991 w 5411973"/>
              <a:gd name="connsiteY41" fmla="*/ 1483242 h 4026579"/>
              <a:gd name="connsiteX42" fmla="*/ 2179675 w 5411973"/>
              <a:gd name="connsiteY42" fmla="*/ 1355651 h 4026579"/>
              <a:gd name="connsiteX43" fmla="*/ 2445489 w 5411973"/>
              <a:gd name="connsiteY43" fmla="*/ 1350335 h 4026579"/>
              <a:gd name="connsiteX44" fmla="*/ 2445489 w 5411973"/>
              <a:gd name="connsiteY44" fmla="*/ 1196163 h 4026579"/>
              <a:gd name="connsiteX45" fmla="*/ 2759149 w 5411973"/>
              <a:gd name="connsiteY45" fmla="*/ 1201479 h 4026579"/>
              <a:gd name="connsiteX46" fmla="*/ 2753833 w 5411973"/>
              <a:gd name="connsiteY46" fmla="*/ 1047307 h 4026579"/>
              <a:gd name="connsiteX47" fmla="*/ 3072810 w 5411973"/>
              <a:gd name="connsiteY47" fmla="*/ 1031358 h 4026579"/>
              <a:gd name="connsiteX48" fmla="*/ 3072810 w 5411973"/>
              <a:gd name="connsiteY48" fmla="*/ 887818 h 4026579"/>
              <a:gd name="connsiteX49" fmla="*/ 3381154 w 5411973"/>
              <a:gd name="connsiteY49" fmla="*/ 882502 h 4026579"/>
              <a:gd name="connsiteX50" fmla="*/ 3375838 w 5411973"/>
              <a:gd name="connsiteY50" fmla="*/ 723014 h 4026579"/>
              <a:gd name="connsiteX51" fmla="*/ 3859619 w 5411973"/>
              <a:gd name="connsiteY51" fmla="*/ 717697 h 4026579"/>
              <a:gd name="connsiteX52" fmla="*/ 3848986 w 5411973"/>
              <a:gd name="connsiteY52" fmla="*/ 579474 h 4026579"/>
              <a:gd name="connsiteX53" fmla="*/ 4003159 w 5411973"/>
              <a:gd name="connsiteY53" fmla="*/ 579474 h 4026579"/>
              <a:gd name="connsiteX54" fmla="*/ 4003159 w 5411973"/>
              <a:gd name="connsiteY54" fmla="*/ 419986 h 4026579"/>
              <a:gd name="connsiteX55" fmla="*/ 4162647 w 5411973"/>
              <a:gd name="connsiteY55" fmla="*/ 414670 h 4026579"/>
              <a:gd name="connsiteX56" fmla="*/ 4162647 w 5411973"/>
              <a:gd name="connsiteY56" fmla="*/ 260497 h 4026579"/>
              <a:gd name="connsiteX57" fmla="*/ 4470991 w 5411973"/>
              <a:gd name="connsiteY57" fmla="*/ 255181 h 4026579"/>
              <a:gd name="connsiteX58" fmla="*/ 4470991 w 5411973"/>
              <a:gd name="connsiteY58" fmla="*/ 106325 h 4026579"/>
              <a:gd name="connsiteX59" fmla="*/ 4938824 w 5411973"/>
              <a:gd name="connsiteY59" fmla="*/ 106325 h 4026579"/>
              <a:gd name="connsiteX60" fmla="*/ 4944140 w 5411973"/>
              <a:gd name="connsiteY60" fmla="*/ 0 h 4026579"/>
              <a:gd name="connsiteX61" fmla="*/ 5252484 w 5411973"/>
              <a:gd name="connsiteY61" fmla="*/ 0 h 4026579"/>
              <a:gd name="connsiteX62" fmla="*/ 5247168 w 5411973"/>
              <a:gd name="connsiteY62" fmla="*/ 101009 h 4026579"/>
              <a:gd name="connsiteX0" fmla="*/ 5247168 w 5411973"/>
              <a:gd name="connsiteY0" fmla="*/ 101009 h 4026579"/>
              <a:gd name="connsiteX1" fmla="*/ 5411973 w 5411973"/>
              <a:gd name="connsiteY1" fmla="*/ 106325 h 4026579"/>
              <a:gd name="connsiteX2" fmla="*/ 5406656 w 5411973"/>
              <a:gd name="connsiteY2" fmla="*/ 712381 h 4026579"/>
              <a:gd name="connsiteX3" fmla="*/ 5305647 w 5411973"/>
              <a:gd name="connsiteY3" fmla="*/ 701749 h 4026579"/>
              <a:gd name="connsiteX4" fmla="*/ 5284382 w 5411973"/>
              <a:gd name="connsiteY4" fmla="*/ 1472609 h 4026579"/>
              <a:gd name="connsiteX5" fmla="*/ 5135526 w 5411973"/>
              <a:gd name="connsiteY5" fmla="*/ 1477925 h 4026579"/>
              <a:gd name="connsiteX6" fmla="*/ 5151475 w 5411973"/>
              <a:gd name="connsiteY6" fmla="*/ 2094614 h 4026579"/>
              <a:gd name="connsiteX7" fmla="*/ 4843131 w 5411973"/>
              <a:gd name="connsiteY7" fmla="*/ 2094614 h 4026579"/>
              <a:gd name="connsiteX8" fmla="*/ 4837814 w 5411973"/>
              <a:gd name="connsiteY8" fmla="*/ 2259418 h 4026579"/>
              <a:gd name="connsiteX9" fmla="*/ 4542259 w 5411973"/>
              <a:gd name="connsiteY9" fmla="*/ 2270051 h 4026579"/>
              <a:gd name="connsiteX10" fmla="*/ 4516718 w 5411973"/>
              <a:gd name="connsiteY10" fmla="*/ 2402957 h 4026579"/>
              <a:gd name="connsiteX11" fmla="*/ 3752253 w 5411973"/>
              <a:gd name="connsiteY11" fmla="*/ 2402959 h 4026579"/>
              <a:gd name="connsiteX12" fmla="*/ 3742661 w 5411973"/>
              <a:gd name="connsiteY12" fmla="*/ 2553970 h 4026579"/>
              <a:gd name="connsiteX13" fmla="*/ 3572540 w 5411973"/>
              <a:gd name="connsiteY13" fmla="*/ 2557130 h 4026579"/>
              <a:gd name="connsiteX14" fmla="*/ 3576816 w 5411973"/>
              <a:gd name="connsiteY14" fmla="*/ 2707026 h 4026579"/>
              <a:gd name="connsiteX15" fmla="*/ 3285461 w 5411973"/>
              <a:gd name="connsiteY15" fmla="*/ 2705986 h 4026579"/>
              <a:gd name="connsiteX16" fmla="*/ 3264196 w 5411973"/>
              <a:gd name="connsiteY16" fmla="*/ 2961167 h 4026579"/>
              <a:gd name="connsiteX17" fmla="*/ 3113222 w 5411973"/>
              <a:gd name="connsiteY17" fmla="*/ 2960090 h 4026579"/>
              <a:gd name="connsiteX18" fmla="*/ 3129132 w 5411973"/>
              <a:gd name="connsiteY18" fmla="*/ 3407735 h 4026579"/>
              <a:gd name="connsiteX19" fmla="*/ 1560830 w 5411973"/>
              <a:gd name="connsiteY19" fmla="*/ 4026579 h 4026579"/>
              <a:gd name="connsiteX20" fmla="*/ 1583209 w 5411973"/>
              <a:gd name="connsiteY20" fmla="*/ 3879806 h 4026579"/>
              <a:gd name="connsiteX21" fmla="*/ 1105786 w 5411973"/>
              <a:gd name="connsiteY21" fmla="*/ 3886200 h 4026579"/>
              <a:gd name="connsiteX22" fmla="*/ 1088797 w 5411973"/>
              <a:gd name="connsiteY22" fmla="*/ 4023382 h 4026579"/>
              <a:gd name="connsiteX23" fmla="*/ 297712 w 5411973"/>
              <a:gd name="connsiteY23" fmla="*/ 4008474 h 4026579"/>
              <a:gd name="connsiteX24" fmla="*/ 318977 w 5411973"/>
              <a:gd name="connsiteY24" fmla="*/ 3870251 h 4026579"/>
              <a:gd name="connsiteX25" fmla="*/ 5317 w 5411973"/>
              <a:gd name="connsiteY25" fmla="*/ 3891516 h 4026579"/>
              <a:gd name="connsiteX26" fmla="*/ 0 w 5411973"/>
              <a:gd name="connsiteY26" fmla="*/ 3269511 h 4026579"/>
              <a:gd name="connsiteX27" fmla="*/ 292396 w 5411973"/>
              <a:gd name="connsiteY27" fmla="*/ 3258879 h 4026579"/>
              <a:gd name="connsiteX28" fmla="*/ 324293 w 5411973"/>
              <a:gd name="connsiteY28" fmla="*/ 2503967 h 4026579"/>
              <a:gd name="connsiteX29" fmla="*/ 606056 w 5411973"/>
              <a:gd name="connsiteY29" fmla="*/ 2488018 h 4026579"/>
              <a:gd name="connsiteX30" fmla="*/ 606056 w 5411973"/>
              <a:gd name="connsiteY30" fmla="*/ 2328530 h 4026579"/>
              <a:gd name="connsiteX31" fmla="*/ 808075 w 5411973"/>
              <a:gd name="connsiteY31" fmla="*/ 2333846 h 4026579"/>
              <a:gd name="connsiteX32" fmla="*/ 813391 w 5411973"/>
              <a:gd name="connsiteY32" fmla="*/ 2179674 h 4026579"/>
              <a:gd name="connsiteX33" fmla="*/ 1089838 w 5411973"/>
              <a:gd name="connsiteY33" fmla="*/ 2184990 h 4026579"/>
              <a:gd name="connsiteX34" fmla="*/ 1095154 w 5411973"/>
              <a:gd name="connsiteY34" fmla="*/ 2041451 h 4026579"/>
              <a:gd name="connsiteX35" fmla="*/ 1589568 w 5411973"/>
              <a:gd name="connsiteY35" fmla="*/ 2036135 h 4026579"/>
              <a:gd name="connsiteX36" fmla="*/ 1589568 w 5411973"/>
              <a:gd name="connsiteY36" fmla="*/ 1881963 h 4026579"/>
              <a:gd name="connsiteX37" fmla="*/ 1876647 w 5411973"/>
              <a:gd name="connsiteY37" fmla="*/ 1871330 h 4026579"/>
              <a:gd name="connsiteX38" fmla="*/ 1881963 w 5411973"/>
              <a:gd name="connsiteY38" fmla="*/ 1717158 h 4026579"/>
              <a:gd name="connsiteX39" fmla="*/ 2030819 w 5411973"/>
              <a:gd name="connsiteY39" fmla="*/ 1717158 h 4026579"/>
              <a:gd name="connsiteX40" fmla="*/ 2025503 w 5411973"/>
              <a:gd name="connsiteY40" fmla="*/ 1472609 h 4026579"/>
              <a:gd name="connsiteX41" fmla="*/ 2184991 w 5411973"/>
              <a:gd name="connsiteY41" fmla="*/ 1483242 h 4026579"/>
              <a:gd name="connsiteX42" fmla="*/ 2179675 w 5411973"/>
              <a:gd name="connsiteY42" fmla="*/ 1355651 h 4026579"/>
              <a:gd name="connsiteX43" fmla="*/ 2445489 w 5411973"/>
              <a:gd name="connsiteY43" fmla="*/ 1350335 h 4026579"/>
              <a:gd name="connsiteX44" fmla="*/ 2445489 w 5411973"/>
              <a:gd name="connsiteY44" fmla="*/ 1196163 h 4026579"/>
              <a:gd name="connsiteX45" fmla="*/ 2759149 w 5411973"/>
              <a:gd name="connsiteY45" fmla="*/ 1201479 h 4026579"/>
              <a:gd name="connsiteX46" fmla="*/ 2753833 w 5411973"/>
              <a:gd name="connsiteY46" fmla="*/ 1047307 h 4026579"/>
              <a:gd name="connsiteX47" fmla="*/ 3072810 w 5411973"/>
              <a:gd name="connsiteY47" fmla="*/ 1031358 h 4026579"/>
              <a:gd name="connsiteX48" fmla="*/ 3072810 w 5411973"/>
              <a:gd name="connsiteY48" fmla="*/ 887818 h 4026579"/>
              <a:gd name="connsiteX49" fmla="*/ 3381154 w 5411973"/>
              <a:gd name="connsiteY49" fmla="*/ 882502 h 4026579"/>
              <a:gd name="connsiteX50" fmla="*/ 3375838 w 5411973"/>
              <a:gd name="connsiteY50" fmla="*/ 723014 h 4026579"/>
              <a:gd name="connsiteX51" fmla="*/ 3859619 w 5411973"/>
              <a:gd name="connsiteY51" fmla="*/ 717697 h 4026579"/>
              <a:gd name="connsiteX52" fmla="*/ 3848986 w 5411973"/>
              <a:gd name="connsiteY52" fmla="*/ 579474 h 4026579"/>
              <a:gd name="connsiteX53" fmla="*/ 4003159 w 5411973"/>
              <a:gd name="connsiteY53" fmla="*/ 579474 h 4026579"/>
              <a:gd name="connsiteX54" fmla="*/ 4003159 w 5411973"/>
              <a:gd name="connsiteY54" fmla="*/ 419986 h 4026579"/>
              <a:gd name="connsiteX55" fmla="*/ 4162647 w 5411973"/>
              <a:gd name="connsiteY55" fmla="*/ 414670 h 4026579"/>
              <a:gd name="connsiteX56" fmla="*/ 4162647 w 5411973"/>
              <a:gd name="connsiteY56" fmla="*/ 260497 h 4026579"/>
              <a:gd name="connsiteX57" fmla="*/ 4470991 w 5411973"/>
              <a:gd name="connsiteY57" fmla="*/ 255181 h 4026579"/>
              <a:gd name="connsiteX58" fmla="*/ 4470991 w 5411973"/>
              <a:gd name="connsiteY58" fmla="*/ 106325 h 4026579"/>
              <a:gd name="connsiteX59" fmla="*/ 4938824 w 5411973"/>
              <a:gd name="connsiteY59" fmla="*/ 106325 h 4026579"/>
              <a:gd name="connsiteX60" fmla="*/ 4944140 w 5411973"/>
              <a:gd name="connsiteY60" fmla="*/ 0 h 4026579"/>
              <a:gd name="connsiteX61" fmla="*/ 5252484 w 5411973"/>
              <a:gd name="connsiteY61" fmla="*/ 0 h 4026579"/>
              <a:gd name="connsiteX62" fmla="*/ 5247168 w 5411973"/>
              <a:gd name="connsiteY62" fmla="*/ 101009 h 4026579"/>
              <a:gd name="connsiteX0" fmla="*/ 5247168 w 5411973"/>
              <a:gd name="connsiteY0" fmla="*/ 101009 h 4026579"/>
              <a:gd name="connsiteX1" fmla="*/ 5411973 w 5411973"/>
              <a:gd name="connsiteY1" fmla="*/ 106325 h 4026579"/>
              <a:gd name="connsiteX2" fmla="*/ 5406656 w 5411973"/>
              <a:gd name="connsiteY2" fmla="*/ 712381 h 4026579"/>
              <a:gd name="connsiteX3" fmla="*/ 5305647 w 5411973"/>
              <a:gd name="connsiteY3" fmla="*/ 701749 h 4026579"/>
              <a:gd name="connsiteX4" fmla="*/ 5284382 w 5411973"/>
              <a:gd name="connsiteY4" fmla="*/ 1472609 h 4026579"/>
              <a:gd name="connsiteX5" fmla="*/ 5135526 w 5411973"/>
              <a:gd name="connsiteY5" fmla="*/ 1477925 h 4026579"/>
              <a:gd name="connsiteX6" fmla="*/ 5151475 w 5411973"/>
              <a:gd name="connsiteY6" fmla="*/ 2094614 h 4026579"/>
              <a:gd name="connsiteX7" fmla="*/ 4843131 w 5411973"/>
              <a:gd name="connsiteY7" fmla="*/ 2094614 h 4026579"/>
              <a:gd name="connsiteX8" fmla="*/ 4837814 w 5411973"/>
              <a:gd name="connsiteY8" fmla="*/ 2259418 h 4026579"/>
              <a:gd name="connsiteX9" fmla="*/ 4542259 w 5411973"/>
              <a:gd name="connsiteY9" fmla="*/ 2270051 h 4026579"/>
              <a:gd name="connsiteX10" fmla="*/ 4516718 w 5411973"/>
              <a:gd name="connsiteY10" fmla="*/ 2402957 h 4026579"/>
              <a:gd name="connsiteX11" fmla="*/ 3752253 w 5411973"/>
              <a:gd name="connsiteY11" fmla="*/ 2402959 h 4026579"/>
              <a:gd name="connsiteX12" fmla="*/ 3742661 w 5411973"/>
              <a:gd name="connsiteY12" fmla="*/ 2553970 h 4026579"/>
              <a:gd name="connsiteX13" fmla="*/ 3572540 w 5411973"/>
              <a:gd name="connsiteY13" fmla="*/ 2557130 h 4026579"/>
              <a:gd name="connsiteX14" fmla="*/ 3576816 w 5411973"/>
              <a:gd name="connsiteY14" fmla="*/ 2707026 h 4026579"/>
              <a:gd name="connsiteX15" fmla="*/ 3285461 w 5411973"/>
              <a:gd name="connsiteY15" fmla="*/ 2705986 h 4026579"/>
              <a:gd name="connsiteX16" fmla="*/ 3264196 w 5411973"/>
              <a:gd name="connsiteY16" fmla="*/ 2961167 h 4026579"/>
              <a:gd name="connsiteX17" fmla="*/ 3113222 w 5411973"/>
              <a:gd name="connsiteY17" fmla="*/ 2960090 h 4026579"/>
              <a:gd name="connsiteX18" fmla="*/ 3129132 w 5411973"/>
              <a:gd name="connsiteY18" fmla="*/ 3407735 h 4026579"/>
              <a:gd name="connsiteX19" fmla="*/ 1560830 w 5411973"/>
              <a:gd name="connsiteY19" fmla="*/ 4026579 h 4026579"/>
              <a:gd name="connsiteX20" fmla="*/ 1583209 w 5411973"/>
              <a:gd name="connsiteY20" fmla="*/ 3879806 h 4026579"/>
              <a:gd name="connsiteX21" fmla="*/ 1105786 w 5411973"/>
              <a:gd name="connsiteY21" fmla="*/ 3886200 h 4026579"/>
              <a:gd name="connsiteX22" fmla="*/ 1088797 w 5411973"/>
              <a:gd name="connsiteY22" fmla="*/ 4023382 h 4026579"/>
              <a:gd name="connsiteX23" fmla="*/ 313698 w 5411973"/>
              <a:gd name="connsiteY23" fmla="*/ 4014869 h 4026579"/>
              <a:gd name="connsiteX24" fmla="*/ 318977 w 5411973"/>
              <a:gd name="connsiteY24" fmla="*/ 3870251 h 4026579"/>
              <a:gd name="connsiteX25" fmla="*/ 5317 w 5411973"/>
              <a:gd name="connsiteY25" fmla="*/ 3891516 h 4026579"/>
              <a:gd name="connsiteX26" fmla="*/ 0 w 5411973"/>
              <a:gd name="connsiteY26" fmla="*/ 3269511 h 4026579"/>
              <a:gd name="connsiteX27" fmla="*/ 292396 w 5411973"/>
              <a:gd name="connsiteY27" fmla="*/ 3258879 h 4026579"/>
              <a:gd name="connsiteX28" fmla="*/ 324293 w 5411973"/>
              <a:gd name="connsiteY28" fmla="*/ 2503967 h 4026579"/>
              <a:gd name="connsiteX29" fmla="*/ 606056 w 5411973"/>
              <a:gd name="connsiteY29" fmla="*/ 2488018 h 4026579"/>
              <a:gd name="connsiteX30" fmla="*/ 606056 w 5411973"/>
              <a:gd name="connsiteY30" fmla="*/ 2328530 h 4026579"/>
              <a:gd name="connsiteX31" fmla="*/ 808075 w 5411973"/>
              <a:gd name="connsiteY31" fmla="*/ 2333846 h 4026579"/>
              <a:gd name="connsiteX32" fmla="*/ 813391 w 5411973"/>
              <a:gd name="connsiteY32" fmla="*/ 2179674 h 4026579"/>
              <a:gd name="connsiteX33" fmla="*/ 1089838 w 5411973"/>
              <a:gd name="connsiteY33" fmla="*/ 2184990 h 4026579"/>
              <a:gd name="connsiteX34" fmla="*/ 1095154 w 5411973"/>
              <a:gd name="connsiteY34" fmla="*/ 2041451 h 4026579"/>
              <a:gd name="connsiteX35" fmla="*/ 1589568 w 5411973"/>
              <a:gd name="connsiteY35" fmla="*/ 2036135 h 4026579"/>
              <a:gd name="connsiteX36" fmla="*/ 1589568 w 5411973"/>
              <a:gd name="connsiteY36" fmla="*/ 1881963 h 4026579"/>
              <a:gd name="connsiteX37" fmla="*/ 1876647 w 5411973"/>
              <a:gd name="connsiteY37" fmla="*/ 1871330 h 4026579"/>
              <a:gd name="connsiteX38" fmla="*/ 1881963 w 5411973"/>
              <a:gd name="connsiteY38" fmla="*/ 1717158 h 4026579"/>
              <a:gd name="connsiteX39" fmla="*/ 2030819 w 5411973"/>
              <a:gd name="connsiteY39" fmla="*/ 1717158 h 4026579"/>
              <a:gd name="connsiteX40" fmla="*/ 2025503 w 5411973"/>
              <a:gd name="connsiteY40" fmla="*/ 1472609 h 4026579"/>
              <a:gd name="connsiteX41" fmla="*/ 2184991 w 5411973"/>
              <a:gd name="connsiteY41" fmla="*/ 1483242 h 4026579"/>
              <a:gd name="connsiteX42" fmla="*/ 2179675 w 5411973"/>
              <a:gd name="connsiteY42" fmla="*/ 1355651 h 4026579"/>
              <a:gd name="connsiteX43" fmla="*/ 2445489 w 5411973"/>
              <a:gd name="connsiteY43" fmla="*/ 1350335 h 4026579"/>
              <a:gd name="connsiteX44" fmla="*/ 2445489 w 5411973"/>
              <a:gd name="connsiteY44" fmla="*/ 1196163 h 4026579"/>
              <a:gd name="connsiteX45" fmla="*/ 2759149 w 5411973"/>
              <a:gd name="connsiteY45" fmla="*/ 1201479 h 4026579"/>
              <a:gd name="connsiteX46" fmla="*/ 2753833 w 5411973"/>
              <a:gd name="connsiteY46" fmla="*/ 1047307 h 4026579"/>
              <a:gd name="connsiteX47" fmla="*/ 3072810 w 5411973"/>
              <a:gd name="connsiteY47" fmla="*/ 1031358 h 4026579"/>
              <a:gd name="connsiteX48" fmla="*/ 3072810 w 5411973"/>
              <a:gd name="connsiteY48" fmla="*/ 887818 h 4026579"/>
              <a:gd name="connsiteX49" fmla="*/ 3381154 w 5411973"/>
              <a:gd name="connsiteY49" fmla="*/ 882502 h 4026579"/>
              <a:gd name="connsiteX50" fmla="*/ 3375838 w 5411973"/>
              <a:gd name="connsiteY50" fmla="*/ 723014 h 4026579"/>
              <a:gd name="connsiteX51" fmla="*/ 3859619 w 5411973"/>
              <a:gd name="connsiteY51" fmla="*/ 717697 h 4026579"/>
              <a:gd name="connsiteX52" fmla="*/ 3848986 w 5411973"/>
              <a:gd name="connsiteY52" fmla="*/ 579474 h 4026579"/>
              <a:gd name="connsiteX53" fmla="*/ 4003159 w 5411973"/>
              <a:gd name="connsiteY53" fmla="*/ 579474 h 4026579"/>
              <a:gd name="connsiteX54" fmla="*/ 4003159 w 5411973"/>
              <a:gd name="connsiteY54" fmla="*/ 419986 h 4026579"/>
              <a:gd name="connsiteX55" fmla="*/ 4162647 w 5411973"/>
              <a:gd name="connsiteY55" fmla="*/ 414670 h 4026579"/>
              <a:gd name="connsiteX56" fmla="*/ 4162647 w 5411973"/>
              <a:gd name="connsiteY56" fmla="*/ 260497 h 4026579"/>
              <a:gd name="connsiteX57" fmla="*/ 4470991 w 5411973"/>
              <a:gd name="connsiteY57" fmla="*/ 255181 h 4026579"/>
              <a:gd name="connsiteX58" fmla="*/ 4470991 w 5411973"/>
              <a:gd name="connsiteY58" fmla="*/ 106325 h 4026579"/>
              <a:gd name="connsiteX59" fmla="*/ 4938824 w 5411973"/>
              <a:gd name="connsiteY59" fmla="*/ 106325 h 4026579"/>
              <a:gd name="connsiteX60" fmla="*/ 4944140 w 5411973"/>
              <a:gd name="connsiteY60" fmla="*/ 0 h 4026579"/>
              <a:gd name="connsiteX61" fmla="*/ 5252484 w 5411973"/>
              <a:gd name="connsiteY61" fmla="*/ 0 h 4026579"/>
              <a:gd name="connsiteX62" fmla="*/ 5247168 w 5411973"/>
              <a:gd name="connsiteY62" fmla="*/ 101009 h 4026579"/>
              <a:gd name="connsiteX0" fmla="*/ 5247168 w 5411973"/>
              <a:gd name="connsiteY0" fmla="*/ 101009 h 4026579"/>
              <a:gd name="connsiteX1" fmla="*/ 5411973 w 5411973"/>
              <a:gd name="connsiteY1" fmla="*/ 106325 h 4026579"/>
              <a:gd name="connsiteX2" fmla="*/ 5406656 w 5411973"/>
              <a:gd name="connsiteY2" fmla="*/ 712381 h 4026579"/>
              <a:gd name="connsiteX3" fmla="*/ 5305647 w 5411973"/>
              <a:gd name="connsiteY3" fmla="*/ 701749 h 4026579"/>
              <a:gd name="connsiteX4" fmla="*/ 5284382 w 5411973"/>
              <a:gd name="connsiteY4" fmla="*/ 1472609 h 4026579"/>
              <a:gd name="connsiteX5" fmla="*/ 5135526 w 5411973"/>
              <a:gd name="connsiteY5" fmla="*/ 1477925 h 4026579"/>
              <a:gd name="connsiteX6" fmla="*/ 5151475 w 5411973"/>
              <a:gd name="connsiteY6" fmla="*/ 2094614 h 4026579"/>
              <a:gd name="connsiteX7" fmla="*/ 4843131 w 5411973"/>
              <a:gd name="connsiteY7" fmla="*/ 2094614 h 4026579"/>
              <a:gd name="connsiteX8" fmla="*/ 4837814 w 5411973"/>
              <a:gd name="connsiteY8" fmla="*/ 2259418 h 4026579"/>
              <a:gd name="connsiteX9" fmla="*/ 4542259 w 5411973"/>
              <a:gd name="connsiteY9" fmla="*/ 2270051 h 4026579"/>
              <a:gd name="connsiteX10" fmla="*/ 4516718 w 5411973"/>
              <a:gd name="connsiteY10" fmla="*/ 2402957 h 4026579"/>
              <a:gd name="connsiteX11" fmla="*/ 3752253 w 5411973"/>
              <a:gd name="connsiteY11" fmla="*/ 2402959 h 4026579"/>
              <a:gd name="connsiteX12" fmla="*/ 3742661 w 5411973"/>
              <a:gd name="connsiteY12" fmla="*/ 2553970 h 4026579"/>
              <a:gd name="connsiteX13" fmla="*/ 3572540 w 5411973"/>
              <a:gd name="connsiteY13" fmla="*/ 2557130 h 4026579"/>
              <a:gd name="connsiteX14" fmla="*/ 3576816 w 5411973"/>
              <a:gd name="connsiteY14" fmla="*/ 2707026 h 4026579"/>
              <a:gd name="connsiteX15" fmla="*/ 3285461 w 5411973"/>
              <a:gd name="connsiteY15" fmla="*/ 2705986 h 4026579"/>
              <a:gd name="connsiteX16" fmla="*/ 3264196 w 5411973"/>
              <a:gd name="connsiteY16" fmla="*/ 2961167 h 4026579"/>
              <a:gd name="connsiteX17" fmla="*/ 3113222 w 5411973"/>
              <a:gd name="connsiteY17" fmla="*/ 2960090 h 4026579"/>
              <a:gd name="connsiteX18" fmla="*/ 3129132 w 5411973"/>
              <a:gd name="connsiteY18" fmla="*/ 3407735 h 4026579"/>
              <a:gd name="connsiteX19" fmla="*/ 1560830 w 5411973"/>
              <a:gd name="connsiteY19" fmla="*/ 4026579 h 4026579"/>
              <a:gd name="connsiteX20" fmla="*/ 1583209 w 5411973"/>
              <a:gd name="connsiteY20" fmla="*/ 3879806 h 4026579"/>
              <a:gd name="connsiteX21" fmla="*/ 1105786 w 5411973"/>
              <a:gd name="connsiteY21" fmla="*/ 3886200 h 4026579"/>
              <a:gd name="connsiteX22" fmla="*/ 1088797 w 5411973"/>
              <a:gd name="connsiteY22" fmla="*/ 4023382 h 4026579"/>
              <a:gd name="connsiteX23" fmla="*/ 313698 w 5411973"/>
              <a:gd name="connsiteY23" fmla="*/ 4014869 h 4026579"/>
              <a:gd name="connsiteX24" fmla="*/ 318977 w 5411973"/>
              <a:gd name="connsiteY24" fmla="*/ 3870251 h 4026579"/>
              <a:gd name="connsiteX25" fmla="*/ 5317 w 5411973"/>
              <a:gd name="connsiteY25" fmla="*/ 3891516 h 4026579"/>
              <a:gd name="connsiteX26" fmla="*/ 0 w 5411973"/>
              <a:gd name="connsiteY26" fmla="*/ 3269511 h 4026579"/>
              <a:gd name="connsiteX27" fmla="*/ 292396 w 5411973"/>
              <a:gd name="connsiteY27" fmla="*/ 3258879 h 4026579"/>
              <a:gd name="connsiteX28" fmla="*/ 324293 w 5411973"/>
              <a:gd name="connsiteY28" fmla="*/ 2503967 h 4026579"/>
              <a:gd name="connsiteX29" fmla="*/ 606056 w 5411973"/>
              <a:gd name="connsiteY29" fmla="*/ 2488018 h 4026579"/>
              <a:gd name="connsiteX30" fmla="*/ 606056 w 5411973"/>
              <a:gd name="connsiteY30" fmla="*/ 2328530 h 4026579"/>
              <a:gd name="connsiteX31" fmla="*/ 808075 w 5411973"/>
              <a:gd name="connsiteY31" fmla="*/ 2333846 h 4026579"/>
              <a:gd name="connsiteX32" fmla="*/ 813391 w 5411973"/>
              <a:gd name="connsiteY32" fmla="*/ 2179674 h 4026579"/>
              <a:gd name="connsiteX33" fmla="*/ 1089838 w 5411973"/>
              <a:gd name="connsiteY33" fmla="*/ 2184990 h 4026579"/>
              <a:gd name="connsiteX34" fmla="*/ 1095154 w 5411973"/>
              <a:gd name="connsiteY34" fmla="*/ 2041451 h 4026579"/>
              <a:gd name="connsiteX35" fmla="*/ 1589568 w 5411973"/>
              <a:gd name="connsiteY35" fmla="*/ 2036135 h 4026579"/>
              <a:gd name="connsiteX36" fmla="*/ 1589568 w 5411973"/>
              <a:gd name="connsiteY36" fmla="*/ 1881963 h 4026579"/>
              <a:gd name="connsiteX37" fmla="*/ 1876647 w 5411973"/>
              <a:gd name="connsiteY37" fmla="*/ 1871330 h 4026579"/>
              <a:gd name="connsiteX38" fmla="*/ 1881963 w 5411973"/>
              <a:gd name="connsiteY38" fmla="*/ 1717158 h 4026579"/>
              <a:gd name="connsiteX39" fmla="*/ 2030819 w 5411973"/>
              <a:gd name="connsiteY39" fmla="*/ 1717158 h 4026579"/>
              <a:gd name="connsiteX40" fmla="*/ 2025503 w 5411973"/>
              <a:gd name="connsiteY40" fmla="*/ 1472609 h 4026579"/>
              <a:gd name="connsiteX41" fmla="*/ 2184991 w 5411973"/>
              <a:gd name="connsiteY41" fmla="*/ 1483242 h 4026579"/>
              <a:gd name="connsiteX42" fmla="*/ 2179675 w 5411973"/>
              <a:gd name="connsiteY42" fmla="*/ 1355651 h 4026579"/>
              <a:gd name="connsiteX43" fmla="*/ 2445489 w 5411973"/>
              <a:gd name="connsiteY43" fmla="*/ 1350335 h 4026579"/>
              <a:gd name="connsiteX44" fmla="*/ 2445489 w 5411973"/>
              <a:gd name="connsiteY44" fmla="*/ 1196163 h 4026579"/>
              <a:gd name="connsiteX45" fmla="*/ 2759149 w 5411973"/>
              <a:gd name="connsiteY45" fmla="*/ 1201479 h 4026579"/>
              <a:gd name="connsiteX46" fmla="*/ 2753833 w 5411973"/>
              <a:gd name="connsiteY46" fmla="*/ 1047307 h 4026579"/>
              <a:gd name="connsiteX47" fmla="*/ 3072810 w 5411973"/>
              <a:gd name="connsiteY47" fmla="*/ 1031358 h 4026579"/>
              <a:gd name="connsiteX48" fmla="*/ 3072810 w 5411973"/>
              <a:gd name="connsiteY48" fmla="*/ 887818 h 4026579"/>
              <a:gd name="connsiteX49" fmla="*/ 3381154 w 5411973"/>
              <a:gd name="connsiteY49" fmla="*/ 882502 h 4026579"/>
              <a:gd name="connsiteX50" fmla="*/ 3379036 w 5411973"/>
              <a:gd name="connsiteY50" fmla="*/ 735803 h 4026579"/>
              <a:gd name="connsiteX51" fmla="*/ 3859619 w 5411973"/>
              <a:gd name="connsiteY51" fmla="*/ 717697 h 4026579"/>
              <a:gd name="connsiteX52" fmla="*/ 3848986 w 5411973"/>
              <a:gd name="connsiteY52" fmla="*/ 579474 h 4026579"/>
              <a:gd name="connsiteX53" fmla="*/ 4003159 w 5411973"/>
              <a:gd name="connsiteY53" fmla="*/ 579474 h 4026579"/>
              <a:gd name="connsiteX54" fmla="*/ 4003159 w 5411973"/>
              <a:gd name="connsiteY54" fmla="*/ 419986 h 4026579"/>
              <a:gd name="connsiteX55" fmla="*/ 4162647 w 5411973"/>
              <a:gd name="connsiteY55" fmla="*/ 414670 h 4026579"/>
              <a:gd name="connsiteX56" fmla="*/ 4162647 w 5411973"/>
              <a:gd name="connsiteY56" fmla="*/ 260497 h 4026579"/>
              <a:gd name="connsiteX57" fmla="*/ 4470991 w 5411973"/>
              <a:gd name="connsiteY57" fmla="*/ 255181 h 4026579"/>
              <a:gd name="connsiteX58" fmla="*/ 4470991 w 5411973"/>
              <a:gd name="connsiteY58" fmla="*/ 106325 h 4026579"/>
              <a:gd name="connsiteX59" fmla="*/ 4938824 w 5411973"/>
              <a:gd name="connsiteY59" fmla="*/ 106325 h 4026579"/>
              <a:gd name="connsiteX60" fmla="*/ 4944140 w 5411973"/>
              <a:gd name="connsiteY60" fmla="*/ 0 h 4026579"/>
              <a:gd name="connsiteX61" fmla="*/ 5252484 w 5411973"/>
              <a:gd name="connsiteY61" fmla="*/ 0 h 4026579"/>
              <a:gd name="connsiteX62" fmla="*/ 5247168 w 5411973"/>
              <a:gd name="connsiteY62" fmla="*/ 101009 h 4026579"/>
              <a:gd name="connsiteX0" fmla="*/ 5247168 w 5411973"/>
              <a:gd name="connsiteY0" fmla="*/ 101009 h 4026579"/>
              <a:gd name="connsiteX1" fmla="*/ 5411973 w 5411973"/>
              <a:gd name="connsiteY1" fmla="*/ 106325 h 4026579"/>
              <a:gd name="connsiteX2" fmla="*/ 5406656 w 5411973"/>
              <a:gd name="connsiteY2" fmla="*/ 712381 h 4026579"/>
              <a:gd name="connsiteX3" fmla="*/ 5305647 w 5411973"/>
              <a:gd name="connsiteY3" fmla="*/ 701749 h 4026579"/>
              <a:gd name="connsiteX4" fmla="*/ 5284382 w 5411973"/>
              <a:gd name="connsiteY4" fmla="*/ 1472609 h 4026579"/>
              <a:gd name="connsiteX5" fmla="*/ 5135526 w 5411973"/>
              <a:gd name="connsiteY5" fmla="*/ 1477925 h 4026579"/>
              <a:gd name="connsiteX6" fmla="*/ 5151475 w 5411973"/>
              <a:gd name="connsiteY6" fmla="*/ 2094614 h 4026579"/>
              <a:gd name="connsiteX7" fmla="*/ 4843131 w 5411973"/>
              <a:gd name="connsiteY7" fmla="*/ 2094614 h 4026579"/>
              <a:gd name="connsiteX8" fmla="*/ 4837814 w 5411973"/>
              <a:gd name="connsiteY8" fmla="*/ 2259418 h 4026579"/>
              <a:gd name="connsiteX9" fmla="*/ 4542259 w 5411973"/>
              <a:gd name="connsiteY9" fmla="*/ 2270051 h 4026579"/>
              <a:gd name="connsiteX10" fmla="*/ 4516718 w 5411973"/>
              <a:gd name="connsiteY10" fmla="*/ 2402957 h 4026579"/>
              <a:gd name="connsiteX11" fmla="*/ 3752253 w 5411973"/>
              <a:gd name="connsiteY11" fmla="*/ 2402959 h 4026579"/>
              <a:gd name="connsiteX12" fmla="*/ 3742661 w 5411973"/>
              <a:gd name="connsiteY12" fmla="*/ 2553970 h 4026579"/>
              <a:gd name="connsiteX13" fmla="*/ 3572540 w 5411973"/>
              <a:gd name="connsiteY13" fmla="*/ 2557130 h 4026579"/>
              <a:gd name="connsiteX14" fmla="*/ 3576816 w 5411973"/>
              <a:gd name="connsiteY14" fmla="*/ 2707026 h 4026579"/>
              <a:gd name="connsiteX15" fmla="*/ 3285461 w 5411973"/>
              <a:gd name="connsiteY15" fmla="*/ 2705986 h 4026579"/>
              <a:gd name="connsiteX16" fmla="*/ 3264196 w 5411973"/>
              <a:gd name="connsiteY16" fmla="*/ 2961167 h 4026579"/>
              <a:gd name="connsiteX17" fmla="*/ 3113222 w 5411973"/>
              <a:gd name="connsiteY17" fmla="*/ 2960090 h 4026579"/>
              <a:gd name="connsiteX18" fmla="*/ 3129132 w 5411973"/>
              <a:gd name="connsiteY18" fmla="*/ 3407735 h 4026579"/>
              <a:gd name="connsiteX19" fmla="*/ 1560830 w 5411973"/>
              <a:gd name="connsiteY19" fmla="*/ 4026579 h 4026579"/>
              <a:gd name="connsiteX20" fmla="*/ 1583209 w 5411973"/>
              <a:gd name="connsiteY20" fmla="*/ 3879806 h 4026579"/>
              <a:gd name="connsiteX21" fmla="*/ 1105786 w 5411973"/>
              <a:gd name="connsiteY21" fmla="*/ 3886200 h 4026579"/>
              <a:gd name="connsiteX22" fmla="*/ 1088797 w 5411973"/>
              <a:gd name="connsiteY22" fmla="*/ 4023382 h 4026579"/>
              <a:gd name="connsiteX23" fmla="*/ 313698 w 5411973"/>
              <a:gd name="connsiteY23" fmla="*/ 4014869 h 4026579"/>
              <a:gd name="connsiteX24" fmla="*/ 318977 w 5411973"/>
              <a:gd name="connsiteY24" fmla="*/ 3870251 h 4026579"/>
              <a:gd name="connsiteX25" fmla="*/ 5317 w 5411973"/>
              <a:gd name="connsiteY25" fmla="*/ 3891516 h 4026579"/>
              <a:gd name="connsiteX26" fmla="*/ 0 w 5411973"/>
              <a:gd name="connsiteY26" fmla="*/ 3269511 h 4026579"/>
              <a:gd name="connsiteX27" fmla="*/ 292396 w 5411973"/>
              <a:gd name="connsiteY27" fmla="*/ 3258879 h 4026579"/>
              <a:gd name="connsiteX28" fmla="*/ 324293 w 5411973"/>
              <a:gd name="connsiteY28" fmla="*/ 2503967 h 4026579"/>
              <a:gd name="connsiteX29" fmla="*/ 606056 w 5411973"/>
              <a:gd name="connsiteY29" fmla="*/ 2488018 h 4026579"/>
              <a:gd name="connsiteX30" fmla="*/ 606056 w 5411973"/>
              <a:gd name="connsiteY30" fmla="*/ 2328530 h 4026579"/>
              <a:gd name="connsiteX31" fmla="*/ 808075 w 5411973"/>
              <a:gd name="connsiteY31" fmla="*/ 2333846 h 4026579"/>
              <a:gd name="connsiteX32" fmla="*/ 813391 w 5411973"/>
              <a:gd name="connsiteY32" fmla="*/ 2179674 h 4026579"/>
              <a:gd name="connsiteX33" fmla="*/ 1089838 w 5411973"/>
              <a:gd name="connsiteY33" fmla="*/ 2184990 h 4026579"/>
              <a:gd name="connsiteX34" fmla="*/ 1095154 w 5411973"/>
              <a:gd name="connsiteY34" fmla="*/ 2041451 h 4026579"/>
              <a:gd name="connsiteX35" fmla="*/ 1589568 w 5411973"/>
              <a:gd name="connsiteY35" fmla="*/ 2036135 h 4026579"/>
              <a:gd name="connsiteX36" fmla="*/ 1589568 w 5411973"/>
              <a:gd name="connsiteY36" fmla="*/ 1881963 h 4026579"/>
              <a:gd name="connsiteX37" fmla="*/ 1876647 w 5411973"/>
              <a:gd name="connsiteY37" fmla="*/ 1871330 h 4026579"/>
              <a:gd name="connsiteX38" fmla="*/ 1881963 w 5411973"/>
              <a:gd name="connsiteY38" fmla="*/ 1717158 h 4026579"/>
              <a:gd name="connsiteX39" fmla="*/ 2030819 w 5411973"/>
              <a:gd name="connsiteY39" fmla="*/ 1717158 h 4026579"/>
              <a:gd name="connsiteX40" fmla="*/ 2025503 w 5411973"/>
              <a:gd name="connsiteY40" fmla="*/ 1472609 h 4026579"/>
              <a:gd name="connsiteX41" fmla="*/ 2184991 w 5411973"/>
              <a:gd name="connsiteY41" fmla="*/ 1483242 h 4026579"/>
              <a:gd name="connsiteX42" fmla="*/ 2179675 w 5411973"/>
              <a:gd name="connsiteY42" fmla="*/ 1355651 h 4026579"/>
              <a:gd name="connsiteX43" fmla="*/ 2445489 w 5411973"/>
              <a:gd name="connsiteY43" fmla="*/ 1350335 h 4026579"/>
              <a:gd name="connsiteX44" fmla="*/ 2445489 w 5411973"/>
              <a:gd name="connsiteY44" fmla="*/ 1196163 h 4026579"/>
              <a:gd name="connsiteX45" fmla="*/ 2759149 w 5411973"/>
              <a:gd name="connsiteY45" fmla="*/ 1201479 h 4026579"/>
              <a:gd name="connsiteX46" fmla="*/ 2753833 w 5411973"/>
              <a:gd name="connsiteY46" fmla="*/ 1047307 h 4026579"/>
              <a:gd name="connsiteX47" fmla="*/ 3072810 w 5411973"/>
              <a:gd name="connsiteY47" fmla="*/ 1031358 h 4026579"/>
              <a:gd name="connsiteX48" fmla="*/ 3072810 w 5411973"/>
              <a:gd name="connsiteY48" fmla="*/ 887818 h 4026579"/>
              <a:gd name="connsiteX49" fmla="*/ 3381154 w 5411973"/>
              <a:gd name="connsiteY49" fmla="*/ 882502 h 4026579"/>
              <a:gd name="connsiteX50" fmla="*/ 3388628 w 5411973"/>
              <a:gd name="connsiteY50" fmla="*/ 726211 h 4026579"/>
              <a:gd name="connsiteX51" fmla="*/ 3859619 w 5411973"/>
              <a:gd name="connsiteY51" fmla="*/ 717697 h 4026579"/>
              <a:gd name="connsiteX52" fmla="*/ 3848986 w 5411973"/>
              <a:gd name="connsiteY52" fmla="*/ 579474 h 4026579"/>
              <a:gd name="connsiteX53" fmla="*/ 4003159 w 5411973"/>
              <a:gd name="connsiteY53" fmla="*/ 579474 h 4026579"/>
              <a:gd name="connsiteX54" fmla="*/ 4003159 w 5411973"/>
              <a:gd name="connsiteY54" fmla="*/ 419986 h 4026579"/>
              <a:gd name="connsiteX55" fmla="*/ 4162647 w 5411973"/>
              <a:gd name="connsiteY55" fmla="*/ 414670 h 4026579"/>
              <a:gd name="connsiteX56" fmla="*/ 4162647 w 5411973"/>
              <a:gd name="connsiteY56" fmla="*/ 260497 h 4026579"/>
              <a:gd name="connsiteX57" fmla="*/ 4470991 w 5411973"/>
              <a:gd name="connsiteY57" fmla="*/ 255181 h 4026579"/>
              <a:gd name="connsiteX58" fmla="*/ 4470991 w 5411973"/>
              <a:gd name="connsiteY58" fmla="*/ 106325 h 4026579"/>
              <a:gd name="connsiteX59" fmla="*/ 4938824 w 5411973"/>
              <a:gd name="connsiteY59" fmla="*/ 106325 h 4026579"/>
              <a:gd name="connsiteX60" fmla="*/ 4944140 w 5411973"/>
              <a:gd name="connsiteY60" fmla="*/ 0 h 4026579"/>
              <a:gd name="connsiteX61" fmla="*/ 5252484 w 5411973"/>
              <a:gd name="connsiteY61" fmla="*/ 0 h 4026579"/>
              <a:gd name="connsiteX62" fmla="*/ 5247168 w 5411973"/>
              <a:gd name="connsiteY62" fmla="*/ 101009 h 4026579"/>
              <a:gd name="connsiteX0" fmla="*/ 5247168 w 5411973"/>
              <a:gd name="connsiteY0" fmla="*/ 101009 h 4026579"/>
              <a:gd name="connsiteX1" fmla="*/ 5411973 w 5411973"/>
              <a:gd name="connsiteY1" fmla="*/ 106325 h 4026579"/>
              <a:gd name="connsiteX2" fmla="*/ 5406656 w 5411973"/>
              <a:gd name="connsiteY2" fmla="*/ 712381 h 4026579"/>
              <a:gd name="connsiteX3" fmla="*/ 5305647 w 5411973"/>
              <a:gd name="connsiteY3" fmla="*/ 701749 h 4026579"/>
              <a:gd name="connsiteX4" fmla="*/ 5284382 w 5411973"/>
              <a:gd name="connsiteY4" fmla="*/ 1472609 h 4026579"/>
              <a:gd name="connsiteX5" fmla="*/ 5135526 w 5411973"/>
              <a:gd name="connsiteY5" fmla="*/ 1477925 h 4026579"/>
              <a:gd name="connsiteX6" fmla="*/ 5151475 w 5411973"/>
              <a:gd name="connsiteY6" fmla="*/ 2094614 h 4026579"/>
              <a:gd name="connsiteX7" fmla="*/ 4843131 w 5411973"/>
              <a:gd name="connsiteY7" fmla="*/ 2094614 h 4026579"/>
              <a:gd name="connsiteX8" fmla="*/ 4837814 w 5411973"/>
              <a:gd name="connsiteY8" fmla="*/ 2259418 h 4026579"/>
              <a:gd name="connsiteX9" fmla="*/ 4542259 w 5411973"/>
              <a:gd name="connsiteY9" fmla="*/ 2270051 h 4026579"/>
              <a:gd name="connsiteX10" fmla="*/ 4516718 w 5411973"/>
              <a:gd name="connsiteY10" fmla="*/ 2402957 h 4026579"/>
              <a:gd name="connsiteX11" fmla="*/ 3752253 w 5411973"/>
              <a:gd name="connsiteY11" fmla="*/ 2402959 h 4026579"/>
              <a:gd name="connsiteX12" fmla="*/ 3742661 w 5411973"/>
              <a:gd name="connsiteY12" fmla="*/ 2553970 h 4026579"/>
              <a:gd name="connsiteX13" fmla="*/ 3572540 w 5411973"/>
              <a:gd name="connsiteY13" fmla="*/ 2557130 h 4026579"/>
              <a:gd name="connsiteX14" fmla="*/ 3576816 w 5411973"/>
              <a:gd name="connsiteY14" fmla="*/ 2707026 h 4026579"/>
              <a:gd name="connsiteX15" fmla="*/ 3285461 w 5411973"/>
              <a:gd name="connsiteY15" fmla="*/ 2705986 h 4026579"/>
              <a:gd name="connsiteX16" fmla="*/ 3264196 w 5411973"/>
              <a:gd name="connsiteY16" fmla="*/ 2961167 h 4026579"/>
              <a:gd name="connsiteX17" fmla="*/ 3113222 w 5411973"/>
              <a:gd name="connsiteY17" fmla="*/ 2960090 h 4026579"/>
              <a:gd name="connsiteX18" fmla="*/ 3129132 w 5411973"/>
              <a:gd name="connsiteY18" fmla="*/ 3407735 h 4026579"/>
              <a:gd name="connsiteX19" fmla="*/ 1560830 w 5411973"/>
              <a:gd name="connsiteY19" fmla="*/ 4026579 h 4026579"/>
              <a:gd name="connsiteX20" fmla="*/ 1583209 w 5411973"/>
              <a:gd name="connsiteY20" fmla="*/ 3879806 h 4026579"/>
              <a:gd name="connsiteX21" fmla="*/ 1105786 w 5411973"/>
              <a:gd name="connsiteY21" fmla="*/ 3886200 h 4026579"/>
              <a:gd name="connsiteX22" fmla="*/ 1088797 w 5411973"/>
              <a:gd name="connsiteY22" fmla="*/ 4023382 h 4026579"/>
              <a:gd name="connsiteX23" fmla="*/ 313698 w 5411973"/>
              <a:gd name="connsiteY23" fmla="*/ 4014869 h 4026579"/>
              <a:gd name="connsiteX24" fmla="*/ 318977 w 5411973"/>
              <a:gd name="connsiteY24" fmla="*/ 3870251 h 4026579"/>
              <a:gd name="connsiteX25" fmla="*/ 5317 w 5411973"/>
              <a:gd name="connsiteY25" fmla="*/ 3891516 h 4026579"/>
              <a:gd name="connsiteX26" fmla="*/ 0 w 5411973"/>
              <a:gd name="connsiteY26" fmla="*/ 3269511 h 4026579"/>
              <a:gd name="connsiteX27" fmla="*/ 292396 w 5411973"/>
              <a:gd name="connsiteY27" fmla="*/ 3258879 h 4026579"/>
              <a:gd name="connsiteX28" fmla="*/ 324293 w 5411973"/>
              <a:gd name="connsiteY28" fmla="*/ 2503967 h 4026579"/>
              <a:gd name="connsiteX29" fmla="*/ 606056 w 5411973"/>
              <a:gd name="connsiteY29" fmla="*/ 2488018 h 4026579"/>
              <a:gd name="connsiteX30" fmla="*/ 606056 w 5411973"/>
              <a:gd name="connsiteY30" fmla="*/ 2328530 h 4026579"/>
              <a:gd name="connsiteX31" fmla="*/ 808075 w 5411973"/>
              <a:gd name="connsiteY31" fmla="*/ 2333846 h 4026579"/>
              <a:gd name="connsiteX32" fmla="*/ 813391 w 5411973"/>
              <a:gd name="connsiteY32" fmla="*/ 2179674 h 4026579"/>
              <a:gd name="connsiteX33" fmla="*/ 1089838 w 5411973"/>
              <a:gd name="connsiteY33" fmla="*/ 2184990 h 4026579"/>
              <a:gd name="connsiteX34" fmla="*/ 1095154 w 5411973"/>
              <a:gd name="connsiteY34" fmla="*/ 2041451 h 4026579"/>
              <a:gd name="connsiteX35" fmla="*/ 1589568 w 5411973"/>
              <a:gd name="connsiteY35" fmla="*/ 2036135 h 4026579"/>
              <a:gd name="connsiteX36" fmla="*/ 1589568 w 5411973"/>
              <a:gd name="connsiteY36" fmla="*/ 1881963 h 4026579"/>
              <a:gd name="connsiteX37" fmla="*/ 1876647 w 5411973"/>
              <a:gd name="connsiteY37" fmla="*/ 1871330 h 4026579"/>
              <a:gd name="connsiteX38" fmla="*/ 1881963 w 5411973"/>
              <a:gd name="connsiteY38" fmla="*/ 1717158 h 4026579"/>
              <a:gd name="connsiteX39" fmla="*/ 2030819 w 5411973"/>
              <a:gd name="connsiteY39" fmla="*/ 1717158 h 4026579"/>
              <a:gd name="connsiteX40" fmla="*/ 2025503 w 5411973"/>
              <a:gd name="connsiteY40" fmla="*/ 1472609 h 4026579"/>
              <a:gd name="connsiteX41" fmla="*/ 2184991 w 5411973"/>
              <a:gd name="connsiteY41" fmla="*/ 1483242 h 4026579"/>
              <a:gd name="connsiteX42" fmla="*/ 2179675 w 5411973"/>
              <a:gd name="connsiteY42" fmla="*/ 1355651 h 4026579"/>
              <a:gd name="connsiteX43" fmla="*/ 2445489 w 5411973"/>
              <a:gd name="connsiteY43" fmla="*/ 1350335 h 4026579"/>
              <a:gd name="connsiteX44" fmla="*/ 2445489 w 5411973"/>
              <a:gd name="connsiteY44" fmla="*/ 1196163 h 4026579"/>
              <a:gd name="connsiteX45" fmla="*/ 2759149 w 5411973"/>
              <a:gd name="connsiteY45" fmla="*/ 1201479 h 4026579"/>
              <a:gd name="connsiteX46" fmla="*/ 2753833 w 5411973"/>
              <a:gd name="connsiteY46" fmla="*/ 1047307 h 4026579"/>
              <a:gd name="connsiteX47" fmla="*/ 3072810 w 5411973"/>
              <a:gd name="connsiteY47" fmla="*/ 1031358 h 4026579"/>
              <a:gd name="connsiteX48" fmla="*/ 3072810 w 5411973"/>
              <a:gd name="connsiteY48" fmla="*/ 887818 h 4026579"/>
              <a:gd name="connsiteX49" fmla="*/ 3381154 w 5411973"/>
              <a:gd name="connsiteY49" fmla="*/ 882502 h 4026579"/>
              <a:gd name="connsiteX50" fmla="*/ 3388628 w 5411973"/>
              <a:gd name="connsiteY50" fmla="*/ 726211 h 4026579"/>
              <a:gd name="connsiteX51" fmla="*/ 3850027 w 5411973"/>
              <a:gd name="connsiteY51" fmla="*/ 733683 h 4026579"/>
              <a:gd name="connsiteX52" fmla="*/ 3848986 w 5411973"/>
              <a:gd name="connsiteY52" fmla="*/ 579474 h 4026579"/>
              <a:gd name="connsiteX53" fmla="*/ 4003159 w 5411973"/>
              <a:gd name="connsiteY53" fmla="*/ 579474 h 4026579"/>
              <a:gd name="connsiteX54" fmla="*/ 4003159 w 5411973"/>
              <a:gd name="connsiteY54" fmla="*/ 419986 h 4026579"/>
              <a:gd name="connsiteX55" fmla="*/ 4162647 w 5411973"/>
              <a:gd name="connsiteY55" fmla="*/ 414670 h 4026579"/>
              <a:gd name="connsiteX56" fmla="*/ 4162647 w 5411973"/>
              <a:gd name="connsiteY56" fmla="*/ 260497 h 4026579"/>
              <a:gd name="connsiteX57" fmla="*/ 4470991 w 5411973"/>
              <a:gd name="connsiteY57" fmla="*/ 255181 h 4026579"/>
              <a:gd name="connsiteX58" fmla="*/ 4470991 w 5411973"/>
              <a:gd name="connsiteY58" fmla="*/ 106325 h 4026579"/>
              <a:gd name="connsiteX59" fmla="*/ 4938824 w 5411973"/>
              <a:gd name="connsiteY59" fmla="*/ 106325 h 4026579"/>
              <a:gd name="connsiteX60" fmla="*/ 4944140 w 5411973"/>
              <a:gd name="connsiteY60" fmla="*/ 0 h 4026579"/>
              <a:gd name="connsiteX61" fmla="*/ 5252484 w 5411973"/>
              <a:gd name="connsiteY61" fmla="*/ 0 h 4026579"/>
              <a:gd name="connsiteX62" fmla="*/ 5247168 w 5411973"/>
              <a:gd name="connsiteY62" fmla="*/ 101009 h 4026579"/>
              <a:gd name="connsiteX0" fmla="*/ 5247168 w 5411973"/>
              <a:gd name="connsiteY0" fmla="*/ 101009 h 4026579"/>
              <a:gd name="connsiteX1" fmla="*/ 5411973 w 5411973"/>
              <a:gd name="connsiteY1" fmla="*/ 106325 h 4026579"/>
              <a:gd name="connsiteX2" fmla="*/ 5406656 w 5411973"/>
              <a:gd name="connsiteY2" fmla="*/ 712381 h 4026579"/>
              <a:gd name="connsiteX3" fmla="*/ 5305647 w 5411973"/>
              <a:gd name="connsiteY3" fmla="*/ 701749 h 4026579"/>
              <a:gd name="connsiteX4" fmla="*/ 5284382 w 5411973"/>
              <a:gd name="connsiteY4" fmla="*/ 1472609 h 4026579"/>
              <a:gd name="connsiteX5" fmla="*/ 5135526 w 5411973"/>
              <a:gd name="connsiteY5" fmla="*/ 1477925 h 4026579"/>
              <a:gd name="connsiteX6" fmla="*/ 5151475 w 5411973"/>
              <a:gd name="connsiteY6" fmla="*/ 2094614 h 4026579"/>
              <a:gd name="connsiteX7" fmla="*/ 4843131 w 5411973"/>
              <a:gd name="connsiteY7" fmla="*/ 2094614 h 4026579"/>
              <a:gd name="connsiteX8" fmla="*/ 4837814 w 5411973"/>
              <a:gd name="connsiteY8" fmla="*/ 2259418 h 4026579"/>
              <a:gd name="connsiteX9" fmla="*/ 4542259 w 5411973"/>
              <a:gd name="connsiteY9" fmla="*/ 2270051 h 4026579"/>
              <a:gd name="connsiteX10" fmla="*/ 4516718 w 5411973"/>
              <a:gd name="connsiteY10" fmla="*/ 2402957 h 4026579"/>
              <a:gd name="connsiteX11" fmla="*/ 3752253 w 5411973"/>
              <a:gd name="connsiteY11" fmla="*/ 2402959 h 4026579"/>
              <a:gd name="connsiteX12" fmla="*/ 3742661 w 5411973"/>
              <a:gd name="connsiteY12" fmla="*/ 2553970 h 4026579"/>
              <a:gd name="connsiteX13" fmla="*/ 3572540 w 5411973"/>
              <a:gd name="connsiteY13" fmla="*/ 2557130 h 4026579"/>
              <a:gd name="connsiteX14" fmla="*/ 3576816 w 5411973"/>
              <a:gd name="connsiteY14" fmla="*/ 2707026 h 4026579"/>
              <a:gd name="connsiteX15" fmla="*/ 3285461 w 5411973"/>
              <a:gd name="connsiteY15" fmla="*/ 2705986 h 4026579"/>
              <a:gd name="connsiteX16" fmla="*/ 3264196 w 5411973"/>
              <a:gd name="connsiteY16" fmla="*/ 2961167 h 4026579"/>
              <a:gd name="connsiteX17" fmla="*/ 3113222 w 5411973"/>
              <a:gd name="connsiteY17" fmla="*/ 2960090 h 4026579"/>
              <a:gd name="connsiteX18" fmla="*/ 3129132 w 5411973"/>
              <a:gd name="connsiteY18" fmla="*/ 3407735 h 4026579"/>
              <a:gd name="connsiteX19" fmla="*/ 1560830 w 5411973"/>
              <a:gd name="connsiteY19" fmla="*/ 4026579 h 4026579"/>
              <a:gd name="connsiteX20" fmla="*/ 1583209 w 5411973"/>
              <a:gd name="connsiteY20" fmla="*/ 3879806 h 4026579"/>
              <a:gd name="connsiteX21" fmla="*/ 1105786 w 5411973"/>
              <a:gd name="connsiteY21" fmla="*/ 3886200 h 4026579"/>
              <a:gd name="connsiteX22" fmla="*/ 1088797 w 5411973"/>
              <a:gd name="connsiteY22" fmla="*/ 4023382 h 4026579"/>
              <a:gd name="connsiteX23" fmla="*/ 313698 w 5411973"/>
              <a:gd name="connsiteY23" fmla="*/ 4014869 h 4026579"/>
              <a:gd name="connsiteX24" fmla="*/ 318977 w 5411973"/>
              <a:gd name="connsiteY24" fmla="*/ 3870251 h 4026579"/>
              <a:gd name="connsiteX25" fmla="*/ 5317 w 5411973"/>
              <a:gd name="connsiteY25" fmla="*/ 3891516 h 4026579"/>
              <a:gd name="connsiteX26" fmla="*/ 0 w 5411973"/>
              <a:gd name="connsiteY26" fmla="*/ 3269511 h 4026579"/>
              <a:gd name="connsiteX27" fmla="*/ 292396 w 5411973"/>
              <a:gd name="connsiteY27" fmla="*/ 3258879 h 4026579"/>
              <a:gd name="connsiteX28" fmla="*/ 324293 w 5411973"/>
              <a:gd name="connsiteY28" fmla="*/ 2503967 h 4026579"/>
              <a:gd name="connsiteX29" fmla="*/ 606056 w 5411973"/>
              <a:gd name="connsiteY29" fmla="*/ 2488018 h 4026579"/>
              <a:gd name="connsiteX30" fmla="*/ 606056 w 5411973"/>
              <a:gd name="connsiteY30" fmla="*/ 2328530 h 4026579"/>
              <a:gd name="connsiteX31" fmla="*/ 808075 w 5411973"/>
              <a:gd name="connsiteY31" fmla="*/ 2333846 h 4026579"/>
              <a:gd name="connsiteX32" fmla="*/ 813391 w 5411973"/>
              <a:gd name="connsiteY32" fmla="*/ 2179674 h 4026579"/>
              <a:gd name="connsiteX33" fmla="*/ 1089838 w 5411973"/>
              <a:gd name="connsiteY33" fmla="*/ 2184990 h 4026579"/>
              <a:gd name="connsiteX34" fmla="*/ 1095154 w 5411973"/>
              <a:gd name="connsiteY34" fmla="*/ 2041451 h 4026579"/>
              <a:gd name="connsiteX35" fmla="*/ 1589568 w 5411973"/>
              <a:gd name="connsiteY35" fmla="*/ 2036135 h 4026579"/>
              <a:gd name="connsiteX36" fmla="*/ 1589568 w 5411973"/>
              <a:gd name="connsiteY36" fmla="*/ 1881963 h 4026579"/>
              <a:gd name="connsiteX37" fmla="*/ 1876647 w 5411973"/>
              <a:gd name="connsiteY37" fmla="*/ 1871330 h 4026579"/>
              <a:gd name="connsiteX38" fmla="*/ 1881963 w 5411973"/>
              <a:gd name="connsiteY38" fmla="*/ 1717158 h 4026579"/>
              <a:gd name="connsiteX39" fmla="*/ 2030819 w 5411973"/>
              <a:gd name="connsiteY39" fmla="*/ 1717158 h 4026579"/>
              <a:gd name="connsiteX40" fmla="*/ 2025503 w 5411973"/>
              <a:gd name="connsiteY40" fmla="*/ 1472609 h 4026579"/>
              <a:gd name="connsiteX41" fmla="*/ 2184991 w 5411973"/>
              <a:gd name="connsiteY41" fmla="*/ 1483242 h 4026579"/>
              <a:gd name="connsiteX42" fmla="*/ 2179675 w 5411973"/>
              <a:gd name="connsiteY42" fmla="*/ 1355651 h 4026579"/>
              <a:gd name="connsiteX43" fmla="*/ 2445489 w 5411973"/>
              <a:gd name="connsiteY43" fmla="*/ 1350335 h 4026579"/>
              <a:gd name="connsiteX44" fmla="*/ 2445489 w 5411973"/>
              <a:gd name="connsiteY44" fmla="*/ 1196163 h 4026579"/>
              <a:gd name="connsiteX45" fmla="*/ 2759149 w 5411973"/>
              <a:gd name="connsiteY45" fmla="*/ 1201479 h 4026579"/>
              <a:gd name="connsiteX46" fmla="*/ 2753833 w 5411973"/>
              <a:gd name="connsiteY46" fmla="*/ 1047307 h 4026579"/>
              <a:gd name="connsiteX47" fmla="*/ 3072810 w 5411973"/>
              <a:gd name="connsiteY47" fmla="*/ 1031358 h 4026579"/>
              <a:gd name="connsiteX48" fmla="*/ 3072810 w 5411973"/>
              <a:gd name="connsiteY48" fmla="*/ 887818 h 4026579"/>
              <a:gd name="connsiteX49" fmla="*/ 3381154 w 5411973"/>
              <a:gd name="connsiteY49" fmla="*/ 882502 h 4026579"/>
              <a:gd name="connsiteX50" fmla="*/ 3388628 w 5411973"/>
              <a:gd name="connsiteY50" fmla="*/ 726211 h 4026579"/>
              <a:gd name="connsiteX51" fmla="*/ 3850027 w 5411973"/>
              <a:gd name="connsiteY51" fmla="*/ 733683 h 4026579"/>
              <a:gd name="connsiteX52" fmla="*/ 3848986 w 5411973"/>
              <a:gd name="connsiteY52" fmla="*/ 566685 h 4026579"/>
              <a:gd name="connsiteX53" fmla="*/ 4003159 w 5411973"/>
              <a:gd name="connsiteY53" fmla="*/ 579474 h 4026579"/>
              <a:gd name="connsiteX54" fmla="*/ 4003159 w 5411973"/>
              <a:gd name="connsiteY54" fmla="*/ 419986 h 4026579"/>
              <a:gd name="connsiteX55" fmla="*/ 4162647 w 5411973"/>
              <a:gd name="connsiteY55" fmla="*/ 414670 h 4026579"/>
              <a:gd name="connsiteX56" fmla="*/ 4162647 w 5411973"/>
              <a:gd name="connsiteY56" fmla="*/ 260497 h 4026579"/>
              <a:gd name="connsiteX57" fmla="*/ 4470991 w 5411973"/>
              <a:gd name="connsiteY57" fmla="*/ 255181 h 4026579"/>
              <a:gd name="connsiteX58" fmla="*/ 4470991 w 5411973"/>
              <a:gd name="connsiteY58" fmla="*/ 106325 h 4026579"/>
              <a:gd name="connsiteX59" fmla="*/ 4938824 w 5411973"/>
              <a:gd name="connsiteY59" fmla="*/ 106325 h 4026579"/>
              <a:gd name="connsiteX60" fmla="*/ 4944140 w 5411973"/>
              <a:gd name="connsiteY60" fmla="*/ 0 h 4026579"/>
              <a:gd name="connsiteX61" fmla="*/ 5252484 w 5411973"/>
              <a:gd name="connsiteY61" fmla="*/ 0 h 4026579"/>
              <a:gd name="connsiteX62" fmla="*/ 5247168 w 5411973"/>
              <a:gd name="connsiteY62" fmla="*/ 101009 h 4026579"/>
              <a:gd name="connsiteX0" fmla="*/ 5247168 w 5411973"/>
              <a:gd name="connsiteY0" fmla="*/ 101009 h 4026579"/>
              <a:gd name="connsiteX1" fmla="*/ 5411973 w 5411973"/>
              <a:gd name="connsiteY1" fmla="*/ 106325 h 4026579"/>
              <a:gd name="connsiteX2" fmla="*/ 5406656 w 5411973"/>
              <a:gd name="connsiteY2" fmla="*/ 712381 h 4026579"/>
              <a:gd name="connsiteX3" fmla="*/ 5305647 w 5411973"/>
              <a:gd name="connsiteY3" fmla="*/ 701749 h 4026579"/>
              <a:gd name="connsiteX4" fmla="*/ 5284382 w 5411973"/>
              <a:gd name="connsiteY4" fmla="*/ 1472609 h 4026579"/>
              <a:gd name="connsiteX5" fmla="*/ 5135526 w 5411973"/>
              <a:gd name="connsiteY5" fmla="*/ 1477925 h 4026579"/>
              <a:gd name="connsiteX6" fmla="*/ 5151475 w 5411973"/>
              <a:gd name="connsiteY6" fmla="*/ 2094614 h 4026579"/>
              <a:gd name="connsiteX7" fmla="*/ 4843131 w 5411973"/>
              <a:gd name="connsiteY7" fmla="*/ 2094614 h 4026579"/>
              <a:gd name="connsiteX8" fmla="*/ 4837814 w 5411973"/>
              <a:gd name="connsiteY8" fmla="*/ 2259418 h 4026579"/>
              <a:gd name="connsiteX9" fmla="*/ 4542259 w 5411973"/>
              <a:gd name="connsiteY9" fmla="*/ 2270051 h 4026579"/>
              <a:gd name="connsiteX10" fmla="*/ 4516718 w 5411973"/>
              <a:gd name="connsiteY10" fmla="*/ 2402957 h 4026579"/>
              <a:gd name="connsiteX11" fmla="*/ 3752253 w 5411973"/>
              <a:gd name="connsiteY11" fmla="*/ 2402959 h 4026579"/>
              <a:gd name="connsiteX12" fmla="*/ 3742661 w 5411973"/>
              <a:gd name="connsiteY12" fmla="*/ 2553970 h 4026579"/>
              <a:gd name="connsiteX13" fmla="*/ 3572540 w 5411973"/>
              <a:gd name="connsiteY13" fmla="*/ 2557130 h 4026579"/>
              <a:gd name="connsiteX14" fmla="*/ 3576816 w 5411973"/>
              <a:gd name="connsiteY14" fmla="*/ 2707026 h 4026579"/>
              <a:gd name="connsiteX15" fmla="*/ 3285461 w 5411973"/>
              <a:gd name="connsiteY15" fmla="*/ 2705986 h 4026579"/>
              <a:gd name="connsiteX16" fmla="*/ 3264196 w 5411973"/>
              <a:gd name="connsiteY16" fmla="*/ 2961167 h 4026579"/>
              <a:gd name="connsiteX17" fmla="*/ 3113222 w 5411973"/>
              <a:gd name="connsiteY17" fmla="*/ 2960090 h 4026579"/>
              <a:gd name="connsiteX18" fmla="*/ 3129132 w 5411973"/>
              <a:gd name="connsiteY18" fmla="*/ 3407735 h 4026579"/>
              <a:gd name="connsiteX19" fmla="*/ 1560830 w 5411973"/>
              <a:gd name="connsiteY19" fmla="*/ 4026579 h 4026579"/>
              <a:gd name="connsiteX20" fmla="*/ 1583209 w 5411973"/>
              <a:gd name="connsiteY20" fmla="*/ 3879806 h 4026579"/>
              <a:gd name="connsiteX21" fmla="*/ 1105786 w 5411973"/>
              <a:gd name="connsiteY21" fmla="*/ 3886200 h 4026579"/>
              <a:gd name="connsiteX22" fmla="*/ 1088797 w 5411973"/>
              <a:gd name="connsiteY22" fmla="*/ 4023382 h 4026579"/>
              <a:gd name="connsiteX23" fmla="*/ 313698 w 5411973"/>
              <a:gd name="connsiteY23" fmla="*/ 4014869 h 4026579"/>
              <a:gd name="connsiteX24" fmla="*/ 318977 w 5411973"/>
              <a:gd name="connsiteY24" fmla="*/ 3870251 h 4026579"/>
              <a:gd name="connsiteX25" fmla="*/ 5317 w 5411973"/>
              <a:gd name="connsiteY25" fmla="*/ 3891516 h 4026579"/>
              <a:gd name="connsiteX26" fmla="*/ 0 w 5411973"/>
              <a:gd name="connsiteY26" fmla="*/ 3269511 h 4026579"/>
              <a:gd name="connsiteX27" fmla="*/ 292396 w 5411973"/>
              <a:gd name="connsiteY27" fmla="*/ 3258879 h 4026579"/>
              <a:gd name="connsiteX28" fmla="*/ 324293 w 5411973"/>
              <a:gd name="connsiteY28" fmla="*/ 2503967 h 4026579"/>
              <a:gd name="connsiteX29" fmla="*/ 606056 w 5411973"/>
              <a:gd name="connsiteY29" fmla="*/ 2488018 h 4026579"/>
              <a:gd name="connsiteX30" fmla="*/ 606056 w 5411973"/>
              <a:gd name="connsiteY30" fmla="*/ 2328530 h 4026579"/>
              <a:gd name="connsiteX31" fmla="*/ 808075 w 5411973"/>
              <a:gd name="connsiteY31" fmla="*/ 2333846 h 4026579"/>
              <a:gd name="connsiteX32" fmla="*/ 813391 w 5411973"/>
              <a:gd name="connsiteY32" fmla="*/ 2179674 h 4026579"/>
              <a:gd name="connsiteX33" fmla="*/ 1089838 w 5411973"/>
              <a:gd name="connsiteY33" fmla="*/ 2184990 h 4026579"/>
              <a:gd name="connsiteX34" fmla="*/ 1095154 w 5411973"/>
              <a:gd name="connsiteY34" fmla="*/ 2041451 h 4026579"/>
              <a:gd name="connsiteX35" fmla="*/ 1589568 w 5411973"/>
              <a:gd name="connsiteY35" fmla="*/ 2036135 h 4026579"/>
              <a:gd name="connsiteX36" fmla="*/ 1589568 w 5411973"/>
              <a:gd name="connsiteY36" fmla="*/ 1881963 h 4026579"/>
              <a:gd name="connsiteX37" fmla="*/ 1876647 w 5411973"/>
              <a:gd name="connsiteY37" fmla="*/ 1871330 h 4026579"/>
              <a:gd name="connsiteX38" fmla="*/ 1881963 w 5411973"/>
              <a:gd name="connsiteY38" fmla="*/ 1717158 h 4026579"/>
              <a:gd name="connsiteX39" fmla="*/ 2030819 w 5411973"/>
              <a:gd name="connsiteY39" fmla="*/ 1717158 h 4026579"/>
              <a:gd name="connsiteX40" fmla="*/ 2025503 w 5411973"/>
              <a:gd name="connsiteY40" fmla="*/ 1472609 h 4026579"/>
              <a:gd name="connsiteX41" fmla="*/ 2184991 w 5411973"/>
              <a:gd name="connsiteY41" fmla="*/ 1483242 h 4026579"/>
              <a:gd name="connsiteX42" fmla="*/ 2179675 w 5411973"/>
              <a:gd name="connsiteY42" fmla="*/ 1355651 h 4026579"/>
              <a:gd name="connsiteX43" fmla="*/ 2445489 w 5411973"/>
              <a:gd name="connsiteY43" fmla="*/ 1350335 h 4026579"/>
              <a:gd name="connsiteX44" fmla="*/ 2445489 w 5411973"/>
              <a:gd name="connsiteY44" fmla="*/ 1196163 h 4026579"/>
              <a:gd name="connsiteX45" fmla="*/ 2759149 w 5411973"/>
              <a:gd name="connsiteY45" fmla="*/ 1201479 h 4026579"/>
              <a:gd name="connsiteX46" fmla="*/ 2753833 w 5411973"/>
              <a:gd name="connsiteY46" fmla="*/ 1047307 h 4026579"/>
              <a:gd name="connsiteX47" fmla="*/ 3072810 w 5411973"/>
              <a:gd name="connsiteY47" fmla="*/ 1031358 h 4026579"/>
              <a:gd name="connsiteX48" fmla="*/ 3072810 w 5411973"/>
              <a:gd name="connsiteY48" fmla="*/ 887818 h 4026579"/>
              <a:gd name="connsiteX49" fmla="*/ 3381154 w 5411973"/>
              <a:gd name="connsiteY49" fmla="*/ 882502 h 4026579"/>
              <a:gd name="connsiteX50" fmla="*/ 3388628 w 5411973"/>
              <a:gd name="connsiteY50" fmla="*/ 726211 h 4026579"/>
              <a:gd name="connsiteX51" fmla="*/ 3850027 w 5411973"/>
              <a:gd name="connsiteY51" fmla="*/ 733683 h 4026579"/>
              <a:gd name="connsiteX52" fmla="*/ 3848986 w 5411973"/>
              <a:gd name="connsiteY52" fmla="*/ 566685 h 4026579"/>
              <a:gd name="connsiteX53" fmla="*/ 4009554 w 5411973"/>
              <a:gd name="connsiteY53" fmla="*/ 569883 h 4026579"/>
              <a:gd name="connsiteX54" fmla="*/ 4003159 w 5411973"/>
              <a:gd name="connsiteY54" fmla="*/ 419986 h 4026579"/>
              <a:gd name="connsiteX55" fmla="*/ 4162647 w 5411973"/>
              <a:gd name="connsiteY55" fmla="*/ 414670 h 4026579"/>
              <a:gd name="connsiteX56" fmla="*/ 4162647 w 5411973"/>
              <a:gd name="connsiteY56" fmla="*/ 260497 h 4026579"/>
              <a:gd name="connsiteX57" fmla="*/ 4470991 w 5411973"/>
              <a:gd name="connsiteY57" fmla="*/ 255181 h 4026579"/>
              <a:gd name="connsiteX58" fmla="*/ 4470991 w 5411973"/>
              <a:gd name="connsiteY58" fmla="*/ 106325 h 4026579"/>
              <a:gd name="connsiteX59" fmla="*/ 4938824 w 5411973"/>
              <a:gd name="connsiteY59" fmla="*/ 106325 h 4026579"/>
              <a:gd name="connsiteX60" fmla="*/ 4944140 w 5411973"/>
              <a:gd name="connsiteY60" fmla="*/ 0 h 4026579"/>
              <a:gd name="connsiteX61" fmla="*/ 5252484 w 5411973"/>
              <a:gd name="connsiteY61" fmla="*/ 0 h 4026579"/>
              <a:gd name="connsiteX62" fmla="*/ 5247168 w 5411973"/>
              <a:gd name="connsiteY62" fmla="*/ 101009 h 4026579"/>
              <a:gd name="connsiteX0" fmla="*/ 5247168 w 5411973"/>
              <a:gd name="connsiteY0" fmla="*/ 158558 h 4084128"/>
              <a:gd name="connsiteX1" fmla="*/ 5411973 w 5411973"/>
              <a:gd name="connsiteY1" fmla="*/ 163874 h 4084128"/>
              <a:gd name="connsiteX2" fmla="*/ 5406656 w 5411973"/>
              <a:gd name="connsiteY2" fmla="*/ 769930 h 4084128"/>
              <a:gd name="connsiteX3" fmla="*/ 5305647 w 5411973"/>
              <a:gd name="connsiteY3" fmla="*/ 759298 h 4084128"/>
              <a:gd name="connsiteX4" fmla="*/ 5284382 w 5411973"/>
              <a:gd name="connsiteY4" fmla="*/ 1530158 h 4084128"/>
              <a:gd name="connsiteX5" fmla="*/ 5135526 w 5411973"/>
              <a:gd name="connsiteY5" fmla="*/ 1535474 h 4084128"/>
              <a:gd name="connsiteX6" fmla="*/ 5151475 w 5411973"/>
              <a:gd name="connsiteY6" fmla="*/ 2152163 h 4084128"/>
              <a:gd name="connsiteX7" fmla="*/ 4843131 w 5411973"/>
              <a:gd name="connsiteY7" fmla="*/ 2152163 h 4084128"/>
              <a:gd name="connsiteX8" fmla="*/ 4837814 w 5411973"/>
              <a:gd name="connsiteY8" fmla="*/ 2316967 h 4084128"/>
              <a:gd name="connsiteX9" fmla="*/ 4542259 w 5411973"/>
              <a:gd name="connsiteY9" fmla="*/ 2327600 h 4084128"/>
              <a:gd name="connsiteX10" fmla="*/ 4516718 w 5411973"/>
              <a:gd name="connsiteY10" fmla="*/ 2460506 h 4084128"/>
              <a:gd name="connsiteX11" fmla="*/ 3752253 w 5411973"/>
              <a:gd name="connsiteY11" fmla="*/ 2460508 h 4084128"/>
              <a:gd name="connsiteX12" fmla="*/ 3742661 w 5411973"/>
              <a:gd name="connsiteY12" fmla="*/ 2611519 h 4084128"/>
              <a:gd name="connsiteX13" fmla="*/ 3572540 w 5411973"/>
              <a:gd name="connsiteY13" fmla="*/ 2614679 h 4084128"/>
              <a:gd name="connsiteX14" fmla="*/ 3576816 w 5411973"/>
              <a:gd name="connsiteY14" fmla="*/ 2764575 h 4084128"/>
              <a:gd name="connsiteX15" fmla="*/ 3285461 w 5411973"/>
              <a:gd name="connsiteY15" fmla="*/ 2763535 h 4084128"/>
              <a:gd name="connsiteX16" fmla="*/ 3264196 w 5411973"/>
              <a:gd name="connsiteY16" fmla="*/ 3018716 h 4084128"/>
              <a:gd name="connsiteX17" fmla="*/ 3113222 w 5411973"/>
              <a:gd name="connsiteY17" fmla="*/ 3017639 h 4084128"/>
              <a:gd name="connsiteX18" fmla="*/ 3129132 w 5411973"/>
              <a:gd name="connsiteY18" fmla="*/ 3465284 h 4084128"/>
              <a:gd name="connsiteX19" fmla="*/ 1560830 w 5411973"/>
              <a:gd name="connsiteY19" fmla="*/ 4084128 h 4084128"/>
              <a:gd name="connsiteX20" fmla="*/ 1583209 w 5411973"/>
              <a:gd name="connsiteY20" fmla="*/ 3937355 h 4084128"/>
              <a:gd name="connsiteX21" fmla="*/ 1105786 w 5411973"/>
              <a:gd name="connsiteY21" fmla="*/ 3943749 h 4084128"/>
              <a:gd name="connsiteX22" fmla="*/ 1088797 w 5411973"/>
              <a:gd name="connsiteY22" fmla="*/ 4080931 h 4084128"/>
              <a:gd name="connsiteX23" fmla="*/ 313698 w 5411973"/>
              <a:gd name="connsiteY23" fmla="*/ 4072418 h 4084128"/>
              <a:gd name="connsiteX24" fmla="*/ 318977 w 5411973"/>
              <a:gd name="connsiteY24" fmla="*/ 3927800 h 4084128"/>
              <a:gd name="connsiteX25" fmla="*/ 5317 w 5411973"/>
              <a:gd name="connsiteY25" fmla="*/ 3949065 h 4084128"/>
              <a:gd name="connsiteX26" fmla="*/ 0 w 5411973"/>
              <a:gd name="connsiteY26" fmla="*/ 3327060 h 4084128"/>
              <a:gd name="connsiteX27" fmla="*/ 292396 w 5411973"/>
              <a:gd name="connsiteY27" fmla="*/ 3316428 h 4084128"/>
              <a:gd name="connsiteX28" fmla="*/ 324293 w 5411973"/>
              <a:gd name="connsiteY28" fmla="*/ 2561516 h 4084128"/>
              <a:gd name="connsiteX29" fmla="*/ 606056 w 5411973"/>
              <a:gd name="connsiteY29" fmla="*/ 2545567 h 4084128"/>
              <a:gd name="connsiteX30" fmla="*/ 606056 w 5411973"/>
              <a:gd name="connsiteY30" fmla="*/ 2386079 h 4084128"/>
              <a:gd name="connsiteX31" fmla="*/ 808075 w 5411973"/>
              <a:gd name="connsiteY31" fmla="*/ 2391395 h 4084128"/>
              <a:gd name="connsiteX32" fmla="*/ 813391 w 5411973"/>
              <a:gd name="connsiteY32" fmla="*/ 2237223 h 4084128"/>
              <a:gd name="connsiteX33" fmla="*/ 1089838 w 5411973"/>
              <a:gd name="connsiteY33" fmla="*/ 2242539 h 4084128"/>
              <a:gd name="connsiteX34" fmla="*/ 1095154 w 5411973"/>
              <a:gd name="connsiteY34" fmla="*/ 2099000 h 4084128"/>
              <a:gd name="connsiteX35" fmla="*/ 1589568 w 5411973"/>
              <a:gd name="connsiteY35" fmla="*/ 2093684 h 4084128"/>
              <a:gd name="connsiteX36" fmla="*/ 1589568 w 5411973"/>
              <a:gd name="connsiteY36" fmla="*/ 1939512 h 4084128"/>
              <a:gd name="connsiteX37" fmla="*/ 1876647 w 5411973"/>
              <a:gd name="connsiteY37" fmla="*/ 1928879 h 4084128"/>
              <a:gd name="connsiteX38" fmla="*/ 1881963 w 5411973"/>
              <a:gd name="connsiteY38" fmla="*/ 1774707 h 4084128"/>
              <a:gd name="connsiteX39" fmla="*/ 2030819 w 5411973"/>
              <a:gd name="connsiteY39" fmla="*/ 1774707 h 4084128"/>
              <a:gd name="connsiteX40" fmla="*/ 2025503 w 5411973"/>
              <a:gd name="connsiteY40" fmla="*/ 1530158 h 4084128"/>
              <a:gd name="connsiteX41" fmla="*/ 2184991 w 5411973"/>
              <a:gd name="connsiteY41" fmla="*/ 1540791 h 4084128"/>
              <a:gd name="connsiteX42" fmla="*/ 2179675 w 5411973"/>
              <a:gd name="connsiteY42" fmla="*/ 1413200 h 4084128"/>
              <a:gd name="connsiteX43" fmla="*/ 2445489 w 5411973"/>
              <a:gd name="connsiteY43" fmla="*/ 1407884 h 4084128"/>
              <a:gd name="connsiteX44" fmla="*/ 2445489 w 5411973"/>
              <a:gd name="connsiteY44" fmla="*/ 1253712 h 4084128"/>
              <a:gd name="connsiteX45" fmla="*/ 2759149 w 5411973"/>
              <a:gd name="connsiteY45" fmla="*/ 1259028 h 4084128"/>
              <a:gd name="connsiteX46" fmla="*/ 2753833 w 5411973"/>
              <a:gd name="connsiteY46" fmla="*/ 1104856 h 4084128"/>
              <a:gd name="connsiteX47" fmla="*/ 3072810 w 5411973"/>
              <a:gd name="connsiteY47" fmla="*/ 1088907 h 4084128"/>
              <a:gd name="connsiteX48" fmla="*/ 3072810 w 5411973"/>
              <a:gd name="connsiteY48" fmla="*/ 945367 h 4084128"/>
              <a:gd name="connsiteX49" fmla="*/ 3381154 w 5411973"/>
              <a:gd name="connsiteY49" fmla="*/ 940051 h 4084128"/>
              <a:gd name="connsiteX50" fmla="*/ 3388628 w 5411973"/>
              <a:gd name="connsiteY50" fmla="*/ 783760 h 4084128"/>
              <a:gd name="connsiteX51" fmla="*/ 3850027 w 5411973"/>
              <a:gd name="connsiteY51" fmla="*/ 791232 h 4084128"/>
              <a:gd name="connsiteX52" fmla="*/ 3848986 w 5411973"/>
              <a:gd name="connsiteY52" fmla="*/ 624234 h 4084128"/>
              <a:gd name="connsiteX53" fmla="*/ 4009554 w 5411973"/>
              <a:gd name="connsiteY53" fmla="*/ 627432 h 4084128"/>
              <a:gd name="connsiteX54" fmla="*/ 4003159 w 5411973"/>
              <a:gd name="connsiteY54" fmla="*/ 477535 h 4084128"/>
              <a:gd name="connsiteX55" fmla="*/ 4162647 w 5411973"/>
              <a:gd name="connsiteY55" fmla="*/ 472219 h 4084128"/>
              <a:gd name="connsiteX56" fmla="*/ 4162647 w 5411973"/>
              <a:gd name="connsiteY56" fmla="*/ 318046 h 4084128"/>
              <a:gd name="connsiteX57" fmla="*/ 4470991 w 5411973"/>
              <a:gd name="connsiteY57" fmla="*/ 312730 h 4084128"/>
              <a:gd name="connsiteX58" fmla="*/ 4470991 w 5411973"/>
              <a:gd name="connsiteY58" fmla="*/ 163874 h 4084128"/>
              <a:gd name="connsiteX59" fmla="*/ 4938824 w 5411973"/>
              <a:gd name="connsiteY59" fmla="*/ 163874 h 4084128"/>
              <a:gd name="connsiteX60" fmla="*/ 4940943 w 5411973"/>
              <a:gd name="connsiteY60" fmla="*/ 0 h 4084128"/>
              <a:gd name="connsiteX61" fmla="*/ 5252484 w 5411973"/>
              <a:gd name="connsiteY61" fmla="*/ 57549 h 4084128"/>
              <a:gd name="connsiteX62" fmla="*/ 5247168 w 5411973"/>
              <a:gd name="connsiteY62" fmla="*/ 158558 h 4084128"/>
              <a:gd name="connsiteX0" fmla="*/ 5247168 w 5411973"/>
              <a:gd name="connsiteY0" fmla="*/ 158558 h 4084128"/>
              <a:gd name="connsiteX1" fmla="*/ 5411973 w 5411973"/>
              <a:gd name="connsiteY1" fmla="*/ 163874 h 4084128"/>
              <a:gd name="connsiteX2" fmla="*/ 5406656 w 5411973"/>
              <a:gd name="connsiteY2" fmla="*/ 769930 h 4084128"/>
              <a:gd name="connsiteX3" fmla="*/ 5305647 w 5411973"/>
              <a:gd name="connsiteY3" fmla="*/ 759298 h 4084128"/>
              <a:gd name="connsiteX4" fmla="*/ 5284382 w 5411973"/>
              <a:gd name="connsiteY4" fmla="*/ 1530158 h 4084128"/>
              <a:gd name="connsiteX5" fmla="*/ 5135526 w 5411973"/>
              <a:gd name="connsiteY5" fmla="*/ 1535474 h 4084128"/>
              <a:gd name="connsiteX6" fmla="*/ 5151475 w 5411973"/>
              <a:gd name="connsiteY6" fmla="*/ 2152163 h 4084128"/>
              <a:gd name="connsiteX7" fmla="*/ 4843131 w 5411973"/>
              <a:gd name="connsiteY7" fmla="*/ 2152163 h 4084128"/>
              <a:gd name="connsiteX8" fmla="*/ 4837814 w 5411973"/>
              <a:gd name="connsiteY8" fmla="*/ 2316967 h 4084128"/>
              <a:gd name="connsiteX9" fmla="*/ 4542259 w 5411973"/>
              <a:gd name="connsiteY9" fmla="*/ 2327600 h 4084128"/>
              <a:gd name="connsiteX10" fmla="*/ 4516718 w 5411973"/>
              <a:gd name="connsiteY10" fmla="*/ 2460506 h 4084128"/>
              <a:gd name="connsiteX11" fmla="*/ 3752253 w 5411973"/>
              <a:gd name="connsiteY11" fmla="*/ 2460508 h 4084128"/>
              <a:gd name="connsiteX12" fmla="*/ 3742661 w 5411973"/>
              <a:gd name="connsiteY12" fmla="*/ 2611519 h 4084128"/>
              <a:gd name="connsiteX13" fmla="*/ 3572540 w 5411973"/>
              <a:gd name="connsiteY13" fmla="*/ 2614679 h 4084128"/>
              <a:gd name="connsiteX14" fmla="*/ 3576816 w 5411973"/>
              <a:gd name="connsiteY14" fmla="*/ 2764575 h 4084128"/>
              <a:gd name="connsiteX15" fmla="*/ 3285461 w 5411973"/>
              <a:gd name="connsiteY15" fmla="*/ 2763535 h 4084128"/>
              <a:gd name="connsiteX16" fmla="*/ 3264196 w 5411973"/>
              <a:gd name="connsiteY16" fmla="*/ 3018716 h 4084128"/>
              <a:gd name="connsiteX17" fmla="*/ 3113222 w 5411973"/>
              <a:gd name="connsiteY17" fmla="*/ 3017639 h 4084128"/>
              <a:gd name="connsiteX18" fmla="*/ 3129132 w 5411973"/>
              <a:gd name="connsiteY18" fmla="*/ 3465284 h 4084128"/>
              <a:gd name="connsiteX19" fmla="*/ 1560830 w 5411973"/>
              <a:gd name="connsiteY19" fmla="*/ 4084128 h 4084128"/>
              <a:gd name="connsiteX20" fmla="*/ 1583209 w 5411973"/>
              <a:gd name="connsiteY20" fmla="*/ 3937355 h 4084128"/>
              <a:gd name="connsiteX21" fmla="*/ 1105786 w 5411973"/>
              <a:gd name="connsiteY21" fmla="*/ 3943749 h 4084128"/>
              <a:gd name="connsiteX22" fmla="*/ 1088797 w 5411973"/>
              <a:gd name="connsiteY22" fmla="*/ 4080931 h 4084128"/>
              <a:gd name="connsiteX23" fmla="*/ 313698 w 5411973"/>
              <a:gd name="connsiteY23" fmla="*/ 4072418 h 4084128"/>
              <a:gd name="connsiteX24" fmla="*/ 318977 w 5411973"/>
              <a:gd name="connsiteY24" fmla="*/ 3927800 h 4084128"/>
              <a:gd name="connsiteX25" fmla="*/ 5317 w 5411973"/>
              <a:gd name="connsiteY25" fmla="*/ 3949065 h 4084128"/>
              <a:gd name="connsiteX26" fmla="*/ 0 w 5411973"/>
              <a:gd name="connsiteY26" fmla="*/ 3327060 h 4084128"/>
              <a:gd name="connsiteX27" fmla="*/ 292396 w 5411973"/>
              <a:gd name="connsiteY27" fmla="*/ 3316428 h 4084128"/>
              <a:gd name="connsiteX28" fmla="*/ 324293 w 5411973"/>
              <a:gd name="connsiteY28" fmla="*/ 2561516 h 4084128"/>
              <a:gd name="connsiteX29" fmla="*/ 606056 w 5411973"/>
              <a:gd name="connsiteY29" fmla="*/ 2545567 h 4084128"/>
              <a:gd name="connsiteX30" fmla="*/ 606056 w 5411973"/>
              <a:gd name="connsiteY30" fmla="*/ 2386079 h 4084128"/>
              <a:gd name="connsiteX31" fmla="*/ 808075 w 5411973"/>
              <a:gd name="connsiteY31" fmla="*/ 2391395 h 4084128"/>
              <a:gd name="connsiteX32" fmla="*/ 813391 w 5411973"/>
              <a:gd name="connsiteY32" fmla="*/ 2237223 h 4084128"/>
              <a:gd name="connsiteX33" fmla="*/ 1089838 w 5411973"/>
              <a:gd name="connsiteY33" fmla="*/ 2242539 h 4084128"/>
              <a:gd name="connsiteX34" fmla="*/ 1095154 w 5411973"/>
              <a:gd name="connsiteY34" fmla="*/ 2099000 h 4084128"/>
              <a:gd name="connsiteX35" fmla="*/ 1589568 w 5411973"/>
              <a:gd name="connsiteY35" fmla="*/ 2093684 h 4084128"/>
              <a:gd name="connsiteX36" fmla="*/ 1589568 w 5411973"/>
              <a:gd name="connsiteY36" fmla="*/ 1939512 h 4084128"/>
              <a:gd name="connsiteX37" fmla="*/ 1876647 w 5411973"/>
              <a:gd name="connsiteY37" fmla="*/ 1928879 h 4084128"/>
              <a:gd name="connsiteX38" fmla="*/ 1881963 w 5411973"/>
              <a:gd name="connsiteY38" fmla="*/ 1774707 h 4084128"/>
              <a:gd name="connsiteX39" fmla="*/ 2030819 w 5411973"/>
              <a:gd name="connsiteY39" fmla="*/ 1774707 h 4084128"/>
              <a:gd name="connsiteX40" fmla="*/ 2025503 w 5411973"/>
              <a:gd name="connsiteY40" fmla="*/ 1530158 h 4084128"/>
              <a:gd name="connsiteX41" fmla="*/ 2184991 w 5411973"/>
              <a:gd name="connsiteY41" fmla="*/ 1540791 h 4084128"/>
              <a:gd name="connsiteX42" fmla="*/ 2179675 w 5411973"/>
              <a:gd name="connsiteY42" fmla="*/ 1413200 h 4084128"/>
              <a:gd name="connsiteX43" fmla="*/ 2445489 w 5411973"/>
              <a:gd name="connsiteY43" fmla="*/ 1407884 h 4084128"/>
              <a:gd name="connsiteX44" fmla="*/ 2445489 w 5411973"/>
              <a:gd name="connsiteY44" fmla="*/ 1253712 h 4084128"/>
              <a:gd name="connsiteX45" fmla="*/ 2759149 w 5411973"/>
              <a:gd name="connsiteY45" fmla="*/ 1259028 h 4084128"/>
              <a:gd name="connsiteX46" fmla="*/ 2753833 w 5411973"/>
              <a:gd name="connsiteY46" fmla="*/ 1104856 h 4084128"/>
              <a:gd name="connsiteX47" fmla="*/ 3072810 w 5411973"/>
              <a:gd name="connsiteY47" fmla="*/ 1088907 h 4084128"/>
              <a:gd name="connsiteX48" fmla="*/ 3072810 w 5411973"/>
              <a:gd name="connsiteY48" fmla="*/ 945367 h 4084128"/>
              <a:gd name="connsiteX49" fmla="*/ 3381154 w 5411973"/>
              <a:gd name="connsiteY49" fmla="*/ 940051 h 4084128"/>
              <a:gd name="connsiteX50" fmla="*/ 3388628 w 5411973"/>
              <a:gd name="connsiteY50" fmla="*/ 783760 h 4084128"/>
              <a:gd name="connsiteX51" fmla="*/ 3850027 w 5411973"/>
              <a:gd name="connsiteY51" fmla="*/ 791232 h 4084128"/>
              <a:gd name="connsiteX52" fmla="*/ 3848986 w 5411973"/>
              <a:gd name="connsiteY52" fmla="*/ 624234 h 4084128"/>
              <a:gd name="connsiteX53" fmla="*/ 4009554 w 5411973"/>
              <a:gd name="connsiteY53" fmla="*/ 627432 h 4084128"/>
              <a:gd name="connsiteX54" fmla="*/ 4003159 w 5411973"/>
              <a:gd name="connsiteY54" fmla="*/ 477535 h 4084128"/>
              <a:gd name="connsiteX55" fmla="*/ 4162647 w 5411973"/>
              <a:gd name="connsiteY55" fmla="*/ 472219 h 4084128"/>
              <a:gd name="connsiteX56" fmla="*/ 4162647 w 5411973"/>
              <a:gd name="connsiteY56" fmla="*/ 318046 h 4084128"/>
              <a:gd name="connsiteX57" fmla="*/ 4470991 w 5411973"/>
              <a:gd name="connsiteY57" fmla="*/ 312730 h 4084128"/>
              <a:gd name="connsiteX58" fmla="*/ 4470991 w 5411973"/>
              <a:gd name="connsiteY58" fmla="*/ 163874 h 4084128"/>
              <a:gd name="connsiteX59" fmla="*/ 4938824 w 5411973"/>
              <a:gd name="connsiteY59" fmla="*/ 163874 h 4084128"/>
              <a:gd name="connsiteX60" fmla="*/ 4940943 w 5411973"/>
              <a:gd name="connsiteY60" fmla="*/ 0 h 4084128"/>
              <a:gd name="connsiteX61" fmla="*/ 5262075 w 5411973"/>
              <a:gd name="connsiteY61" fmla="*/ 6394 h 4084128"/>
              <a:gd name="connsiteX62" fmla="*/ 5247168 w 5411973"/>
              <a:gd name="connsiteY62" fmla="*/ 158558 h 4084128"/>
              <a:gd name="connsiteX0" fmla="*/ 5247168 w 5411973"/>
              <a:gd name="connsiteY0" fmla="*/ 158558 h 4084128"/>
              <a:gd name="connsiteX1" fmla="*/ 5411973 w 5411973"/>
              <a:gd name="connsiteY1" fmla="*/ 163874 h 4084128"/>
              <a:gd name="connsiteX2" fmla="*/ 5406656 w 5411973"/>
              <a:gd name="connsiteY2" fmla="*/ 769930 h 4084128"/>
              <a:gd name="connsiteX3" fmla="*/ 5305647 w 5411973"/>
              <a:gd name="connsiteY3" fmla="*/ 759298 h 4084128"/>
              <a:gd name="connsiteX4" fmla="*/ 5284382 w 5411973"/>
              <a:gd name="connsiteY4" fmla="*/ 1530158 h 4084128"/>
              <a:gd name="connsiteX5" fmla="*/ 5135526 w 5411973"/>
              <a:gd name="connsiteY5" fmla="*/ 1535474 h 4084128"/>
              <a:gd name="connsiteX6" fmla="*/ 5151475 w 5411973"/>
              <a:gd name="connsiteY6" fmla="*/ 2152163 h 4084128"/>
              <a:gd name="connsiteX7" fmla="*/ 4843131 w 5411973"/>
              <a:gd name="connsiteY7" fmla="*/ 2152163 h 4084128"/>
              <a:gd name="connsiteX8" fmla="*/ 4837814 w 5411973"/>
              <a:gd name="connsiteY8" fmla="*/ 2316967 h 4084128"/>
              <a:gd name="connsiteX9" fmla="*/ 4542259 w 5411973"/>
              <a:gd name="connsiteY9" fmla="*/ 2327600 h 4084128"/>
              <a:gd name="connsiteX10" fmla="*/ 4516718 w 5411973"/>
              <a:gd name="connsiteY10" fmla="*/ 2460506 h 4084128"/>
              <a:gd name="connsiteX11" fmla="*/ 3752253 w 5411973"/>
              <a:gd name="connsiteY11" fmla="*/ 2460508 h 4084128"/>
              <a:gd name="connsiteX12" fmla="*/ 3742661 w 5411973"/>
              <a:gd name="connsiteY12" fmla="*/ 2611519 h 4084128"/>
              <a:gd name="connsiteX13" fmla="*/ 3572540 w 5411973"/>
              <a:gd name="connsiteY13" fmla="*/ 2614679 h 4084128"/>
              <a:gd name="connsiteX14" fmla="*/ 3576816 w 5411973"/>
              <a:gd name="connsiteY14" fmla="*/ 2764575 h 4084128"/>
              <a:gd name="connsiteX15" fmla="*/ 3285461 w 5411973"/>
              <a:gd name="connsiteY15" fmla="*/ 2763535 h 4084128"/>
              <a:gd name="connsiteX16" fmla="*/ 3264196 w 5411973"/>
              <a:gd name="connsiteY16" fmla="*/ 3018716 h 4084128"/>
              <a:gd name="connsiteX17" fmla="*/ 3113222 w 5411973"/>
              <a:gd name="connsiteY17" fmla="*/ 3017639 h 4084128"/>
              <a:gd name="connsiteX18" fmla="*/ 3129132 w 5411973"/>
              <a:gd name="connsiteY18" fmla="*/ 3465284 h 4084128"/>
              <a:gd name="connsiteX19" fmla="*/ 1560830 w 5411973"/>
              <a:gd name="connsiteY19" fmla="*/ 4084128 h 4084128"/>
              <a:gd name="connsiteX20" fmla="*/ 1583209 w 5411973"/>
              <a:gd name="connsiteY20" fmla="*/ 3937355 h 4084128"/>
              <a:gd name="connsiteX21" fmla="*/ 1105786 w 5411973"/>
              <a:gd name="connsiteY21" fmla="*/ 3943749 h 4084128"/>
              <a:gd name="connsiteX22" fmla="*/ 1088797 w 5411973"/>
              <a:gd name="connsiteY22" fmla="*/ 4080931 h 4084128"/>
              <a:gd name="connsiteX23" fmla="*/ 313698 w 5411973"/>
              <a:gd name="connsiteY23" fmla="*/ 4072418 h 4084128"/>
              <a:gd name="connsiteX24" fmla="*/ 318977 w 5411973"/>
              <a:gd name="connsiteY24" fmla="*/ 3927800 h 4084128"/>
              <a:gd name="connsiteX25" fmla="*/ 5317 w 5411973"/>
              <a:gd name="connsiteY25" fmla="*/ 3949065 h 4084128"/>
              <a:gd name="connsiteX26" fmla="*/ 0 w 5411973"/>
              <a:gd name="connsiteY26" fmla="*/ 3327060 h 4084128"/>
              <a:gd name="connsiteX27" fmla="*/ 292396 w 5411973"/>
              <a:gd name="connsiteY27" fmla="*/ 3316428 h 4084128"/>
              <a:gd name="connsiteX28" fmla="*/ 324293 w 5411973"/>
              <a:gd name="connsiteY28" fmla="*/ 2561516 h 4084128"/>
              <a:gd name="connsiteX29" fmla="*/ 606056 w 5411973"/>
              <a:gd name="connsiteY29" fmla="*/ 2545567 h 4084128"/>
              <a:gd name="connsiteX30" fmla="*/ 606056 w 5411973"/>
              <a:gd name="connsiteY30" fmla="*/ 2386079 h 4084128"/>
              <a:gd name="connsiteX31" fmla="*/ 808075 w 5411973"/>
              <a:gd name="connsiteY31" fmla="*/ 2391395 h 4084128"/>
              <a:gd name="connsiteX32" fmla="*/ 813391 w 5411973"/>
              <a:gd name="connsiteY32" fmla="*/ 2237223 h 4084128"/>
              <a:gd name="connsiteX33" fmla="*/ 1089838 w 5411973"/>
              <a:gd name="connsiteY33" fmla="*/ 2242539 h 4084128"/>
              <a:gd name="connsiteX34" fmla="*/ 1095154 w 5411973"/>
              <a:gd name="connsiteY34" fmla="*/ 2099000 h 4084128"/>
              <a:gd name="connsiteX35" fmla="*/ 1589568 w 5411973"/>
              <a:gd name="connsiteY35" fmla="*/ 2093684 h 4084128"/>
              <a:gd name="connsiteX36" fmla="*/ 1589568 w 5411973"/>
              <a:gd name="connsiteY36" fmla="*/ 1939512 h 4084128"/>
              <a:gd name="connsiteX37" fmla="*/ 1876647 w 5411973"/>
              <a:gd name="connsiteY37" fmla="*/ 1928879 h 4084128"/>
              <a:gd name="connsiteX38" fmla="*/ 1881963 w 5411973"/>
              <a:gd name="connsiteY38" fmla="*/ 1774707 h 4084128"/>
              <a:gd name="connsiteX39" fmla="*/ 2030819 w 5411973"/>
              <a:gd name="connsiteY39" fmla="*/ 1774707 h 4084128"/>
              <a:gd name="connsiteX40" fmla="*/ 2025503 w 5411973"/>
              <a:gd name="connsiteY40" fmla="*/ 1530158 h 4084128"/>
              <a:gd name="connsiteX41" fmla="*/ 2184991 w 5411973"/>
              <a:gd name="connsiteY41" fmla="*/ 1540791 h 4084128"/>
              <a:gd name="connsiteX42" fmla="*/ 2179675 w 5411973"/>
              <a:gd name="connsiteY42" fmla="*/ 1413200 h 4084128"/>
              <a:gd name="connsiteX43" fmla="*/ 2445489 w 5411973"/>
              <a:gd name="connsiteY43" fmla="*/ 1407884 h 4084128"/>
              <a:gd name="connsiteX44" fmla="*/ 2445489 w 5411973"/>
              <a:gd name="connsiteY44" fmla="*/ 1253712 h 4084128"/>
              <a:gd name="connsiteX45" fmla="*/ 2759149 w 5411973"/>
              <a:gd name="connsiteY45" fmla="*/ 1259028 h 4084128"/>
              <a:gd name="connsiteX46" fmla="*/ 2753833 w 5411973"/>
              <a:gd name="connsiteY46" fmla="*/ 1104856 h 4084128"/>
              <a:gd name="connsiteX47" fmla="*/ 3072810 w 5411973"/>
              <a:gd name="connsiteY47" fmla="*/ 1088907 h 4084128"/>
              <a:gd name="connsiteX48" fmla="*/ 3072810 w 5411973"/>
              <a:gd name="connsiteY48" fmla="*/ 945367 h 4084128"/>
              <a:gd name="connsiteX49" fmla="*/ 3381154 w 5411973"/>
              <a:gd name="connsiteY49" fmla="*/ 940051 h 4084128"/>
              <a:gd name="connsiteX50" fmla="*/ 3388628 w 5411973"/>
              <a:gd name="connsiteY50" fmla="*/ 783760 h 4084128"/>
              <a:gd name="connsiteX51" fmla="*/ 3850027 w 5411973"/>
              <a:gd name="connsiteY51" fmla="*/ 791232 h 4084128"/>
              <a:gd name="connsiteX52" fmla="*/ 3848986 w 5411973"/>
              <a:gd name="connsiteY52" fmla="*/ 624234 h 4084128"/>
              <a:gd name="connsiteX53" fmla="*/ 4009554 w 5411973"/>
              <a:gd name="connsiteY53" fmla="*/ 627432 h 4084128"/>
              <a:gd name="connsiteX54" fmla="*/ 4003159 w 5411973"/>
              <a:gd name="connsiteY54" fmla="*/ 477535 h 4084128"/>
              <a:gd name="connsiteX55" fmla="*/ 4162647 w 5411973"/>
              <a:gd name="connsiteY55" fmla="*/ 472219 h 4084128"/>
              <a:gd name="connsiteX56" fmla="*/ 4162647 w 5411973"/>
              <a:gd name="connsiteY56" fmla="*/ 318046 h 4084128"/>
              <a:gd name="connsiteX57" fmla="*/ 4470991 w 5411973"/>
              <a:gd name="connsiteY57" fmla="*/ 312730 h 4084128"/>
              <a:gd name="connsiteX58" fmla="*/ 4470991 w 5411973"/>
              <a:gd name="connsiteY58" fmla="*/ 163874 h 4084128"/>
              <a:gd name="connsiteX59" fmla="*/ 4938824 w 5411973"/>
              <a:gd name="connsiteY59" fmla="*/ 163874 h 4084128"/>
              <a:gd name="connsiteX60" fmla="*/ 4950534 w 5411973"/>
              <a:gd name="connsiteY60" fmla="*/ 0 h 4084128"/>
              <a:gd name="connsiteX61" fmla="*/ 5262075 w 5411973"/>
              <a:gd name="connsiteY61" fmla="*/ 6394 h 4084128"/>
              <a:gd name="connsiteX62" fmla="*/ 5247168 w 5411973"/>
              <a:gd name="connsiteY62" fmla="*/ 158558 h 408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411973" h="4084128">
                <a:moveTo>
                  <a:pt x="5247168" y="158558"/>
                </a:moveTo>
                <a:lnTo>
                  <a:pt x="5411973" y="163874"/>
                </a:lnTo>
                <a:cubicBezTo>
                  <a:pt x="5410201" y="365893"/>
                  <a:pt x="5408428" y="567911"/>
                  <a:pt x="5406656" y="769930"/>
                </a:cubicBezTo>
                <a:lnTo>
                  <a:pt x="5305647" y="759298"/>
                </a:lnTo>
                <a:lnTo>
                  <a:pt x="5284382" y="1530158"/>
                </a:lnTo>
                <a:lnTo>
                  <a:pt x="5135526" y="1535474"/>
                </a:lnTo>
                <a:lnTo>
                  <a:pt x="5151475" y="2152163"/>
                </a:lnTo>
                <a:lnTo>
                  <a:pt x="4843131" y="2152163"/>
                </a:lnTo>
                <a:lnTo>
                  <a:pt x="4837814" y="2316967"/>
                </a:lnTo>
                <a:lnTo>
                  <a:pt x="4542259" y="2327600"/>
                </a:lnTo>
                <a:lnTo>
                  <a:pt x="4516718" y="2460506"/>
                </a:lnTo>
                <a:lnTo>
                  <a:pt x="3752253" y="2460508"/>
                </a:lnTo>
                <a:lnTo>
                  <a:pt x="3742661" y="2611519"/>
                </a:lnTo>
                <a:lnTo>
                  <a:pt x="3572540" y="2614679"/>
                </a:lnTo>
                <a:cubicBezTo>
                  <a:pt x="3572900" y="2668907"/>
                  <a:pt x="3576456" y="2710347"/>
                  <a:pt x="3576816" y="2764575"/>
                </a:cubicBezTo>
                <a:lnTo>
                  <a:pt x="3285461" y="2763535"/>
                </a:lnTo>
                <a:lnTo>
                  <a:pt x="3264196" y="3018716"/>
                </a:lnTo>
                <a:lnTo>
                  <a:pt x="3113222" y="3017639"/>
                </a:lnTo>
                <a:lnTo>
                  <a:pt x="3129132" y="3465284"/>
                </a:lnTo>
                <a:lnTo>
                  <a:pt x="1560830" y="4084128"/>
                </a:lnTo>
                <a:lnTo>
                  <a:pt x="1583209" y="3937355"/>
                </a:lnTo>
                <a:lnTo>
                  <a:pt x="1105786" y="3943749"/>
                </a:lnTo>
                <a:lnTo>
                  <a:pt x="1088797" y="4080931"/>
                </a:lnTo>
                <a:lnTo>
                  <a:pt x="313698" y="4072418"/>
                </a:lnTo>
                <a:lnTo>
                  <a:pt x="318977" y="3927800"/>
                </a:lnTo>
                <a:lnTo>
                  <a:pt x="5317" y="3949065"/>
                </a:lnTo>
                <a:cubicBezTo>
                  <a:pt x="3545" y="3741730"/>
                  <a:pt x="1772" y="3534395"/>
                  <a:pt x="0" y="3327060"/>
                </a:cubicBezTo>
                <a:lnTo>
                  <a:pt x="292396" y="3316428"/>
                </a:lnTo>
                <a:lnTo>
                  <a:pt x="324293" y="2561516"/>
                </a:lnTo>
                <a:lnTo>
                  <a:pt x="606056" y="2545567"/>
                </a:lnTo>
                <a:lnTo>
                  <a:pt x="606056" y="2386079"/>
                </a:lnTo>
                <a:lnTo>
                  <a:pt x="808075" y="2391395"/>
                </a:lnTo>
                <a:lnTo>
                  <a:pt x="813391" y="2237223"/>
                </a:lnTo>
                <a:lnTo>
                  <a:pt x="1089838" y="2242539"/>
                </a:lnTo>
                <a:lnTo>
                  <a:pt x="1095154" y="2099000"/>
                </a:lnTo>
                <a:lnTo>
                  <a:pt x="1589568" y="2093684"/>
                </a:lnTo>
                <a:lnTo>
                  <a:pt x="1589568" y="1939512"/>
                </a:lnTo>
                <a:lnTo>
                  <a:pt x="1876647" y="1928879"/>
                </a:lnTo>
                <a:lnTo>
                  <a:pt x="1881963" y="1774707"/>
                </a:lnTo>
                <a:lnTo>
                  <a:pt x="2030819" y="1774707"/>
                </a:lnTo>
                <a:lnTo>
                  <a:pt x="2025503" y="1530158"/>
                </a:lnTo>
                <a:lnTo>
                  <a:pt x="2184991" y="1540791"/>
                </a:lnTo>
                <a:lnTo>
                  <a:pt x="2179675" y="1413200"/>
                </a:lnTo>
                <a:lnTo>
                  <a:pt x="2445489" y="1407884"/>
                </a:lnTo>
                <a:lnTo>
                  <a:pt x="2445489" y="1253712"/>
                </a:lnTo>
                <a:lnTo>
                  <a:pt x="2759149" y="1259028"/>
                </a:lnTo>
                <a:lnTo>
                  <a:pt x="2753833" y="1104856"/>
                </a:lnTo>
                <a:lnTo>
                  <a:pt x="3072810" y="1088907"/>
                </a:lnTo>
                <a:lnTo>
                  <a:pt x="3072810" y="945367"/>
                </a:lnTo>
                <a:lnTo>
                  <a:pt x="3381154" y="940051"/>
                </a:lnTo>
                <a:lnTo>
                  <a:pt x="3388628" y="783760"/>
                </a:lnTo>
                <a:lnTo>
                  <a:pt x="3850027" y="791232"/>
                </a:lnTo>
                <a:lnTo>
                  <a:pt x="3848986" y="624234"/>
                </a:lnTo>
                <a:lnTo>
                  <a:pt x="4009554" y="627432"/>
                </a:lnTo>
                <a:lnTo>
                  <a:pt x="4003159" y="477535"/>
                </a:lnTo>
                <a:lnTo>
                  <a:pt x="4162647" y="472219"/>
                </a:lnTo>
                <a:lnTo>
                  <a:pt x="4162647" y="318046"/>
                </a:lnTo>
                <a:lnTo>
                  <a:pt x="4470991" y="312730"/>
                </a:lnTo>
                <a:lnTo>
                  <a:pt x="4470991" y="163874"/>
                </a:lnTo>
                <a:lnTo>
                  <a:pt x="4938824" y="163874"/>
                </a:lnTo>
                <a:cubicBezTo>
                  <a:pt x="4939530" y="109249"/>
                  <a:pt x="4949828" y="54625"/>
                  <a:pt x="4950534" y="0"/>
                </a:cubicBezTo>
                <a:lnTo>
                  <a:pt x="5262075" y="6394"/>
                </a:lnTo>
                <a:lnTo>
                  <a:pt x="5247168" y="158558"/>
                </a:lnTo>
                <a:close/>
              </a:path>
            </a:pathLst>
          </a:custGeom>
          <a:solidFill>
            <a:srgbClr val="FFC000">
              <a:alpha val="10000"/>
            </a:srgbClr>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7" name="TextBox 46">
            <a:extLst>
              <a:ext uri="{FF2B5EF4-FFF2-40B4-BE49-F238E27FC236}">
                <a16:creationId xmlns:a16="http://schemas.microsoft.com/office/drawing/2014/main" id="{F8AFB6BD-83E7-F848-38ED-B214FC86C5DD}"/>
              </a:ext>
            </a:extLst>
          </p:cNvPr>
          <p:cNvSpPr txBox="1"/>
          <p:nvPr/>
        </p:nvSpPr>
        <p:spPr>
          <a:xfrm>
            <a:off x="1522925" y="4384622"/>
            <a:ext cx="570477" cy="307777"/>
          </a:xfrm>
          <a:prstGeom prst="rect">
            <a:avLst/>
          </a:prstGeom>
          <a:noFill/>
        </p:spPr>
        <p:txBody>
          <a:bodyPr wrap="none" rtlCol="0">
            <a:spAutoFit/>
          </a:bodyPr>
          <a:lstStyle/>
          <a:p>
            <a:r>
              <a:rPr lang="en-CA" sz="1400" b="1" dirty="0">
                <a:solidFill>
                  <a:srgbClr val="FFFF00"/>
                </a:solidFill>
              </a:rPr>
              <a:t>CR-1</a:t>
            </a:r>
          </a:p>
        </p:txBody>
      </p:sp>
      <p:sp>
        <p:nvSpPr>
          <p:cNvPr id="48" name="TextBox 47">
            <a:extLst>
              <a:ext uri="{FF2B5EF4-FFF2-40B4-BE49-F238E27FC236}">
                <a16:creationId xmlns:a16="http://schemas.microsoft.com/office/drawing/2014/main" id="{49D80EC2-A741-7C17-BD0F-2C3F184BA72D}"/>
              </a:ext>
            </a:extLst>
          </p:cNvPr>
          <p:cNvSpPr txBox="1"/>
          <p:nvPr/>
        </p:nvSpPr>
        <p:spPr>
          <a:xfrm>
            <a:off x="2239392" y="4073470"/>
            <a:ext cx="582211" cy="307777"/>
          </a:xfrm>
          <a:prstGeom prst="rect">
            <a:avLst/>
          </a:prstGeom>
          <a:noFill/>
        </p:spPr>
        <p:txBody>
          <a:bodyPr wrap="none" rtlCol="0">
            <a:spAutoFit/>
          </a:bodyPr>
          <a:lstStyle/>
          <a:p>
            <a:r>
              <a:rPr lang="en-CA" sz="1400" b="1" dirty="0">
                <a:solidFill>
                  <a:srgbClr val="FFFF00"/>
                </a:solidFill>
              </a:rPr>
              <a:t>CR-2</a:t>
            </a:r>
          </a:p>
        </p:txBody>
      </p:sp>
      <p:sp>
        <p:nvSpPr>
          <p:cNvPr id="71" name="Freeform: Shape 70">
            <a:extLst>
              <a:ext uri="{FF2B5EF4-FFF2-40B4-BE49-F238E27FC236}">
                <a16:creationId xmlns:a16="http://schemas.microsoft.com/office/drawing/2014/main" id="{552BE931-04CC-2426-790D-833B0673C4A6}"/>
              </a:ext>
            </a:extLst>
          </p:cNvPr>
          <p:cNvSpPr>
            <a:spLocks/>
          </p:cNvSpPr>
          <p:nvPr/>
        </p:nvSpPr>
        <p:spPr>
          <a:xfrm>
            <a:off x="1803560" y="4106868"/>
            <a:ext cx="140111" cy="265275"/>
          </a:xfrm>
          <a:custGeom>
            <a:avLst/>
            <a:gdLst>
              <a:gd name="connsiteX0" fmla="*/ 489005 w 1133061"/>
              <a:gd name="connsiteY0" fmla="*/ 1940118 h 1940118"/>
              <a:gd name="connsiteX1" fmla="*/ 393589 w 1133061"/>
              <a:gd name="connsiteY1" fmla="*/ 1920240 h 1940118"/>
              <a:gd name="connsiteX2" fmla="*/ 318052 w 1133061"/>
              <a:gd name="connsiteY2" fmla="*/ 1904337 h 1940118"/>
              <a:gd name="connsiteX3" fmla="*/ 238539 w 1133061"/>
              <a:gd name="connsiteY3" fmla="*/ 1864580 h 1940118"/>
              <a:gd name="connsiteX4" fmla="*/ 190831 w 1133061"/>
              <a:gd name="connsiteY4" fmla="*/ 1824824 h 1940118"/>
              <a:gd name="connsiteX5" fmla="*/ 163001 w 1133061"/>
              <a:gd name="connsiteY5" fmla="*/ 1796994 h 1940118"/>
              <a:gd name="connsiteX6" fmla="*/ 139147 w 1133061"/>
              <a:gd name="connsiteY6" fmla="*/ 1785067 h 1940118"/>
              <a:gd name="connsiteX7" fmla="*/ 119269 w 1133061"/>
              <a:gd name="connsiteY7" fmla="*/ 1753262 h 1940118"/>
              <a:gd name="connsiteX8" fmla="*/ 99391 w 1133061"/>
              <a:gd name="connsiteY8" fmla="*/ 1721457 h 1940118"/>
              <a:gd name="connsiteX9" fmla="*/ 67586 w 1133061"/>
              <a:gd name="connsiteY9" fmla="*/ 1677725 h 1940118"/>
              <a:gd name="connsiteX10" fmla="*/ 47707 w 1133061"/>
              <a:gd name="connsiteY10" fmla="*/ 1633993 h 1940118"/>
              <a:gd name="connsiteX11" fmla="*/ 27829 w 1133061"/>
              <a:gd name="connsiteY11" fmla="*/ 1574358 h 1940118"/>
              <a:gd name="connsiteX12" fmla="*/ 7951 w 1133061"/>
              <a:gd name="connsiteY12" fmla="*/ 1510747 h 1940118"/>
              <a:gd name="connsiteX13" fmla="*/ 7951 w 1133061"/>
              <a:gd name="connsiteY13" fmla="*/ 1431234 h 1940118"/>
              <a:gd name="connsiteX14" fmla="*/ 0 w 1133061"/>
              <a:gd name="connsiteY14" fmla="*/ 1343770 h 1940118"/>
              <a:gd name="connsiteX15" fmla="*/ 11927 w 1133061"/>
              <a:gd name="connsiteY15" fmla="*/ 1252330 h 1940118"/>
              <a:gd name="connsiteX16" fmla="*/ 19878 w 1133061"/>
              <a:gd name="connsiteY16" fmla="*/ 1212573 h 1940118"/>
              <a:gd name="connsiteX17" fmla="*/ 39756 w 1133061"/>
              <a:gd name="connsiteY17" fmla="*/ 1137036 h 1940118"/>
              <a:gd name="connsiteX18" fmla="*/ 67586 w 1133061"/>
              <a:gd name="connsiteY18" fmla="*/ 1061499 h 1940118"/>
              <a:gd name="connsiteX19" fmla="*/ 87464 w 1133061"/>
              <a:gd name="connsiteY19" fmla="*/ 1017766 h 1940118"/>
              <a:gd name="connsiteX20" fmla="*/ 131196 w 1133061"/>
              <a:gd name="connsiteY20" fmla="*/ 962107 h 1940118"/>
              <a:gd name="connsiteX21" fmla="*/ 174928 w 1133061"/>
              <a:gd name="connsiteY21" fmla="*/ 906448 h 1940118"/>
              <a:gd name="connsiteX22" fmla="*/ 238539 w 1133061"/>
              <a:gd name="connsiteY22" fmla="*/ 834886 h 1940118"/>
              <a:gd name="connsiteX23" fmla="*/ 306125 w 1133061"/>
              <a:gd name="connsiteY23" fmla="*/ 735495 h 1940118"/>
              <a:gd name="connsiteX24" fmla="*/ 322027 w 1133061"/>
              <a:gd name="connsiteY24" fmla="*/ 652006 h 1940118"/>
              <a:gd name="connsiteX25" fmla="*/ 349857 w 1133061"/>
              <a:gd name="connsiteY25" fmla="*/ 715617 h 1940118"/>
              <a:gd name="connsiteX26" fmla="*/ 361784 w 1133061"/>
              <a:gd name="connsiteY26" fmla="*/ 807057 h 1940118"/>
              <a:gd name="connsiteX27" fmla="*/ 357808 w 1133061"/>
              <a:gd name="connsiteY27" fmla="*/ 870667 h 1940118"/>
              <a:gd name="connsiteX28" fmla="*/ 349857 w 1133061"/>
              <a:gd name="connsiteY28" fmla="*/ 922351 h 1940118"/>
              <a:gd name="connsiteX29" fmla="*/ 333954 w 1133061"/>
              <a:gd name="connsiteY29" fmla="*/ 985961 h 1940118"/>
              <a:gd name="connsiteX30" fmla="*/ 329979 w 1133061"/>
              <a:gd name="connsiteY30" fmla="*/ 1013791 h 1940118"/>
              <a:gd name="connsiteX31" fmla="*/ 369735 w 1133061"/>
              <a:gd name="connsiteY31" fmla="*/ 966083 h 1940118"/>
              <a:gd name="connsiteX32" fmla="*/ 425394 w 1133061"/>
              <a:gd name="connsiteY32" fmla="*/ 866692 h 1940118"/>
              <a:gd name="connsiteX33" fmla="*/ 461175 w 1133061"/>
              <a:gd name="connsiteY33" fmla="*/ 795130 h 1940118"/>
              <a:gd name="connsiteX34" fmla="*/ 489005 w 1133061"/>
              <a:gd name="connsiteY34" fmla="*/ 715617 h 1940118"/>
              <a:gd name="connsiteX35" fmla="*/ 500932 w 1133061"/>
              <a:gd name="connsiteY35" fmla="*/ 652006 h 1940118"/>
              <a:gd name="connsiteX36" fmla="*/ 508883 w 1133061"/>
              <a:gd name="connsiteY36" fmla="*/ 540688 h 1940118"/>
              <a:gd name="connsiteX37" fmla="*/ 489005 w 1133061"/>
              <a:gd name="connsiteY37" fmla="*/ 441297 h 1940118"/>
              <a:gd name="connsiteX38" fmla="*/ 473102 w 1133061"/>
              <a:gd name="connsiteY38" fmla="*/ 361784 h 1940118"/>
              <a:gd name="connsiteX39" fmla="*/ 445273 w 1133061"/>
              <a:gd name="connsiteY39" fmla="*/ 298173 h 1940118"/>
              <a:gd name="connsiteX40" fmla="*/ 445273 w 1133061"/>
              <a:gd name="connsiteY40" fmla="*/ 230587 h 1940118"/>
              <a:gd name="connsiteX41" fmla="*/ 425394 w 1133061"/>
              <a:gd name="connsiteY41" fmla="*/ 143123 h 1940118"/>
              <a:gd name="connsiteX42" fmla="*/ 429370 w 1133061"/>
              <a:gd name="connsiteY42" fmla="*/ 67586 h 1940118"/>
              <a:gd name="connsiteX43" fmla="*/ 457200 w 1133061"/>
              <a:gd name="connsiteY43" fmla="*/ 0 h 1940118"/>
              <a:gd name="connsiteX44" fmla="*/ 469127 w 1133061"/>
              <a:gd name="connsiteY44" fmla="*/ 35780 h 1940118"/>
              <a:gd name="connsiteX45" fmla="*/ 481054 w 1133061"/>
              <a:gd name="connsiteY45" fmla="*/ 75537 h 1940118"/>
              <a:gd name="connsiteX46" fmla="*/ 500932 w 1133061"/>
              <a:gd name="connsiteY46" fmla="*/ 119269 h 1940118"/>
              <a:gd name="connsiteX47" fmla="*/ 516834 w 1133061"/>
              <a:gd name="connsiteY47" fmla="*/ 159026 h 1940118"/>
              <a:gd name="connsiteX48" fmla="*/ 596347 w 1133061"/>
              <a:gd name="connsiteY48" fmla="*/ 234563 h 1940118"/>
              <a:gd name="connsiteX49" fmla="*/ 644055 w 1133061"/>
              <a:gd name="connsiteY49" fmla="*/ 286246 h 1940118"/>
              <a:gd name="connsiteX50" fmla="*/ 687787 w 1133061"/>
              <a:gd name="connsiteY50" fmla="*/ 329979 h 1940118"/>
              <a:gd name="connsiteX51" fmla="*/ 751398 w 1133061"/>
              <a:gd name="connsiteY51" fmla="*/ 401540 h 1940118"/>
              <a:gd name="connsiteX52" fmla="*/ 803081 w 1133061"/>
              <a:gd name="connsiteY52" fmla="*/ 449248 h 1940118"/>
              <a:gd name="connsiteX53" fmla="*/ 842838 w 1133061"/>
              <a:gd name="connsiteY53" fmla="*/ 600323 h 1940118"/>
              <a:gd name="connsiteX54" fmla="*/ 854765 w 1133061"/>
              <a:gd name="connsiteY54" fmla="*/ 739471 h 1940118"/>
              <a:gd name="connsiteX55" fmla="*/ 866692 w 1133061"/>
              <a:gd name="connsiteY55" fmla="*/ 894521 h 1940118"/>
              <a:gd name="connsiteX56" fmla="*/ 850789 w 1133061"/>
              <a:gd name="connsiteY56" fmla="*/ 993913 h 1940118"/>
              <a:gd name="connsiteX57" fmla="*/ 870667 w 1133061"/>
              <a:gd name="connsiteY57" fmla="*/ 950180 h 1940118"/>
              <a:gd name="connsiteX58" fmla="*/ 902473 w 1133061"/>
              <a:gd name="connsiteY58" fmla="*/ 902473 h 1940118"/>
              <a:gd name="connsiteX59" fmla="*/ 954156 w 1133061"/>
              <a:gd name="connsiteY59" fmla="*/ 850789 h 1940118"/>
              <a:gd name="connsiteX60" fmla="*/ 993913 w 1133061"/>
              <a:gd name="connsiteY60" fmla="*/ 807057 h 1940118"/>
              <a:gd name="connsiteX61" fmla="*/ 1045596 w 1133061"/>
              <a:gd name="connsiteY61" fmla="*/ 779227 h 1940118"/>
              <a:gd name="connsiteX62" fmla="*/ 1101255 w 1133061"/>
              <a:gd name="connsiteY62" fmla="*/ 767300 h 1940118"/>
              <a:gd name="connsiteX63" fmla="*/ 1125109 w 1133061"/>
              <a:gd name="connsiteY63" fmla="*/ 771276 h 1940118"/>
              <a:gd name="connsiteX64" fmla="*/ 1069450 w 1133061"/>
              <a:gd name="connsiteY64" fmla="*/ 846813 h 1940118"/>
              <a:gd name="connsiteX65" fmla="*/ 1037645 w 1133061"/>
              <a:gd name="connsiteY65" fmla="*/ 954156 h 1940118"/>
              <a:gd name="connsiteX66" fmla="*/ 1033669 w 1133061"/>
              <a:gd name="connsiteY66" fmla="*/ 1041620 h 1940118"/>
              <a:gd name="connsiteX67" fmla="*/ 1049572 w 1133061"/>
              <a:gd name="connsiteY67" fmla="*/ 1137036 h 1940118"/>
              <a:gd name="connsiteX68" fmla="*/ 1085353 w 1133061"/>
              <a:gd name="connsiteY68" fmla="*/ 1244379 h 1940118"/>
              <a:gd name="connsiteX69" fmla="*/ 1113182 w 1133061"/>
              <a:gd name="connsiteY69" fmla="*/ 1359673 h 1940118"/>
              <a:gd name="connsiteX70" fmla="*/ 1133061 w 1133061"/>
              <a:gd name="connsiteY70" fmla="*/ 1459064 h 1940118"/>
              <a:gd name="connsiteX71" fmla="*/ 1121134 w 1133061"/>
              <a:gd name="connsiteY71" fmla="*/ 1586285 h 1940118"/>
              <a:gd name="connsiteX72" fmla="*/ 1077401 w 1133061"/>
              <a:gd name="connsiteY72" fmla="*/ 1689652 h 1940118"/>
              <a:gd name="connsiteX73" fmla="*/ 989937 w 1133061"/>
              <a:gd name="connsiteY73" fmla="*/ 1777116 h 1940118"/>
              <a:gd name="connsiteX74" fmla="*/ 910424 w 1133061"/>
              <a:gd name="connsiteY74" fmla="*/ 1836751 h 1940118"/>
              <a:gd name="connsiteX75" fmla="*/ 795130 w 1133061"/>
              <a:gd name="connsiteY75" fmla="*/ 1896386 h 1940118"/>
              <a:gd name="connsiteX76" fmla="*/ 739471 w 1133061"/>
              <a:gd name="connsiteY76" fmla="*/ 1916264 h 1940118"/>
              <a:gd name="connsiteX77" fmla="*/ 850789 w 1133061"/>
              <a:gd name="connsiteY77" fmla="*/ 1828800 h 1940118"/>
              <a:gd name="connsiteX78" fmla="*/ 930302 w 1133061"/>
              <a:gd name="connsiteY78" fmla="*/ 1681700 h 1940118"/>
              <a:gd name="connsiteX79" fmla="*/ 954156 w 1133061"/>
              <a:gd name="connsiteY79" fmla="*/ 1574358 h 1940118"/>
              <a:gd name="connsiteX80" fmla="*/ 958132 w 1133061"/>
              <a:gd name="connsiteY80" fmla="*/ 1530626 h 1940118"/>
              <a:gd name="connsiteX81" fmla="*/ 950181 w 1133061"/>
              <a:gd name="connsiteY81" fmla="*/ 1451113 h 1940118"/>
              <a:gd name="connsiteX82" fmla="*/ 910424 w 1133061"/>
              <a:gd name="connsiteY82" fmla="*/ 1518699 h 1940118"/>
              <a:gd name="connsiteX83" fmla="*/ 870667 w 1133061"/>
              <a:gd name="connsiteY83" fmla="*/ 1574358 h 1940118"/>
              <a:gd name="connsiteX84" fmla="*/ 830911 w 1133061"/>
              <a:gd name="connsiteY84" fmla="*/ 1602187 h 1940118"/>
              <a:gd name="connsiteX85" fmla="*/ 791154 w 1133061"/>
              <a:gd name="connsiteY85" fmla="*/ 1610139 h 1940118"/>
              <a:gd name="connsiteX86" fmla="*/ 775252 w 1133061"/>
              <a:gd name="connsiteY86" fmla="*/ 1610139 h 1940118"/>
              <a:gd name="connsiteX87" fmla="*/ 731520 w 1133061"/>
              <a:gd name="connsiteY87" fmla="*/ 1610139 h 1940118"/>
              <a:gd name="connsiteX88" fmla="*/ 695739 w 1133061"/>
              <a:gd name="connsiteY88" fmla="*/ 1574358 h 1940118"/>
              <a:gd name="connsiteX89" fmla="*/ 663934 w 1133061"/>
              <a:gd name="connsiteY89" fmla="*/ 1530626 h 1940118"/>
              <a:gd name="connsiteX90" fmla="*/ 644055 w 1133061"/>
              <a:gd name="connsiteY90" fmla="*/ 1482918 h 1940118"/>
              <a:gd name="connsiteX91" fmla="*/ 620201 w 1133061"/>
              <a:gd name="connsiteY91" fmla="*/ 1403405 h 1940118"/>
              <a:gd name="connsiteX92" fmla="*/ 620201 w 1133061"/>
              <a:gd name="connsiteY92" fmla="*/ 1327867 h 1940118"/>
              <a:gd name="connsiteX93" fmla="*/ 628153 w 1133061"/>
              <a:gd name="connsiteY93" fmla="*/ 1272208 h 1940118"/>
              <a:gd name="connsiteX94" fmla="*/ 624177 w 1133061"/>
              <a:gd name="connsiteY94" fmla="*/ 1228476 h 1940118"/>
              <a:gd name="connsiteX95" fmla="*/ 568518 w 1133061"/>
              <a:gd name="connsiteY95" fmla="*/ 1296062 h 1940118"/>
              <a:gd name="connsiteX96" fmla="*/ 536713 w 1133061"/>
              <a:gd name="connsiteY96" fmla="*/ 1355697 h 1940118"/>
              <a:gd name="connsiteX97" fmla="*/ 512859 w 1133061"/>
              <a:gd name="connsiteY97" fmla="*/ 1423283 h 1940118"/>
              <a:gd name="connsiteX98" fmla="*/ 492981 w 1133061"/>
              <a:gd name="connsiteY98" fmla="*/ 1498820 h 1940118"/>
              <a:gd name="connsiteX99" fmla="*/ 485029 w 1133061"/>
              <a:gd name="connsiteY99" fmla="*/ 1562431 h 1940118"/>
              <a:gd name="connsiteX100" fmla="*/ 485029 w 1133061"/>
              <a:gd name="connsiteY100" fmla="*/ 1649895 h 1940118"/>
              <a:gd name="connsiteX101" fmla="*/ 485029 w 1133061"/>
              <a:gd name="connsiteY101" fmla="*/ 1713506 h 1940118"/>
              <a:gd name="connsiteX102" fmla="*/ 489005 w 1133061"/>
              <a:gd name="connsiteY102" fmla="*/ 1729408 h 1940118"/>
              <a:gd name="connsiteX103" fmla="*/ 437321 w 1133061"/>
              <a:gd name="connsiteY103" fmla="*/ 1705554 h 1940118"/>
              <a:gd name="connsiteX104" fmla="*/ 397565 w 1133061"/>
              <a:gd name="connsiteY104" fmla="*/ 1673749 h 1940118"/>
              <a:gd name="connsiteX105" fmla="*/ 349857 w 1133061"/>
              <a:gd name="connsiteY105" fmla="*/ 1626041 h 1940118"/>
              <a:gd name="connsiteX106" fmla="*/ 298174 w 1133061"/>
              <a:gd name="connsiteY106" fmla="*/ 1574358 h 1940118"/>
              <a:gd name="connsiteX107" fmla="*/ 329979 w 1133061"/>
              <a:gd name="connsiteY107" fmla="*/ 1665798 h 1940118"/>
              <a:gd name="connsiteX108" fmla="*/ 357808 w 1133061"/>
              <a:gd name="connsiteY108" fmla="*/ 1741335 h 1940118"/>
              <a:gd name="connsiteX109" fmla="*/ 389614 w 1133061"/>
              <a:gd name="connsiteY109" fmla="*/ 1800970 h 1940118"/>
              <a:gd name="connsiteX110" fmla="*/ 445273 w 1133061"/>
              <a:gd name="connsiteY110" fmla="*/ 1888434 h 1940118"/>
              <a:gd name="connsiteX111" fmla="*/ 489005 w 1133061"/>
              <a:gd name="connsiteY111" fmla="*/ 1940118 h 1940118"/>
              <a:gd name="connsiteX0" fmla="*/ 489005 w 1133061"/>
              <a:gd name="connsiteY0" fmla="*/ 1940118 h 1940118"/>
              <a:gd name="connsiteX1" fmla="*/ 393589 w 1133061"/>
              <a:gd name="connsiteY1" fmla="*/ 1920240 h 1940118"/>
              <a:gd name="connsiteX2" fmla="*/ 318052 w 1133061"/>
              <a:gd name="connsiteY2" fmla="*/ 1904337 h 1940118"/>
              <a:gd name="connsiteX3" fmla="*/ 238539 w 1133061"/>
              <a:gd name="connsiteY3" fmla="*/ 1864580 h 1940118"/>
              <a:gd name="connsiteX4" fmla="*/ 190831 w 1133061"/>
              <a:gd name="connsiteY4" fmla="*/ 1824824 h 1940118"/>
              <a:gd name="connsiteX5" fmla="*/ 163001 w 1133061"/>
              <a:gd name="connsiteY5" fmla="*/ 1796994 h 1940118"/>
              <a:gd name="connsiteX6" fmla="*/ 139147 w 1133061"/>
              <a:gd name="connsiteY6" fmla="*/ 1785067 h 1940118"/>
              <a:gd name="connsiteX7" fmla="*/ 119269 w 1133061"/>
              <a:gd name="connsiteY7" fmla="*/ 1753262 h 1940118"/>
              <a:gd name="connsiteX8" fmla="*/ 99391 w 1133061"/>
              <a:gd name="connsiteY8" fmla="*/ 1721457 h 1940118"/>
              <a:gd name="connsiteX9" fmla="*/ 67586 w 1133061"/>
              <a:gd name="connsiteY9" fmla="*/ 1677725 h 1940118"/>
              <a:gd name="connsiteX10" fmla="*/ 47707 w 1133061"/>
              <a:gd name="connsiteY10" fmla="*/ 1633993 h 1940118"/>
              <a:gd name="connsiteX11" fmla="*/ 27829 w 1133061"/>
              <a:gd name="connsiteY11" fmla="*/ 1574358 h 1940118"/>
              <a:gd name="connsiteX12" fmla="*/ 7951 w 1133061"/>
              <a:gd name="connsiteY12" fmla="*/ 1510747 h 1940118"/>
              <a:gd name="connsiteX13" fmla="*/ 7951 w 1133061"/>
              <a:gd name="connsiteY13" fmla="*/ 1431234 h 1940118"/>
              <a:gd name="connsiteX14" fmla="*/ 0 w 1133061"/>
              <a:gd name="connsiteY14" fmla="*/ 1343770 h 1940118"/>
              <a:gd name="connsiteX15" fmla="*/ 11927 w 1133061"/>
              <a:gd name="connsiteY15" fmla="*/ 1252330 h 1940118"/>
              <a:gd name="connsiteX16" fmla="*/ 19878 w 1133061"/>
              <a:gd name="connsiteY16" fmla="*/ 1212573 h 1940118"/>
              <a:gd name="connsiteX17" fmla="*/ 39756 w 1133061"/>
              <a:gd name="connsiteY17" fmla="*/ 1137036 h 1940118"/>
              <a:gd name="connsiteX18" fmla="*/ 67586 w 1133061"/>
              <a:gd name="connsiteY18" fmla="*/ 1061499 h 1940118"/>
              <a:gd name="connsiteX19" fmla="*/ 87464 w 1133061"/>
              <a:gd name="connsiteY19" fmla="*/ 1017766 h 1940118"/>
              <a:gd name="connsiteX20" fmla="*/ 131196 w 1133061"/>
              <a:gd name="connsiteY20" fmla="*/ 962107 h 1940118"/>
              <a:gd name="connsiteX21" fmla="*/ 174928 w 1133061"/>
              <a:gd name="connsiteY21" fmla="*/ 906448 h 1940118"/>
              <a:gd name="connsiteX22" fmla="*/ 238539 w 1133061"/>
              <a:gd name="connsiteY22" fmla="*/ 834886 h 1940118"/>
              <a:gd name="connsiteX23" fmla="*/ 306125 w 1133061"/>
              <a:gd name="connsiteY23" fmla="*/ 735495 h 1940118"/>
              <a:gd name="connsiteX24" fmla="*/ 322027 w 1133061"/>
              <a:gd name="connsiteY24" fmla="*/ 652006 h 1940118"/>
              <a:gd name="connsiteX25" fmla="*/ 349857 w 1133061"/>
              <a:gd name="connsiteY25" fmla="*/ 715617 h 1940118"/>
              <a:gd name="connsiteX26" fmla="*/ 361784 w 1133061"/>
              <a:gd name="connsiteY26" fmla="*/ 807057 h 1940118"/>
              <a:gd name="connsiteX27" fmla="*/ 357808 w 1133061"/>
              <a:gd name="connsiteY27" fmla="*/ 870667 h 1940118"/>
              <a:gd name="connsiteX28" fmla="*/ 349857 w 1133061"/>
              <a:gd name="connsiteY28" fmla="*/ 922351 h 1940118"/>
              <a:gd name="connsiteX29" fmla="*/ 333954 w 1133061"/>
              <a:gd name="connsiteY29" fmla="*/ 985961 h 1940118"/>
              <a:gd name="connsiteX30" fmla="*/ 329979 w 1133061"/>
              <a:gd name="connsiteY30" fmla="*/ 1013791 h 1940118"/>
              <a:gd name="connsiteX31" fmla="*/ 369735 w 1133061"/>
              <a:gd name="connsiteY31" fmla="*/ 966083 h 1940118"/>
              <a:gd name="connsiteX32" fmla="*/ 425394 w 1133061"/>
              <a:gd name="connsiteY32" fmla="*/ 866692 h 1940118"/>
              <a:gd name="connsiteX33" fmla="*/ 461175 w 1133061"/>
              <a:gd name="connsiteY33" fmla="*/ 795130 h 1940118"/>
              <a:gd name="connsiteX34" fmla="*/ 489005 w 1133061"/>
              <a:gd name="connsiteY34" fmla="*/ 715617 h 1940118"/>
              <a:gd name="connsiteX35" fmla="*/ 500932 w 1133061"/>
              <a:gd name="connsiteY35" fmla="*/ 652006 h 1940118"/>
              <a:gd name="connsiteX36" fmla="*/ 508883 w 1133061"/>
              <a:gd name="connsiteY36" fmla="*/ 540688 h 1940118"/>
              <a:gd name="connsiteX37" fmla="*/ 489005 w 1133061"/>
              <a:gd name="connsiteY37" fmla="*/ 441297 h 1940118"/>
              <a:gd name="connsiteX38" fmla="*/ 473102 w 1133061"/>
              <a:gd name="connsiteY38" fmla="*/ 361784 h 1940118"/>
              <a:gd name="connsiteX39" fmla="*/ 445273 w 1133061"/>
              <a:gd name="connsiteY39" fmla="*/ 298173 h 1940118"/>
              <a:gd name="connsiteX40" fmla="*/ 445273 w 1133061"/>
              <a:gd name="connsiteY40" fmla="*/ 230587 h 1940118"/>
              <a:gd name="connsiteX41" fmla="*/ 425394 w 1133061"/>
              <a:gd name="connsiteY41" fmla="*/ 143123 h 1940118"/>
              <a:gd name="connsiteX42" fmla="*/ 429370 w 1133061"/>
              <a:gd name="connsiteY42" fmla="*/ 67586 h 1940118"/>
              <a:gd name="connsiteX43" fmla="*/ 457200 w 1133061"/>
              <a:gd name="connsiteY43" fmla="*/ 0 h 1940118"/>
              <a:gd name="connsiteX44" fmla="*/ 469127 w 1133061"/>
              <a:gd name="connsiteY44" fmla="*/ 35780 h 1940118"/>
              <a:gd name="connsiteX45" fmla="*/ 481054 w 1133061"/>
              <a:gd name="connsiteY45" fmla="*/ 75537 h 1940118"/>
              <a:gd name="connsiteX46" fmla="*/ 500932 w 1133061"/>
              <a:gd name="connsiteY46" fmla="*/ 119269 h 1940118"/>
              <a:gd name="connsiteX47" fmla="*/ 516834 w 1133061"/>
              <a:gd name="connsiteY47" fmla="*/ 159026 h 1940118"/>
              <a:gd name="connsiteX48" fmla="*/ 596347 w 1133061"/>
              <a:gd name="connsiteY48" fmla="*/ 234563 h 1940118"/>
              <a:gd name="connsiteX49" fmla="*/ 644055 w 1133061"/>
              <a:gd name="connsiteY49" fmla="*/ 286246 h 1940118"/>
              <a:gd name="connsiteX50" fmla="*/ 687787 w 1133061"/>
              <a:gd name="connsiteY50" fmla="*/ 329979 h 1940118"/>
              <a:gd name="connsiteX51" fmla="*/ 751398 w 1133061"/>
              <a:gd name="connsiteY51" fmla="*/ 401540 h 1940118"/>
              <a:gd name="connsiteX52" fmla="*/ 803081 w 1133061"/>
              <a:gd name="connsiteY52" fmla="*/ 453224 h 1940118"/>
              <a:gd name="connsiteX53" fmla="*/ 842838 w 1133061"/>
              <a:gd name="connsiteY53" fmla="*/ 600323 h 1940118"/>
              <a:gd name="connsiteX54" fmla="*/ 854765 w 1133061"/>
              <a:gd name="connsiteY54" fmla="*/ 739471 h 1940118"/>
              <a:gd name="connsiteX55" fmla="*/ 866692 w 1133061"/>
              <a:gd name="connsiteY55" fmla="*/ 894521 h 1940118"/>
              <a:gd name="connsiteX56" fmla="*/ 850789 w 1133061"/>
              <a:gd name="connsiteY56" fmla="*/ 993913 h 1940118"/>
              <a:gd name="connsiteX57" fmla="*/ 870667 w 1133061"/>
              <a:gd name="connsiteY57" fmla="*/ 950180 h 1940118"/>
              <a:gd name="connsiteX58" fmla="*/ 902473 w 1133061"/>
              <a:gd name="connsiteY58" fmla="*/ 902473 h 1940118"/>
              <a:gd name="connsiteX59" fmla="*/ 954156 w 1133061"/>
              <a:gd name="connsiteY59" fmla="*/ 850789 h 1940118"/>
              <a:gd name="connsiteX60" fmla="*/ 993913 w 1133061"/>
              <a:gd name="connsiteY60" fmla="*/ 807057 h 1940118"/>
              <a:gd name="connsiteX61" fmla="*/ 1045596 w 1133061"/>
              <a:gd name="connsiteY61" fmla="*/ 779227 h 1940118"/>
              <a:gd name="connsiteX62" fmla="*/ 1101255 w 1133061"/>
              <a:gd name="connsiteY62" fmla="*/ 767300 h 1940118"/>
              <a:gd name="connsiteX63" fmla="*/ 1125109 w 1133061"/>
              <a:gd name="connsiteY63" fmla="*/ 771276 h 1940118"/>
              <a:gd name="connsiteX64" fmla="*/ 1069450 w 1133061"/>
              <a:gd name="connsiteY64" fmla="*/ 846813 h 1940118"/>
              <a:gd name="connsiteX65" fmla="*/ 1037645 w 1133061"/>
              <a:gd name="connsiteY65" fmla="*/ 954156 h 1940118"/>
              <a:gd name="connsiteX66" fmla="*/ 1033669 w 1133061"/>
              <a:gd name="connsiteY66" fmla="*/ 1041620 h 1940118"/>
              <a:gd name="connsiteX67" fmla="*/ 1049572 w 1133061"/>
              <a:gd name="connsiteY67" fmla="*/ 1137036 h 1940118"/>
              <a:gd name="connsiteX68" fmla="*/ 1085353 w 1133061"/>
              <a:gd name="connsiteY68" fmla="*/ 1244379 h 1940118"/>
              <a:gd name="connsiteX69" fmla="*/ 1113182 w 1133061"/>
              <a:gd name="connsiteY69" fmla="*/ 1359673 h 1940118"/>
              <a:gd name="connsiteX70" fmla="*/ 1133061 w 1133061"/>
              <a:gd name="connsiteY70" fmla="*/ 1459064 h 1940118"/>
              <a:gd name="connsiteX71" fmla="*/ 1121134 w 1133061"/>
              <a:gd name="connsiteY71" fmla="*/ 1586285 h 1940118"/>
              <a:gd name="connsiteX72" fmla="*/ 1077401 w 1133061"/>
              <a:gd name="connsiteY72" fmla="*/ 1689652 h 1940118"/>
              <a:gd name="connsiteX73" fmla="*/ 989937 w 1133061"/>
              <a:gd name="connsiteY73" fmla="*/ 1777116 h 1940118"/>
              <a:gd name="connsiteX74" fmla="*/ 910424 w 1133061"/>
              <a:gd name="connsiteY74" fmla="*/ 1836751 h 1940118"/>
              <a:gd name="connsiteX75" fmla="*/ 795130 w 1133061"/>
              <a:gd name="connsiteY75" fmla="*/ 1896386 h 1940118"/>
              <a:gd name="connsiteX76" fmla="*/ 739471 w 1133061"/>
              <a:gd name="connsiteY76" fmla="*/ 1916264 h 1940118"/>
              <a:gd name="connsiteX77" fmla="*/ 850789 w 1133061"/>
              <a:gd name="connsiteY77" fmla="*/ 1828800 h 1940118"/>
              <a:gd name="connsiteX78" fmla="*/ 930302 w 1133061"/>
              <a:gd name="connsiteY78" fmla="*/ 1681700 h 1940118"/>
              <a:gd name="connsiteX79" fmla="*/ 954156 w 1133061"/>
              <a:gd name="connsiteY79" fmla="*/ 1574358 h 1940118"/>
              <a:gd name="connsiteX80" fmla="*/ 958132 w 1133061"/>
              <a:gd name="connsiteY80" fmla="*/ 1530626 h 1940118"/>
              <a:gd name="connsiteX81" fmla="*/ 950181 w 1133061"/>
              <a:gd name="connsiteY81" fmla="*/ 1451113 h 1940118"/>
              <a:gd name="connsiteX82" fmla="*/ 910424 w 1133061"/>
              <a:gd name="connsiteY82" fmla="*/ 1518699 h 1940118"/>
              <a:gd name="connsiteX83" fmla="*/ 870667 w 1133061"/>
              <a:gd name="connsiteY83" fmla="*/ 1574358 h 1940118"/>
              <a:gd name="connsiteX84" fmla="*/ 830911 w 1133061"/>
              <a:gd name="connsiteY84" fmla="*/ 1602187 h 1940118"/>
              <a:gd name="connsiteX85" fmla="*/ 791154 w 1133061"/>
              <a:gd name="connsiteY85" fmla="*/ 1610139 h 1940118"/>
              <a:gd name="connsiteX86" fmla="*/ 775252 w 1133061"/>
              <a:gd name="connsiteY86" fmla="*/ 1610139 h 1940118"/>
              <a:gd name="connsiteX87" fmla="*/ 731520 w 1133061"/>
              <a:gd name="connsiteY87" fmla="*/ 1610139 h 1940118"/>
              <a:gd name="connsiteX88" fmla="*/ 695739 w 1133061"/>
              <a:gd name="connsiteY88" fmla="*/ 1574358 h 1940118"/>
              <a:gd name="connsiteX89" fmla="*/ 663934 w 1133061"/>
              <a:gd name="connsiteY89" fmla="*/ 1530626 h 1940118"/>
              <a:gd name="connsiteX90" fmla="*/ 644055 w 1133061"/>
              <a:gd name="connsiteY90" fmla="*/ 1482918 h 1940118"/>
              <a:gd name="connsiteX91" fmla="*/ 620201 w 1133061"/>
              <a:gd name="connsiteY91" fmla="*/ 1403405 h 1940118"/>
              <a:gd name="connsiteX92" fmla="*/ 620201 w 1133061"/>
              <a:gd name="connsiteY92" fmla="*/ 1327867 h 1940118"/>
              <a:gd name="connsiteX93" fmla="*/ 628153 w 1133061"/>
              <a:gd name="connsiteY93" fmla="*/ 1272208 h 1940118"/>
              <a:gd name="connsiteX94" fmla="*/ 624177 w 1133061"/>
              <a:gd name="connsiteY94" fmla="*/ 1228476 h 1940118"/>
              <a:gd name="connsiteX95" fmla="*/ 568518 w 1133061"/>
              <a:gd name="connsiteY95" fmla="*/ 1296062 h 1940118"/>
              <a:gd name="connsiteX96" fmla="*/ 536713 w 1133061"/>
              <a:gd name="connsiteY96" fmla="*/ 1355697 h 1940118"/>
              <a:gd name="connsiteX97" fmla="*/ 512859 w 1133061"/>
              <a:gd name="connsiteY97" fmla="*/ 1423283 h 1940118"/>
              <a:gd name="connsiteX98" fmla="*/ 492981 w 1133061"/>
              <a:gd name="connsiteY98" fmla="*/ 1498820 h 1940118"/>
              <a:gd name="connsiteX99" fmla="*/ 485029 w 1133061"/>
              <a:gd name="connsiteY99" fmla="*/ 1562431 h 1940118"/>
              <a:gd name="connsiteX100" fmla="*/ 485029 w 1133061"/>
              <a:gd name="connsiteY100" fmla="*/ 1649895 h 1940118"/>
              <a:gd name="connsiteX101" fmla="*/ 485029 w 1133061"/>
              <a:gd name="connsiteY101" fmla="*/ 1713506 h 1940118"/>
              <a:gd name="connsiteX102" fmla="*/ 489005 w 1133061"/>
              <a:gd name="connsiteY102" fmla="*/ 1729408 h 1940118"/>
              <a:gd name="connsiteX103" fmla="*/ 437321 w 1133061"/>
              <a:gd name="connsiteY103" fmla="*/ 1705554 h 1940118"/>
              <a:gd name="connsiteX104" fmla="*/ 397565 w 1133061"/>
              <a:gd name="connsiteY104" fmla="*/ 1673749 h 1940118"/>
              <a:gd name="connsiteX105" fmla="*/ 349857 w 1133061"/>
              <a:gd name="connsiteY105" fmla="*/ 1626041 h 1940118"/>
              <a:gd name="connsiteX106" fmla="*/ 298174 w 1133061"/>
              <a:gd name="connsiteY106" fmla="*/ 1574358 h 1940118"/>
              <a:gd name="connsiteX107" fmla="*/ 329979 w 1133061"/>
              <a:gd name="connsiteY107" fmla="*/ 1665798 h 1940118"/>
              <a:gd name="connsiteX108" fmla="*/ 357808 w 1133061"/>
              <a:gd name="connsiteY108" fmla="*/ 1741335 h 1940118"/>
              <a:gd name="connsiteX109" fmla="*/ 389614 w 1133061"/>
              <a:gd name="connsiteY109" fmla="*/ 1800970 h 1940118"/>
              <a:gd name="connsiteX110" fmla="*/ 445273 w 1133061"/>
              <a:gd name="connsiteY110" fmla="*/ 1888434 h 1940118"/>
              <a:gd name="connsiteX111" fmla="*/ 489005 w 1133061"/>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9249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20810 w 1137037"/>
              <a:gd name="connsiteY47" fmla="*/ 159026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9249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1298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1298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18984 w 1137037"/>
              <a:gd name="connsiteY52" fmla="*/ 496956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37037" h="1940118">
                <a:moveTo>
                  <a:pt x="492981" y="1940118"/>
                </a:moveTo>
                <a:lnTo>
                  <a:pt x="397565" y="1920240"/>
                </a:lnTo>
                <a:lnTo>
                  <a:pt x="322028" y="1904337"/>
                </a:lnTo>
                <a:lnTo>
                  <a:pt x="242515" y="1864580"/>
                </a:lnTo>
                <a:lnTo>
                  <a:pt x="194807" y="1824824"/>
                </a:lnTo>
                <a:lnTo>
                  <a:pt x="166977" y="1796994"/>
                </a:lnTo>
                <a:lnTo>
                  <a:pt x="143123" y="1785067"/>
                </a:lnTo>
                <a:lnTo>
                  <a:pt x="123245" y="1753262"/>
                </a:lnTo>
                <a:lnTo>
                  <a:pt x="103367" y="1721457"/>
                </a:lnTo>
                <a:lnTo>
                  <a:pt x="71562" y="1677725"/>
                </a:lnTo>
                <a:lnTo>
                  <a:pt x="51683" y="1633993"/>
                </a:lnTo>
                <a:lnTo>
                  <a:pt x="31805" y="1574358"/>
                </a:lnTo>
                <a:lnTo>
                  <a:pt x="11927" y="1510747"/>
                </a:lnTo>
                <a:lnTo>
                  <a:pt x="0" y="1431234"/>
                </a:lnTo>
                <a:lnTo>
                  <a:pt x="3976" y="1343770"/>
                </a:lnTo>
                <a:lnTo>
                  <a:pt x="15903" y="1252330"/>
                </a:lnTo>
                <a:lnTo>
                  <a:pt x="23854" y="1212573"/>
                </a:lnTo>
                <a:lnTo>
                  <a:pt x="43732" y="1137036"/>
                </a:lnTo>
                <a:lnTo>
                  <a:pt x="71562" y="1061499"/>
                </a:lnTo>
                <a:lnTo>
                  <a:pt x="91440" y="1017766"/>
                </a:lnTo>
                <a:lnTo>
                  <a:pt x="135172" y="962107"/>
                </a:lnTo>
                <a:lnTo>
                  <a:pt x="178904" y="906448"/>
                </a:lnTo>
                <a:lnTo>
                  <a:pt x="242515" y="834886"/>
                </a:lnTo>
                <a:lnTo>
                  <a:pt x="310101" y="735495"/>
                </a:lnTo>
                <a:lnTo>
                  <a:pt x="326003" y="652006"/>
                </a:lnTo>
                <a:lnTo>
                  <a:pt x="353833" y="715617"/>
                </a:lnTo>
                <a:lnTo>
                  <a:pt x="365760" y="807057"/>
                </a:lnTo>
                <a:lnTo>
                  <a:pt x="361784" y="870667"/>
                </a:lnTo>
                <a:lnTo>
                  <a:pt x="353833" y="922351"/>
                </a:lnTo>
                <a:lnTo>
                  <a:pt x="337930" y="985961"/>
                </a:lnTo>
                <a:lnTo>
                  <a:pt x="333955" y="1013791"/>
                </a:lnTo>
                <a:lnTo>
                  <a:pt x="373711" y="966083"/>
                </a:lnTo>
                <a:lnTo>
                  <a:pt x="429370" y="866692"/>
                </a:lnTo>
                <a:lnTo>
                  <a:pt x="465151" y="795130"/>
                </a:lnTo>
                <a:lnTo>
                  <a:pt x="492981" y="715617"/>
                </a:lnTo>
                <a:lnTo>
                  <a:pt x="504908" y="652006"/>
                </a:lnTo>
                <a:lnTo>
                  <a:pt x="512859" y="540688"/>
                </a:lnTo>
                <a:lnTo>
                  <a:pt x="492981" y="441297"/>
                </a:lnTo>
                <a:lnTo>
                  <a:pt x="477078" y="361784"/>
                </a:lnTo>
                <a:lnTo>
                  <a:pt x="449249" y="298173"/>
                </a:lnTo>
                <a:lnTo>
                  <a:pt x="441298" y="230587"/>
                </a:lnTo>
                <a:lnTo>
                  <a:pt x="429370" y="143123"/>
                </a:lnTo>
                <a:lnTo>
                  <a:pt x="433346" y="67586"/>
                </a:lnTo>
                <a:lnTo>
                  <a:pt x="461176" y="0"/>
                </a:lnTo>
                <a:lnTo>
                  <a:pt x="473103" y="35780"/>
                </a:lnTo>
                <a:lnTo>
                  <a:pt x="485030" y="75537"/>
                </a:lnTo>
                <a:lnTo>
                  <a:pt x="504908" y="119269"/>
                </a:lnTo>
                <a:lnTo>
                  <a:pt x="548640" y="190832"/>
                </a:lnTo>
                <a:lnTo>
                  <a:pt x="600323" y="234563"/>
                </a:lnTo>
                <a:lnTo>
                  <a:pt x="648031" y="286246"/>
                </a:lnTo>
                <a:lnTo>
                  <a:pt x="691763" y="329979"/>
                </a:lnTo>
                <a:lnTo>
                  <a:pt x="755374" y="401540"/>
                </a:lnTo>
                <a:lnTo>
                  <a:pt x="818984" y="496956"/>
                </a:lnTo>
                <a:lnTo>
                  <a:pt x="846814" y="600323"/>
                </a:lnTo>
                <a:lnTo>
                  <a:pt x="858741" y="739471"/>
                </a:lnTo>
                <a:lnTo>
                  <a:pt x="870668" y="894521"/>
                </a:lnTo>
                <a:lnTo>
                  <a:pt x="854765" y="993913"/>
                </a:lnTo>
                <a:lnTo>
                  <a:pt x="874643" y="950180"/>
                </a:lnTo>
                <a:lnTo>
                  <a:pt x="906449" y="902473"/>
                </a:lnTo>
                <a:lnTo>
                  <a:pt x="958132" y="850789"/>
                </a:lnTo>
                <a:lnTo>
                  <a:pt x="997889" y="807057"/>
                </a:lnTo>
                <a:lnTo>
                  <a:pt x="1049572" y="779227"/>
                </a:lnTo>
                <a:lnTo>
                  <a:pt x="1105231" y="767300"/>
                </a:lnTo>
                <a:lnTo>
                  <a:pt x="1129085" y="771276"/>
                </a:lnTo>
                <a:lnTo>
                  <a:pt x="1073426" y="846813"/>
                </a:lnTo>
                <a:lnTo>
                  <a:pt x="1041621" y="954156"/>
                </a:lnTo>
                <a:lnTo>
                  <a:pt x="1037645" y="1041620"/>
                </a:lnTo>
                <a:lnTo>
                  <a:pt x="1053548" y="1137036"/>
                </a:lnTo>
                <a:lnTo>
                  <a:pt x="1089329" y="1244379"/>
                </a:lnTo>
                <a:lnTo>
                  <a:pt x="1117158" y="1359673"/>
                </a:lnTo>
                <a:lnTo>
                  <a:pt x="1137037" y="1459064"/>
                </a:lnTo>
                <a:lnTo>
                  <a:pt x="1125110" y="1586285"/>
                </a:lnTo>
                <a:lnTo>
                  <a:pt x="1081377" y="1689652"/>
                </a:lnTo>
                <a:lnTo>
                  <a:pt x="993913" y="1777116"/>
                </a:lnTo>
                <a:lnTo>
                  <a:pt x="914400" y="1836751"/>
                </a:lnTo>
                <a:lnTo>
                  <a:pt x="799106" y="1896386"/>
                </a:lnTo>
                <a:lnTo>
                  <a:pt x="743447" y="1916264"/>
                </a:lnTo>
                <a:lnTo>
                  <a:pt x="854765" y="1828800"/>
                </a:lnTo>
                <a:lnTo>
                  <a:pt x="934278" y="1681700"/>
                </a:lnTo>
                <a:lnTo>
                  <a:pt x="958132" y="1574358"/>
                </a:lnTo>
                <a:lnTo>
                  <a:pt x="962108" y="1530626"/>
                </a:lnTo>
                <a:lnTo>
                  <a:pt x="954157" y="1451113"/>
                </a:lnTo>
                <a:lnTo>
                  <a:pt x="914400" y="1518699"/>
                </a:lnTo>
                <a:lnTo>
                  <a:pt x="874643" y="1574358"/>
                </a:lnTo>
                <a:lnTo>
                  <a:pt x="834887" y="1602187"/>
                </a:lnTo>
                <a:lnTo>
                  <a:pt x="795130" y="1610139"/>
                </a:lnTo>
                <a:lnTo>
                  <a:pt x="779228" y="1610139"/>
                </a:lnTo>
                <a:lnTo>
                  <a:pt x="735496" y="1610139"/>
                </a:lnTo>
                <a:lnTo>
                  <a:pt x="699715" y="1574358"/>
                </a:lnTo>
                <a:lnTo>
                  <a:pt x="667910" y="1530626"/>
                </a:lnTo>
                <a:lnTo>
                  <a:pt x="648031" y="1482918"/>
                </a:lnTo>
                <a:lnTo>
                  <a:pt x="624177" y="1403405"/>
                </a:lnTo>
                <a:lnTo>
                  <a:pt x="624177" y="1327867"/>
                </a:lnTo>
                <a:lnTo>
                  <a:pt x="632129" y="1272208"/>
                </a:lnTo>
                <a:lnTo>
                  <a:pt x="628153" y="1228476"/>
                </a:lnTo>
                <a:lnTo>
                  <a:pt x="572494" y="1296062"/>
                </a:lnTo>
                <a:lnTo>
                  <a:pt x="540689" y="1355697"/>
                </a:lnTo>
                <a:lnTo>
                  <a:pt x="516835" y="1423283"/>
                </a:lnTo>
                <a:lnTo>
                  <a:pt x="496957" y="1498820"/>
                </a:lnTo>
                <a:lnTo>
                  <a:pt x="489005" y="1562431"/>
                </a:lnTo>
                <a:lnTo>
                  <a:pt x="489005" y="1649895"/>
                </a:lnTo>
                <a:lnTo>
                  <a:pt x="489005" y="1713506"/>
                </a:lnTo>
                <a:lnTo>
                  <a:pt x="492981" y="1729408"/>
                </a:lnTo>
                <a:lnTo>
                  <a:pt x="441297" y="1705554"/>
                </a:lnTo>
                <a:lnTo>
                  <a:pt x="401541" y="1673749"/>
                </a:lnTo>
                <a:lnTo>
                  <a:pt x="353833" y="1626041"/>
                </a:lnTo>
                <a:lnTo>
                  <a:pt x="302150" y="1574358"/>
                </a:lnTo>
                <a:lnTo>
                  <a:pt x="333955" y="1665798"/>
                </a:lnTo>
                <a:lnTo>
                  <a:pt x="361784" y="1741335"/>
                </a:lnTo>
                <a:lnTo>
                  <a:pt x="393590" y="1800970"/>
                </a:lnTo>
                <a:lnTo>
                  <a:pt x="449249" y="1888434"/>
                </a:lnTo>
                <a:lnTo>
                  <a:pt x="492981" y="1940118"/>
                </a:lnTo>
                <a:close/>
              </a:path>
            </a:pathLst>
          </a:custGeom>
          <a:solidFill>
            <a:srgbClr val="FF0000"/>
          </a:solidFill>
          <a:ln w="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200" b="0" i="0" u="none" strike="noStrike" kern="0" cap="none" spc="0" normalizeH="0" baseline="0" noProof="0" dirty="0">
              <a:ln>
                <a:noFill/>
              </a:ln>
              <a:solidFill>
                <a:srgbClr val="FF0000"/>
              </a:solidFill>
              <a:effectLst/>
              <a:uLnTx/>
              <a:uFillTx/>
              <a:latin typeface="Avenir Next LT Pro" panose="020B0504020202020204" pitchFamily="34" charset="0"/>
            </a:endParaRPr>
          </a:p>
        </p:txBody>
      </p:sp>
      <p:sp>
        <p:nvSpPr>
          <p:cNvPr id="7" name="Freeform: Shape 6">
            <a:extLst>
              <a:ext uri="{FF2B5EF4-FFF2-40B4-BE49-F238E27FC236}">
                <a16:creationId xmlns:a16="http://schemas.microsoft.com/office/drawing/2014/main" id="{26F06AD7-665D-7947-E391-A0306A57F870}"/>
              </a:ext>
            </a:extLst>
          </p:cNvPr>
          <p:cNvSpPr>
            <a:spLocks/>
          </p:cNvSpPr>
          <p:nvPr/>
        </p:nvSpPr>
        <p:spPr>
          <a:xfrm>
            <a:off x="3533069" y="3315473"/>
            <a:ext cx="140111" cy="265275"/>
          </a:xfrm>
          <a:custGeom>
            <a:avLst/>
            <a:gdLst>
              <a:gd name="connsiteX0" fmla="*/ 489005 w 1133061"/>
              <a:gd name="connsiteY0" fmla="*/ 1940118 h 1940118"/>
              <a:gd name="connsiteX1" fmla="*/ 393589 w 1133061"/>
              <a:gd name="connsiteY1" fmla="*/ 1920240 h 1940118"/>
              <a:gd name="connsiteX2" fmla="*/ 318052 w 1133061"/>
              <a:gd name="connsiteY2" fmla="*/ 1904337 h 1940118"/>
              <a:gd name="connsiteX3" fmla="*/ 238539 w 1133061"/>
              <a:gd name="connsiteY3" fmla="*/ 1864580 h 1940118"/>
              <a:gd name="connsiteX4" fmla="*/ 190831 w 1133061"/>
              <a:gd name="connsiteY4" fmla="*/ 1824824 h 1940118"/>
              <a:gd name="connsiteX5" fmla="*/ 163001 w 1133061"/>
              <a:gd name="connsiteY5" fmla="*/ 1796994 h 1940118"/>
              <a:gd name="connsiteX6" fmla="*/ 139147 w 1133061"/>
              <a:gd name="connsiteY6" fmla="*/ 1785067 h 1940118"/>
              <a:gd name="connsiteX7" fmla="*/ 119269 w 1133061"/>
              <a:gd name="connsiteY7" fmla="*/ 1753262 h 1940118"/>
              <a:gd name="connsiteX8" fmla="*/ 99391 w 1133061"/>
              <a:gd name="connsiteY8" fmla="*/ 1721457 h 1940118"/>
              <a:gd name="connsiteX9" fmla="*/ 67586 w 1133061"/>
              <a:gd name="connsiteY9" fmla="*/ 1677725 h 1940118"/>
              <a:gd name="connsiteX10" fmla="*/ 47707 w 1133061"/>
              <a:gd name="connsiteY10" fmla="*/ 1633993 h 1940118"/>
              <a:gd name="connsiteX11" fmla="*/ 27829 w 1133061"/>
              <a:gd name="connsiteY11" fmla="*/ 1574358 h 1940118"/>
              <a:gd name="connsiteX12" fmla="*/ 7951 w 1133061"/>
              <a:gd name="connsiteY12" fmla="*/ 1510747 h 1940118"/>
              <a:gd name="connsiteX13" fmla="*/ 7951 w 1133061"/>
              <a:gd name="connsiteY13" fmla="*/ 1431234 h 1940118"/>
              <a:gd name="connsiteX14" fmla="*/ 0 w 1133061"/>
              <a:gd name="connsiteY14" fmla="*/ 1343770 h 1940118"/>
              <a:gd name="connsiteX15" fmla="*/ 11927 w 1133061"/>
              <a:gd name="connsiteY15" fmla="*/ 1252330 h 1940118"/>
              <a:gd name="connsiteX16" fmla="*/ 19878 w 1133061"/>
              <a:gd name="connsiteY16" fmla="*/ 1212573 h 1940118"/>
              <a:gd name="connsiteX17" fmla="*/ 39756 w 1133061"/>
              <a:gd name="connsiteY17" fmla="*/ 1137036 h 1940118"/>
              <a:gd name="connsiteX18" fmla="*/ 67586 w 1133061"/>
              <a:gd name="connsiteY18" fmla="*/ 1061499 h 1940118"/>
              <a:gd name="connsiteX19" fmla="*/ 87464 w 1133061"/>
              <a:gd name="connsiteY19" fmla="*/ 1017766 h 1940118"/>
              <a:gd name="connsiteX20" fmla="*/ 131196 w 1133061"/>
              <a:gd name="connsiteY20" fmla="*/ 962107 h 1940118"/>
              <a:gd name="connsiteX21" fmla="*/ 174928 w 1133061"/>
              <a:gd name="connsiteY21" fmla="*/ 906448 h 1940118"/>
              <a:gd name="connsiteX22" fmla="*/ 238539 w 1133061"/>
              <a:gd name="connsiteY22" fmla="*/ 834886 h 1940118"/>
              <a:gd name="connsiteX23" fmla="*/ 306125 w 1133061"/>
              <a:gd name="connsiteY23" fmla="*/ 735495 h 1940118"/>
              <a:gd name="connsiteX24" fmla="*/ 322027 w 1133061"/>
              <a:gd name="connsiteY24" fmla="*/ 652006 h 1940118"/>
              <a:gd name="connsiteX25" fmla="*/ 349857 w 1133061"/>
              <a:gd name="connsiteY25" fmla="*/ 715617 h 1940118"/>
              <a:gd name="connsiteX26" fmla="*/ 361784 w 1133061"/>
              <a:gd name="connsiteY26" fmla="*/ 807057 h 1940118"/>
              <a:gd name="connsiteX27" fmla="*/ 357808 w 1133061"/>
              <a:gd name="connsiteY27" fmla="*/ 870667 h 1940118"/>
              <a:gd name="connsiteX28" fmla="*/ 349857 w 1133061"/>
              <a:gd name="connsiteY28" fmla="*/ 922351 h 1940118"/>
              <a:gd name="connsiteX29" fmla="*/ 333954 w 1133061"/>
              <a:gd name="connsiteY29" fmla="*/ 985961 h 1940118"/>
              <a:gd name="connsiteX30" fmla="*/ 329979 w 1133061"/>
              <a:gd name="connsiteY30" fmla="*/ 1013791 h 1940118"/>
              <a:gd name="connsiteX31" fmla="*/ 369735 w 1133061"/>
              <a:gd name="connsiteY31" fmla="*/ 966083 h 1940118"/>
              <a:gd name="connsiteX32" fmla="*/ 425394 w 1133061"/>
              <a:gd name="connsiteY32" fmla="*/ 866692 h 1940118"/>
              <a:gd name="connsiteX33" fmla="*/ 461175 w 1133061"/>
              <a:gd name="connsiteY33" fmla="*/ 795130 h 1940118"/>
              <a:gd name="connsiteX34" fmla="*/ 489005 w 1133061"/>
              <a:gd name="connsiteY34" fmla="*/ 715617 h 1940118"/>
              <a:gd name="connsiteX35" fmla="*/ 500932 w 1133061"/>
              <a:gd name="connsiteY35" fmla="*/ 652006 h 1940118"/>
              <a:gd name="connsiteX36" fmla="*/ 508883 w 1133061"/>
              <a:gd name="connsiteY36" fmla="*/ 540688 h 1940118"/>
              <a:gd name="connsiteX37" fmla="*/ 489005 w 1133061"/>
              <a:gd name="connsiteY37" fmla="*/ 441297 h 1940118"/>
              <a:gd name="connsiteX38" fmla="*/ 473102 w 1133061"/>
              <a:gd name="connsiteY38" fmla="*/ 361784 h 1940118"/>
              <a:gd name="connsiteX39" fmla="*/ 445273 w 1133061"/>
              <a:gd name="connsiteY39" fmla="*/ 298173 h 1940118"/>
              <a:gd name="connsiteX40" fmla="*/ 445273 w 1133061"/>
              <a:gd name="connsiteY40" fmla="*/ 230587 h 1940118"/>
              <a:gd name="connsiteX41" fmla="*/ 425394 w 1133061"/>
              <a:gd name="connsiteY41" fmla="*/ 143123 h 1940118"/>
              <a:gd name="connsiteX42" fmla="*/ 429370 w 1133061"/>
              <a:gd name="connsiteY42" fmla="*/ 67586 h 1940118"/>
              <a:gd name="connsiteX43" fmla="*/ 457200 w 1133061"/>
              <a:gd name="connsiteY43" fmla="*/ 0 h 1940118"/>
              <a:gd name="connsiteX44" fmla="*/ 469127 w 1133061"/>
              <a:gd name="connsiteY44" fmla="*/ 35780 h 1940118"/>
              <a:gd name="connsiteX45" fmla="*/ 481054 w 1133061"/>
              <a:gd name="connsiteY45" fmla="*/ 75537 h 1940118"/>
              <a:gd name="connsiteX46" fmla="*/ 500932 w 1133061"/>
              <a:gd name="connsiteY46" fmla="*/ 119269 h 1940118"/>
              <a:gd name="connsiteX47" fmla="*/ 516834 w 1133061"/>
              <a:gd name="connsiteY47" fmla="*/ 159026 h 1940118"/>
              <a:gd name="connsiteX48" fmla="*/ 596347 w 1133061"/>
              <a:gd name="connsiteY48" fmla="*/ 234563 h 1940118"/>
              <a:gd name="connsiteX49" fmla="*/ 644055 w 1133061"/>
              <a:gd name="connsiteY49" fmla="*/ 286246 h 1940118"/>
              <a:gd name="connsiteX50" fmla="*/ 687787 w 1133061"/>
              <a:gd name="connsiteY50" fmla="*/ 329979 h 1940118"/>
              <a:gd name="connsiteX51" fmla="*/ 751398 w 1133061"/>
              <a:gd name="connsiteY51" fmla="*/ 401540 h 1940118"/>
              <a:gd name="connsiteX52" fmla="*/ 803081 w 1133061"/>
              <a:gd name="connsiteY52" fmla="*/ 449248 h 1940118"/>
              <a:gd name="connsiteX53" fmla="*/ 842838 w 1133061"/>
              <a:gd name="connsiteY53" fmla="*/ 600323 h 1940118"/>
              <a:gd name="connsiteX54" fmla="*/ 854765 w 1133061"/>
              <a:gd name="connsiteY54" fmla="*/ 739471 h 1940118"/>
              <a:gd name="connsiteX55" fmla="*/ 866692 w 1133061"/>
              <a:gd name="connsiteY55" fmla="*/ 894521 h 1940118"/>
              <a:gd name="connsiteX56" fmla="*/ 850789 w 1133061"/>
              <a:gd name="connsiteY56" fmla="*/ 993913 h 1940118"/>
              <a:gd name="connsiteX57" fmla="*/ 870667 w 1133061"/>
              <a:gd name="connsiteY57" fmla="*/ 950180 h 1940118"/>
              <a:gd name="connsiteX58" fmla="*/ 902473 w 1133061"/>
              <a:gd name="connsiteY58" fmla="*/ 902473 h 1940118"/>
              <a:gd name="connsiteX59" fmla="*/ 954156 w 1133061"/>
              <a:gd name="connsiteY59" fmla="*/ 850789 h 1940118"/>
              <a:gd name="connsiteX60" fmla="*/ 993913 w 1133061"/>
              <a:gd name="connsiteY60" fmla="*/ 807057 h 1940118"/>
              <a:gd name="connsiteX61" fmla="*/ 1045596 w 1133061"/>
              <a:gd name="connsiteY61" fmla="*/ 779227 h 1940118"/>
              <a:gd name="connsiteX62" fmla="*/ 1101255 w 1133061"/>
              <a:gd name="connsiteY62" fmla="*/ 767300 h 1940118"/>
              <a:gd name="connsiteX63" fmla="*/ 1125109 w 1133061"/>
              <a:gd name="connsiteY63" fmla="*/ 771276 h 1940118"/>
              <a:gd name="connsiteX64" fmla="*/ 1069450 w 1133061"/>
              <a:gd name="connsiteY64" fmla="*/ 846813 h 1940118"/>
              <a:gd name="connsiteX65" fmla="*/ 1037645 w 1133061"/>
              <a:gd name="connsiteY65" fmla="*/ 954156 h 1940118"/>
              <a:gd name="connsiteX66" fmla="*/ 1033669 w 1133061"/>
              <a:gd name="connsiteY66" fmla="*/ 1041620 h 1940118"/>
              <a:gd name="connsiteX67" fmla="*/ 1049572 w 1133061"/>
              <a:gd name="connsiteY67" fmla="*/ 1137036 h 1940118"/>
              <a:gd name="connsiteX68" fmla="*/ 1085353 w 1133061"/>
              <a:gd name="connsiteY68" fmla="*/ 1244379 h 1940118"/>
              <a:gd name="connsiteX69" fmla="*/ 1113182 w 1133061"/>
              <a:gd name="connsiteY69" fmla="*/ 1359673 h 1940118"/>
              <a:gd name="connsiteX70" fmla="*/ 1133061 w 1133061"/>
              <a:gd name="connsiteY70" fmla="*/ 1459064 h 1940118"/>
              <a:gd name="connsiteX71" fmla="*/ 1121134 w 1133061"/>
              <a:gd name="connsiteY71" fmla="*/ 1586285 h 1940118"/>
              <a:gd name="connsiteX72" fmla="*/ 1077401 w 1133061"/>
              <a:gd name="connsiteY72" fmla="*/ 1689652 h 1940118"/>
              <a:gd name="connsiteX73" fmla="*/ 989937 w 1133061"/>
              <a:gd name="connsiteY73" fmla="*/ 1777116 h 1940118"/>
              <a:gd name="connsiteX74" fmla="*/ 910424 w 1133061"/>
              <a:gd name="connsiteY74" fmla="*/ 1836751 h 1940118"/>
              <a:gd name="connsiteX75" fmla="*/ 795130 w 1133061"/>
              <a:gd name="connsiteY75" fmla="*/ 1896386 h 1940118"/>
              <a:gd name="connsiteX76" fmla="*/ 739471 w 1133061"/>
              <a:gd name="connsiteY76" fmla="*/ 1916264 h 1940118"/>
              <a:gd name="connsiteX77" fmla="*/ 850789 w 1133061"/>
              <a:gd name="connsiteY77" fmla="*/ 1828800 h 1940118"/>
              <a:gd name="connsiteX78" fmla="*/ 930302 w 1133061"/>
              <a:gd name="connsiteY78" fmla="*/ 1681700 h 1940118"/>
              <a:gd name="connsiteX79" fmla="*/ 954156 w 1133061"/>
              <a:gd name="connsiteY79" fmla="*/ 1574358 h 1940118"/>
              <a:gd name="connsiteX80" fmla="*/ 958132 w 1133061"/>
              <a:gd name="connsiteY80" fmla="*/ 1530626 h 1940118"/>
              <a:gd name="connsiteX81" fmla="*/ 950181 w 1133061"/>
              <a:gd name="connsiteY81" fmla="*/ 1451113 h 1940118"/>
              <a:gd name="connsiteX82" fmla="*/ 910424 w 1133061"/>
              <a:gd name="connsiteY82" fmla="*/ 1518699 h 1940118"/>
              <a:gd name="connsiteX83" fmla="*/ 870667 w 1133061"/>
              <a:gd name="connsiteY83" fmla="*/ 1574358 h 1940118"/>
              <a:gd name="connsiteX84" fmla="*/ 830911 w 1133061"/>
              <a:gd name="connsiteY84" fmla="*/ 1602187 h 1940118"/>
              <a:gd name="connsiteX85" fmla="*/ 791154 w 1133061"/>
              <a:gd name="connsiteY85" fmla="*/ 1610139 h 1940118"/>
              <a:gd name="connsiteX86" fmla="*/ 775252 w 1133061"/>
              <a:gd name="connsiteY86" fmla="*/ 1610139 h 1940118"/>
              <a:gd name="connsiteX87" fmla="*/ 731520 w 1133061"/>
              <a:gd name="connsiteY87" fmla="*/ 1610139 h 1940118"/>
              <a:gd name="connsiteX88" fmla="*/ 695739 w 1133061"/>
              <a:gd name="connsiteY88" fmla="*/ 1574358 h 1940118"/>
              <a:gd name="connsiteX89" fmla="*/ 663934 w 1133061"/>
              <a:gd name="connsiteY89" fmla="*/ 1530626 h 1940118"/>
              <a:gd name="connsiteX90" fmla="*/ 644055 w 1133061"/>
              <a:gd name="connsiteY90" fmla="*/ 1482918 h 1940118"/>
              <a:gd name="connsiteX91" fmla="*/ 620201 w 1133061"/>
              <a:gd name="connsiteY91" fmla="*/ 1403405 h 1940118"/>
              <a:gd name="connsiteX92" fmla="*/ 620201 w 1133061"/>
              <a:gd name="connsiteY92" fmla="*/ 1327867 h 1940118"/>
              <a:gd name="connsiteX93" fmla="*/ 628153 w 1133061"/>
              <a:gd name="connsiteY93" fmla="*/ 1272208 h 1940118"/>
              <a:gd name="connsiteX94" fmla="*/ 624177 w 1133061"/>
              <a:gd name="connsiteY94" fmla="*/ 1228476 h 1940118"/>
              <a:gd name="connsiteX95" fmla="*/ 568518 w 1133061"/>
              <a:gd name="connsiteY95" fmla="*/ 1296062 h 1940118"/>
              <a:gd name="connsiteX96" fmla="*/ 536713 w 1133061"/>
              <a:gd name="connsiteY96" fmla="*/ 1355697 h 1940118"/>
              <a:gd name="connsiteX97" fmla="*/ 512859 w 1133061"/>
              <a:gd name="connsiteY97" fmla="*/ 1423283 h 1940118"/>
              <a:gd name="connsiteX98" fmla="*/ 492981 w 1133061"/>
              <a:gd name="connsiteY98" fmla="*/ 1498820 h 1940118"/>
              <a:gd name="connsiteX99" fmla="*/ 485029 w 1133061"/>
              <a:gd name="connsiteY99" fmla="*/ 1562431 h 1940118"/>
              <a:gd name="connsiteX100" fmla="*/ 485029 w 1133061"/>
              <a:gd name="connsiteY100" fmla="*/ 1649895 h 1940118"/>
              <a:gd name="connsiteX101" fmla="*/ 485029 w 1133061"/>
              <a:gd name="connsiteY101" fmla="*/ 1713506 h 1940118"/>
              <a:gd name="connsiteX102" fmla="*/ 489005 w 1133061"/>
              <a:gd name="connsiteY102" fmla="*/ 1729408 h 1940118"/>
              <a:gd name="connsiteX103" fmla="*/ 437321 w 1133061"/>
              <a:gd name="connsiteY103" fmla="*/ 1705554 h 1940118"/>
              <a:gd name="connsiteX104" fmla="*/ 397565 w 1133061"/>
              <a:gd name="connsiteY104" fmla="*/ 1673749 h 1940118"/>
              <a:gd name="connsiteX105" fmla="*/ 349857 w 1133061"/>
              <a:gd name="connsiteY105" fmla="*/ 1626041 h 1940118"/>
              <a:gd name="connsiteX106" fmla="*/ 298174 w 1133061"/>
              <a:gd name="connsiteY106" fmla="*/ 1574358 h 1940118"/>
              <a:gd name="connsiteX107" fmla="*/ 329979 w 1133061"/>
              <a:gd name="connsiteY107" fmla="*/ 1665798 h 1940118"/>
              <a:gd name="connsiteX108" fmla="*/ 357808 w 1133061"/>
              <a:gd name="connsiteY108" fmla="*/ 1741335 h 1940118"/>
              <a:gd name="connsiteX109" fmla="*/ 389614 w 1133061"/>
              <a:gd name="connsiteY109" fmla="*/ 1800970 h 1940118"/>
              <a:gd name="connsiteX110" fmla="*/ 445273 w 1133061"/>
              <a:gd name="connsiteY110" fmla="*/ 1888434 h 1940118"/>
              <a:gd name="connsiteX111" fmla="*/ 489005 w 1133061"/>
              <a:gd name="connsiteY111" fmla="*/ 1940118 h 1940118"/>
              <a:gd name="connsiteX0" fmla="*/ 489005 w 1133061"/>
              <a:gd name="connsiteY0" fmla="*/ 1940118 h 1940118"/>
              <a:gd name="connsiteX1" fmla="*/ 393589 w 1133061"/>
              <a:gd name="connsiteY1" fmla="*/ 1920240 h 1940118"/>
              <a:gd name="connsiteX2" fmla="*/ 318052 w 1133061"/>
              <a:gd name="connsiteY2" fmla="*/ 1904337 h 1940118"/>
              <a:gd name="connsiteX3" fmla="*/ 238539 w 1133061"/>
              <a:gd name="connsiteY3" fmla="*/ 1864580 h 1940118"/>
              <a:gd name="connsiteX4" fmla="*/ 190831 w 1133061"/>
              <a:gd name="connsiteY4" fmla="*/ 1824824 h 1940118"/>
              <a:gd name="connsiteX5" fmla="*/ 163001 w 1133061"/>
              <a:gd name="connsiteY5" fmla="*/ 1796994 h 1940118"/>
              <a:gd name="connsiteX6" fmla="*/ 139147 w 1133061"/>
              <a:gd name="connsiteY6" fmla="*/ 1785067 h 1940118"/>
              <a:gd name="connsiteX7" fmla="*/ 119269 w 1133061"/>
              <a:gd name="connsiteY7" fmla="*/ 1753262 h 1940118"/>
              <a:gd name="connsiteX8" fmla="*/ 99391 w 1133061"/>
              <a:gd name="connsiteY8" fmla="*/ 1721457 h 1940118"/>
              <a:gd name="connsiteX9" fmla="*/ 67586 w 1133061"/>
              <a:gd name="connsiteY9" fmla="*/ 1677725 h 1940118"/>
              <a:gd name="connsiteX10" fmla="*/ 47707 w 1133061"/>
              <a:gd name="connsiteY10" fmla="*/ 1633993 h 1940118"/>
              <a:gd name="connsiteX11" fmla="*/ 27829 w 1133061"/>
              <a:gd name="connsiteY11" fmla="*/ 1574358 h 1940118"/>
              <a:gd name="connsiteX12" fmla="*/ 7951 w 1133061"/>
              <a:gd name="connsiteY12" fmla="*/ 1510747 h 1940118"/>
              <a:gd name="connsiteX13" fmla="*/ 7951 w 1133061"/>
              <a:gd name="connsiteY13" fmla="*/ 1431234 h 1940118"/>
              <a:gd name="connsiteX14" fmla="*/ 0 w 1133061"/>
              <a:gd name="connsiteY14" fmla="*/ 1343770 h 1940118"/>
              <a:gd name="connsiteX15" fmla="*/ 11927 w 1133061"/>
              <a:gd name="connsiteY15" fmla="*/ 1252330 h 1940118"/>
              <a:gd name="connsiteX16" fmla="*/ 19878 w 1133061"/>
              <a:gd name="connsiteY16" fmla="*/ 1212573 h 1940118"/>
              <a:gd name="connsiteX17" fmla="*/ 39756 w 1133061"/>
              <a:gd name="connsiteY17" fmla="*/ 1137036 h 1940118"/>
              <a:gd name="connsiteX18" fmla="*/ 67586 w 1133061"/>
              <a:gd name="connsiteY18" fmla="*/ 1061499 h 1940118"/>
              <a:gd name="connsiteX19" fmla="*/ 87464 w 1133061"/>
              <a:gd name="connsiteY19" fmla="*/ 1017766 h 1940118"/>
              <a:gd name="connsiteX20" fmla="*/ 131196 w 1133061"/>
              <a:gd name="connsiteY20" fmla="*/ 962107 h 1940118"/>
              <a:gd name="connsiteX21" fmla="*/ 174928 w 1133061"/>
              <a:gd name="connsiteY21" fmla="*/ 906448 h 1940118"/>
              <a:gd name="connsiteX22" fmla="*/ 238539 w 1133061"/>
              <a:gd name="connsiteY22" fmla="*/ 834886 h 1940118"/>
              <a:gd name="connsiteX23" fmla="*/ 306125 w 1133061"/>
              <a:gd name="connsiteY23" fmla="*/ 735495 h 1940118"/>
              <a:gd name="connsiteX24" fmla="*/ 322027 w 1133061"/>
              <a:gd name="connsiteY24" fmla="*/ 652006 h 1940118"/>
              <a:gd name="connsiteX25" fmla="*/ 349857 w 1133061"/>
              <a:gd name="connsiteY25" fmla="*/ 715617 h 1940118"/>
              <a:gd name="connsiteX26" fmla="*/ 361784 w 1133061"/>
              <a:gd name="connsiteY26" fmla="*/ 807057 h 1940118"/>
              <a:gd name="connsiteX27" fmla="*/ 357808 w 1133061"/>
              <a:gd name="connsiteY27" fmla="*/ 870667 h 1940118"/>
              <a:gd name="connsiteX28" fmla="*/ 349857 w 1133061"/>
              <a:gd name="connsiteY28" fmla="*/ 922351 h 1940118"/>
              <a:gd name="connsiteX29" fmla="*/ 333954 w 1133061"/>
              <a:gd name="connsiteY29" fmla="*/ 985961 h 1940118"/>
              <a:gd name="connsiteX30" fmla="*/ 329979 w 1133061"/>
              <a:gd name="connsiteY30" fmla="*/ 1013791 h 1940118"/>
              <a:gd name="connsiteX31" fmla="*/ 369735 w 1133061"/>
              <a:gd name="connsiteY31" fmla="*/ 966083 h 1940118"/>
              <a:gd name="connsiteX32" fmla="*/ 425394 w 1133061"/>
              <a:gd name="connsiteY32" fmla="*/ 866692 h 1940118"/>
              <a:gd name="connsiteX33" fmla="*/ 461175 w 1133061"/>
              <a:gd name="connsiteY33" fmla="*/ 795130 h 1940118"/>
              <a:gd name="connsiteX34" fmla="*/ 489005 w 1133061"/>
              <a:gd name="connsiteY34" fmla="*/ 715617 h 1940118"/>
              <a:gd name="connsiteX35" fmla="*/ 500932 w 1133061"/>
              <a:gd name="connsiteY35" fmla="*/ 652006 h 1940118"/>
              <a:gd name="connsiteX36" fmla="*/ 508883 w 1133061"/>
              <a:gd name="connsiteY36" fmla="*/ 540688 h 1940118"/>
              <a:gd name="connsiteX37" fmla="*/ 489005 w 1133061"/>
              <a:gd name="connsiteY37" fmla="*/ 441297 h 1940118"/>
              <a:gd name="connsiteX38" fmla="*/ 473102 w 1133061"/>
              <a:gd name="connsiteY38" fmla="*/ 361784 h 1940118"/>
              <a:gd name="connsiteX39" fmla="*/ 445273 w 1133061"/>
              <a:gd name="connsiteY39" fmla="*/ 298173 h 1940118"/>
              <a:gd name="connsiteX40" fmla="*/ 445273 w 1133061"/>
              <a:gd name="connsiteY40" fmla="*/ 230587 h 1940118"/>
              <a:gd name="connsiteX41" fmla="*/ 425394 w 1133061"/>
              <a:gd name="connsiteY41" fmla="*/ 143123 h 1940118"/>
              <a:gd name="connsiteX42" fmla="*/ 429370 w 1133061"/>
              <a:gd name="connsiteY42" fmla="*/ 67586 h 1940118"/>
              <a:gd name="connsiteX43" fmla="*/ 457200 w 1133061"/>
              <a:gd name="connsiteY43" fmla="*/ 0 h 1940118"/>
              <a:gd name="connsiteX44" fmla="*/ 469127 w 1133061"/>
              <a:gd name="connsiteY44" fmla="*/ 35780 h 1940118"/>
              <a:gd name="connsiteX45" fmla="*/ 481054 w 1133061"/>
              <a:gd name="connsiteY45" fmla="*/ 75537 h 1940118"/>
              <a:gd name="connsiteX46" fmla="*/ 500932 w 1133061"/>
              <a:gd name="connsiteY46" fmla="*/ 119269 h 1940118"/>
              <a:gd name="connsiteX47" fmla="*/ 516834 w 1133061"/>
              <a:gd name="connsiteY47" fmla="*/ 159026 h 1940118"/>
              <a:gd name="connsiteX48" fmla="*/ 596347 w 1133061"/>
              <a:gd name="connsiteY48" fmla="*/ 234563 h 1940118"/>
              <a:gd name="connsiteX49" fmla="*/ 644055 w 1133061"/>
              <a:gd name="connsiteY49" fmla="*/ 286246 h 1940118"/>
              <a:gd name="connsiteX50" fmla="*/ 687787 w 1133061"/>
              <a:gd name="connsiteY50" fmla="*/ 329979 h 1940118"/>
              <a:gd name="connsiteX51" fmla="*/ 751398 w 1133061"/>
              <a:gd name="connsiteY51" fmla="*/ 401540 h 1940118"/>
              <a:gd name="connsiteX52" fmla="*/ 803081 w 1133061"/>
              <a:gd name="connsiteY52" fmla="*/ 453224 h 1940118"/>
              <a:gd name="connsiteX53" fmla="*/ 842838 w 1133061"/>
              <a:gd name="connsiteY53" fmla="*/ 600323 h 1940118"/>
              <a:gd name="connsiteX54" fmla="*/ 854765 w 1133061"/>
              <a:gd name="connsiteY54" fmla="*/ 739471 h 1940118"/>
              <a:gd name="connsiteX55" fmla="*/ 866692 w 1133061"/>
              <a:gd name="connsiteY55" fmla="*/ 894521 h 1940118"/>
              <a:gd name="connsiteX56" fmla="*/ 850789 w 1133061"/>
              <a:gd name="connsiteY56" fmla="*/ 993913 h 1940118"/>
              <a:gd name="connsiteX57" fmla="*/ 870667 w 1133061"/>
              <a:gd name="connsiteY57" fmla="*/ 950180 h 1940118"/>
              <a:gd name="connsiteX58" fmla="*/ 902473 w 1133061"/>
              <a:gd name="connsiteY58" fmla="*/ 902473 h 1940118"/>
              <a:gd name="connsiteX59" fmla="*/ 954156 w 1133061"/>
              <a:gd name="connsiteY59" fmla="*/ 850789 h 1940118"/>
              <a:gd name="connsiteX60" fmla="*/ 993913 w 1133061"/>
              <a:gd name="connsiteY60" fmla="*/ 807057 h 1940118"/>
              <a:gd name="connsiteX61" fmla="*/ 1045596 w 1133061"/>
              <a:gd name="connsiteY61" fmla="*/ 779227 h 1940118"/>
              <a:gd name="connsiteX62" fmla="*/ 1101255 w 1133061"/>
              <a:gd name="connsiteY62" fmla="*/ 767300 h 1940118"/>
              <a:gd name="connsiteX63" fmla="*/ 1125109 w 1133061"/>
              <a:gd name="connsiteY63" fmla="*/ 771276 h 1940118"/>
              <a:gd name="connsiteX64" fmla="*/ 1069450 w 1133061"/>
              <a:gd name="connsiteY64" fmla="*/ 846813 h 1940118"/>
              <a:gd name="connsiteX65" fmla="*/ 1037645 w 1133061"/>
              <a:gd name="connsiteY65" fmla="*/ 954156 h 1940118"/>
              <a:gd name="connsiteX66" fmla="*/ 1033669 w 1133061"/>
              <a:gd name="connsiteY66" fmla="*/ 1041620 h 1940118"/>
              <a:gd name="connsiteX67" fmla="*/ 1049572 w 1133061"/>
              <a:gd name="connsiteY67" fmla="*/ 1137036 h 1940118"/>
              <a:gd name="connsiteX68" fmla="*/ 1085353 w 1133061"/>
              <a:gd name="connsiteY68" fmla="*/ 1244379 h 1940118"/>
              <a:gd name="connsiteX69" fmla="*/ 1113182 w 1133061"/>
              <a:gd name="connsiteY69" fmla="*/ 1359673 h 1940118"/>
              <a:gd name="connsiteX70" fmla="*/ 1133061 w 1133061"/>
              <a:gd name="connsiteY70" fmla="*/ 1459064 h 1940118"/>
              <a:gd name="connsiteX71" fmla="*/ 1121134 w 1133061"/>
              <a:gd name="connsiteY71" fmla="*/ 1586285 h 1940118"/>
              <a:gd name="connsiteX72" fmla="*/ 1077401 w 1133061"/>
              <a:gd name="connsiteY72" fmla="*/ 1689652 h 1940118"/>
              <a:gd name="connsiteX73" fmla="*/ 989937 w 1133061"/>
              <a:gd name="connsiteY73" fmla="*/ 1777116 h 1940118"/>
              <a:gd name="connsiteX74" fmla="*/ 910424 w 1133061"/>
              <a:gd name="connsiteY74" fmla="*/ 1836751 h 1940118"/>
              <a:gd name="connsiteX75" fmla="*/ 795130 w 1133061"/>
              <a:gd name="connsiteY75" fmla="*/ 1896386 h 1940118"/>
              <a:gd name="connsiteX76" fmla="*/ 739471 w 1133061"/>
              <a:gd name="connsiteY76" fmla="*/ 1916264 h 1940118"/>
              <a:gd name="connsiteX77" fmla="*/ 850789 w 1133061"/>
              <a:gd name="connsiteY77" fmla="*/ 1828800 h 1940118"/>
              <a:gd name="connsiteX78" fmla="*/ 930302 w 1133061"/>
              <a:gd name="connsiteY78" fmla="*/ 1681700 h 1940118"/>
              <a:gd name="connsiteX79" fmla="*/ 954156 w 1133061"/>
              <a:gd name="connsiteY79" fmla="*/ 1574358 h 1940118"/>
              <a:gd name="connsiteX80" fmla="*/ 958132 w 1133061"/>
              <a:gd name="connsiteY80" fmla="*/ 1530626 h 1940118"/>
              <a:gd name="connsiteX81" fmla="*/ 950181 w 1133061"/>
              <a:gd name="connsiteY81" fmla="*/ 1451113 h 1940118"/>
              <a:gd name="connsiteX82" fmla="*/ 910424 w 1133061"/>
              <a:gd name="connsiteY82" fmla="*/ 1518699 h 1940118"/>
              <a:gd name="connsiteX83" fmla="*/ 870667 w 1133061"/>
              <a:gd name="connsiteY83" fmla="*/ 1574358 h 1940118"/>
              <a:gd name="connsiteX84" fmla="*/ 830911 w 1133061"/>
              <a:gd name="connsiteY84" fmla="*/ 1602187 h 1940118"/>
              <a:gd name="connsiteX85" fmla="*/ 791154 w 1133061"/>
              <a:gd name="connsiteY85" fmla="*/ 1610139 h 1940118"/>
              <a:gd name="connsiteX86" fmla="*/ 775252 w 1133061"/>
              <a:gd name="connsiteY86" fmla="*/ 1610139 h 1940118"/>
              <a:gd name="connsiteX87" fmla="*/ 731520 w 1133061"/>
              <a:gd name="connsiteY87" fmla="*/ 1610139 h 1940118"/>
              <a:gd name="connsiteX88" fmla="*/ 695739 w 1133061"/>
              <a:gd name="connsiteY88" fmla="*/ 1574358 h 1940118"/>
              <a:gd name="connsiteX89" fmla="*/ 663934 w 1133061"/>
              <a:gd name="connsiteY89" fmla="*/ 1530626 h 1940118"/>
              <a:gd name="connsiteX90" fmla="*/ 644055 w 1133061"/>
              <a:gd name="connsiteY90" fmla="*/ 1482918 h 1940118"/>
              <a:gd name="connsiteX91" fmla="*/ 620201 w 1133061"/>
              <a:gd name="connsiteY91" fmla="*/ 1403405 h 1940118"/>
              <a:gd name="connsiteX92" fmla="*/ 620201 w 1133061"/>
              <a:gd name="connsiteY92" fmla="*/ 1327867 h 1940118"/>
              <a:gd name="connsiteX93" fmla="*/ 628153 w 1133061"/>
              <a:gd name="connsiteY93" fmla="*/ 1272208 h 1940118"/>
              <a:gd name="connsiteX94" fmla="*/ 624177 w 1133061"/>
              <a:gd name="connsiteY94" fmla="*/ 1228476 h 1940118"/>
              <a:gd name="connsiteX95" fmla="*/ 568518 w 1133061"/>
              <a:gd name="connsiteY95" fmla="*/ 1296062 h 1940118"/>
              <a:gd name="connsiteX96" fmla="*/ 536713 w 1133061"/>
              <a:gd name="connsiteY96" fmla="*/ 1355697 h 1940118"/>
              <a:gd name="connsiteX97" fmla="*/ 512859 w 1133061"/>
              <a:gd name="connsiteY97" fmla="*/ 1423283 h 1940118"/>
              <a:gd name="connsiteX98" fmla="*/ 492981 w 1133061"/>
              <a:gd name="connsiteY98" fmla="*/ 1498820 h 1940118"/>
              <a:gd name="connsiteX99" fmla="*/ 485029 w 1133061"/>
              <a:gd name="connsiteY99" fmla="*/ 1562431 h 1940118"/>
              <a:gd name="connsiteX100" fmla="*/ 485029 w 1133061"/>
              <a:gd name="connsiteY100" fmla="*/ 1649895 h 1940118"/>
              <a:gd name="connsiteX101" fmla="*/ 485029 w 1133061"/>
              <a:gd name="connsiteY101" fmla="*/ 1713506 h 1940118"/>
              <a:gd name="connsiteX102" fmla="*/ 489005 w 1133061"/>
              <a:gd name="connsiteY102" fmla="*/ 1729408 h 1940118"/>
              <a:gd name="connsiteX103" fmla="*/ 437321 w 1133061"/>
              <a:gd name="connsiteY103" fmla="*/ 1705554 h 1940118"/>
              <a:gd name="connsiteX104" fmla="*/ 397565 w 1133061"/>
              <a:gd name="connsiteY104" fmla="*/ 1673749 h 1940118"/>
              <a:gd name="connsiteX105" fmla="*/ 349857 w 1133061"/>
              <a:gd name="connsiteY105" fmla="*/ 1626041 h 1940118"/>
              <a:gd name="connsiteX106" fmla="*/ 298174 w 1133061"/>
              <a:gd name="connsiteY106" fmla="*/ 1574358 h 1940118"/>
              <a:gd name="connsiteX107" fmla="*/ 329979 w 1133061"/>
              <a:gd name="connsiteY107" fmla="*/ 1665798 h 1940118"/>
              <a:gd name="connsiteX108" fmla="*/ 357808 w 1133061"/>
              <a:gd name="connsiteY108" fmla="*/ 1741335 h 1940118"/>
              <a:gd name="connsiteX109" fmla="*/ 389614 w 1133061"/>
              <a:gd name="connsiteY109" fmla="*/ 1800970 h 1940118"/>
              <a:gd name="connsiteX110" fmla="*/ 445273 w 1133061"/>
              <a:gd name="connsiteY110" fmla="*/ 1888434 h 1940118"/>
              <a:gd name="connsiteX111" fmla="*/ 489005 w 1133061"/>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9249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20810 w 1137037"/>
              <a:gd name="connsiteY47" fmla="*/ 159026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9249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1298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1298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18984 w 1137037"/>
              <a:gd name="connsiteY52" fmla="*/ 496956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37037" h="1940118">
                <a:moveTo>
                  <a:pt x="492981" y="1940118"/>
                </a:moveTo>
                <a:lnTo>
                  <a:pt x="397565" y="1920240"/>
                </a:lnTo>
                <a:lnTo>
                  <a:pt x="322028" y="1904337"/>
                </a:lnTo>
                <a:lnTo>
                  <a:pt x="242515" y="1864580"/>
                </a:lnTo>
                <a:lnTo>
                  <a:pt x="194807" y="1824824"/>
                </a:lnTo>
                <a:lnTo>
                  <a:pt x="166977" y="1796994"/>
                </a:lnTo>
                <a:lnTo>
                  <a:pt x="143123" y="1785067"/>
                </a:lnTo>
                <a:lnTo>
                  <a:pt x="123245" y="1753262"/>
                </a:lnTo>
                <a:lnTo>
                  <a:pt x="103367" y="1721457"/>
                </a:lnTo>
                <a:lnTo>
                  <a:pt x="71562" y="1677725"/>
                </a:lnTo>
                <a:lnTo>
                  <a:pt x="51683" y="1633993"/>
                </a:lnTo>
                <a:lnTo>
                  <a:pt x="31805" y="1574358"/>
                </a:lnTo>
                <a:lnTo>
                  <a:pt x="11927" y="1510747"/>
                </a:lnTo>
                <a:lnTo>
                  <a:pt x="0" y="1431234"/>
                </a:lnTo>
                <a:lnTo>
                  <a:pt x="3976" y="1343770"/>
                </a:lnTo>
                <a:lnTo>
                  <a:pt x="15903" y="1252330"/>
                </a:lnTo>
                <a:lnTo>
                  <a:pt x="23854" y="1212573"/>
                </a:lnTo>
                <a:lnTo>
                  <a:pt x="43732" y="1137036"/>
                </a:lnTo>
                <a:lnTo>
                  <a:pt x="71562" y="1061499"/>
                </a:lnTo>
                <a:lnTo>
                  <a:pt x="91440" y="1017766"/>
                </a:lnTo>
                <a:lnTo>
                  <a:pt x="135172" y="962107"/>
                </a:lnTo>
                <a:lnTo>
                  <a:pt x="178904" y="906448"/>
                </a:lnTo>
                <a:lnTo>
                  <a:pt x="242515" y="834886"/>
                </a:lnTo>
                <a:lnTo>
                  <a:pt x="310101" y="735495"/>
                </a:lnTo>
                <a:lnTo>
                  <a:pt x="326003" y="652006"/>
                </a:lnTo>
                <a:lnTo>
                  <a:pt x="353833" y="715617"/>
                </a:lnTo>
                <a:lnTo>
                  <a:pt x="365760" y="807057"/>
                </a:lnTo>
                <a:lnTo>
                  <a:pt x="361784" y="870667"/>
                </a:lnTo>
                <a:lnTo>
                  <a:pt x="353833" y="922351"/>
                </a:lnTo>
                <a:lnTo>
                  <a:pt x="337930" y="985961"/>
                </a:lnTo>
                <a:lnTo>
                  <a:pt x="333955" y="1013791"/>
                </a:lnTo>
                <a:lnTo>
                  <a:pt x="373711" y="966083"/>
                </a:lnTo>
                <a:lnTo>
                  <a:pt x="429370" y="866692"/>
                </a:lnTo>
                <a:lnTo>
                  <a:pt x="465151" y="795130"/>
                </a:lnTo>
                <a:lnTo>
                  <a:pt x="492981" y="715617"/>
                </a:lnTo>
                <a:lnTo>
                  <a:pt x="504908" y="652006"/>
                </a:lnTo>
                <a:lnTo>
                  <a:pt x="512859" y="540688"/>
                </a:lnTo>
                <a:lnTo>
                  <a:pt x="492981" y="441297"/>
                </a:lnTo>
                <a:lnTo>
                  <a:pt x="477078" y="361784"/>
                </a:lnTo>
                <a:lnTo>
                  <a:pt x="449249" y="298173"/>
                </a:lnTo>
                <a:lnTo>
                  <a:pt x="441298" y="230587"/>
                </a:lnTo>
                <a:lnTo>
                  <a:pt x="429370" y="143123"/>
                </a:lnTo>
                <a:lnTo>
                  <a:pt x="433346" y="67586"/>
                </a:lnTo>
                <a:lnTo>
                  <a:pt x="461176" y="0"/>
                </a:lnTo>
                <a:lnTo>
                  <a:pt x="473103" y="35780"/>
                </a:lnTo>
                <a:lnTo>
                  <a:pt x="485030" y="75537"/>
                </a:lnTo>
                <a:lnTo>
                  <a:pt x="504908" y="119269"/>
                </a:lnTo>
                <a:lnTo>
                  <a:pt x="548640" y="190832"/>
                </a:lnTo>
                <a:lnTo>
                  <a:pt x="600323" y="234563"/>
                </a:lnTo>
                <a:lnTo>
                  <a:pt x="648031" y="286246"/>
                </a:lnTo>
                <a:lnTo>
                  <a:pt x="691763" y="329979"/>
                </a:lnTo>
                <a:lnTo>
                  <a:pt x="755374" y="401540"/>
                </a:lnTo>
                <a:lnTo>
                  <a:pt x="818984" y="496956"/>
                </a:lnTo>
                <a:lnTo>
                  <a:pt x="846814" y="600323"/>
                </a:lnTo>
                <a:lnTo>
                  <a:pt x="858741" y="739471"/>
                </a:lnTo>
                <a:lnTo>
                  <a:pt x="870668" y="894521"/>
                </a:lnTo>
                <a:lnTo>
                  <a:pt x="854765" y="993913"/>
                </a:lnTo>
                <a:lnTo>
                  <a:pt x="874643" y="950180"/>
                </a:lnTo>
                <a:lnTo>
                  <a:pt x="906449" y="902473"/>
                </a:lnTo>
                <a:lnTo>
                  <a:pt x="958132" y="850789"/>
                </a:lnTo>
                <a:lnTo>
                  <a:pt x="997889" y="807057"/>
                </a:lnTo>
                <a:lnTo>
                  <a:pt x="1049572" y="779227"/>
                </a:lnTo>
                <a:lnTo>
                  <a:pt x="1105231" y="767300"/>
                </a:lnTo>
                <a:lnTo>
                  <a:pt x="1129085" y="771276"/>
                </a:lnTo>
                <a:lnTo>
                  <a:pt x="1073426" y="846813"/>
                </a:lnTo>
                <a:lnTo>
                  <a:pt x="1041621" y="954156"/>
                </a:lnTo>
                <a:lnTo>
                  <a:pt x="1037645" y="1041620"/>
                </a:lnTo>
                <a:lnTo>
                  <a:pt x="1053548" y="1137036"/>
                </a:lnTo>
                <a:lnTo>
                  <a:pt x="1089329" y="1244379"/>
                </a:lnTo>
                <a:lnTo>
                  <a:pt x="1117158" y="1359673"/>
                </a:lnTo>
                <a:lnTo>
                  <a:pt x="1137037" y="1459064"/>
                </a:lnTo>
                <a:lnTo>
                  <a:pt x="1125110" y="1586285"/>
                </a:lnTo>
                <a:lnTo>
                  <a:pt x="1081377" y="1689652"/>
                </a:lnTo>
                <a:lnTo>
                  <a:pt x="993913" y="1777116"/>
                </a:lnTo>
                <a:lnTo>
                  <a:pt x="914400" y="1836751"/>
                </a:lnTo>
                <a:lnTo>
                  <a:pt x="799106" y="1896386"/>
                </a:lnTo>
                <a:lnTo>
                  <a:pt x="743447" y="1916264"/>
                </a:lnTo>
                <a:lnTo>
                  <a:pt x="854765" y="1828800"/>
                </a:lnTo>
                <a:lnTo>
                  <a:pt x="934278" y="1681700"/>
                </a:lnTo>
                <a:lnTo>
                  <a:pt x="958132" y="1574358"/>
                </a:lnTo>
                <a:lnTo>
                  <a:pt x="962108" y="1530626"/>
                </a:lnTo>
                <a:lnTo>
                  <a:pt x="954157" y="1451113"/>
                </a:lnTo>
                <a:lnTo>
                  <a:pt x="914400" y="1518699"/>
                </a:lnTo>
                <a:lnTo>
                  <a:pt x="874643" y="1574358"/>
                </a:lnTo>
                <a:lnTo>
                  <a:pt x="834887" y="1602187"/>
                </a:lnTo>
                <a:lnTo>
                  <a:pt x="795130" y="1610139"/>
                </a:lnTo>
                <a:lnTo>
                  <a:pt x="779228" y="1610139"/>
                </a:lnTo>
                <a:lnTo>
                  <a:pt x="735496" y="1610139"/>
                </a:lnTo>
                <a:lnTo>
                  <a:pt x="699715" y="1574358"/>
                </a:lnTo>
                <a:lnTo>
                  <a:pt x="667910" y="1530626"/>
                </a:lnTo>
                <a:lnTo>
                  <a:pt x="648031" y="1482918"/>
                </a:lnTo>
                <a:lnTo>
                  <a:pt x="624177" y="1403405"/>
                </a:lnTo>
                <a:lnTo>
                  <a:pt x="624177" y="1327867"/>
                </a:lnTo>
                <a:lnTo>
                  <a:pt x="632129" y="1272208"/>
                </a:lnTo>
                <a:lnTo>
                  <a:pt x="628153" y="1228476"/>
                </a:lnTo>
                <a:lnTo>
                  <a:pt x="572494" y="1296062"/>
                </a:lnTo>
                <a:lnTo>
                  <a:pt x="540689" y="1355697"/>
                </a:lnTo>
                <a:lnTo>
                  <a:pt x="516835" y="1423283"/>
                </a:lnTo>
                <a:lnTo>
                  <a:pt x="496957" y="1498820"/>
                </a:lnTo>
                <a:lnTo>
                  <a:pt x="489005" y="1562431"/>
                </a:lnTo>
                <a:lnTo>
                  <a:pt x="489005" y="1649895"/>
                </a:lnTo>
                <a:lnTo>
                  <a:pt x="489005" y="1713506"/>
                </a:lnTo>
                <a:lnTo>
                  <a:pt x="492981" y="1729408"/>
                </a:lnTo>
                <a:lnTo>
                  <a:pt x="441297" y="1705554"/>
                </a:lnTo>
                <a:lnTo>
                  <a:pt x="401541" y="1673749"/>
                </a:lnTo>
                <a:lnTo>
                  <a:pt x="353833" y="1626041"/>
                </a:lnTo>
                <a:lnTo>
                  <a:pt x="302150" y="1574358"/>
                </a:lnTo>
                <a:lnTo>
                  <a:pt x="333955" y="1665798"/>
                </a:lnTo>
                <a:lnTo>
                  <a:pt x="361784" y="1741335"/>
                </a:lnTo>
                <a:lnTo>
                  <a:pt x="393590" y="1800970"/>
                </a:lnTo>
                <a:lnTo>
                  <a:pt x="449249" y="1888434"/>
                </a:lnTo>
                <a:lnTo>
                  <a:pt x="492981" y="1940118"/>
                </a:lnTo>
                <a:close/>
              </a:path>
            </a:pathLst>
          </a:custGeom>
          <a:solidFill>
            <a:srgbClr val="FF0000"/>
          </a:solidFill>
          <a:ln w="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200" b="0" i="0" u="none" strike="noStrike" kern="0" cap="none" spc="0" normalizeH="0" baseline="0" noProof="0" dirty="0">
              <a:ln>
                <a:noFill/>
              </a:ln>
              <a:solidFill>
                <a:srgbClr val="FF0000"/>
              </a:solidFill>
              <a:effectLst/>
              <a:uLnTx/>
              <a:uFillTx/>
              <a:latin typeface="Avenir Next LT Pro" panose="020B0504020202020204" pitchFamily="34" charset="0"/>
            </a:endParaRPr>
          </a:p>
        </p:txBody>
      </p:sp>
      <p:sp>
        <p:nvSpPr>
          <p:cNvPr id="10" name="TextBox 9">
            <a:extLst>
              <a:ext uri="{FF2B5EF4-FFF2-40B4-BE49-F238E27FC236}">
                <a16:creationId xmlns:a16="http://schemas.microsoft.com/office/drawing/2014/main" id="{1DD5ACCC-1665-634C-9820-44E5A9B05CD1}"/>
              </a:ext>
            </a:extLst>
          </p:cNvPr>
          <p:cNvSpPr txBox="1"/>
          <p:nvPr/>
        </p:nvSpPr>
        <p:spPr>
          <a:xfrm>
            <a:off x="4377205" y="2903082"/>
            <a:ext cx="657039" cy="307777"/>
          </a:xfrm>
          <a:prstGeom prst="rect">
            <a:avLst/>
          </a:prstGeom>
          <a:noFill/>
        </p:spPr>
        <p:txBody>
          <a:bodyPr wrap="none" rtlCol="0">
            <a:spAutoFit/>
          </a:bodyPr>
          <a:lstStyle/>
          <a:p>
            <a:r>
              <a:rPr lang="en-CA" sz="1400" b="1" dirty="0">
                <a:solidFill>
                  <a:srgbClr val="FFFF00"/>
                </a:solidFill>
              </a:rPr>
              <a:t>BRE-1</a:t>
            </a:r>
          </a:p>
        </p:txBody>
      </p:sp>
      <p:sp>
        <p:nvSpPr>
          <p:cNvPr id="11" name="Freeform: Shape 10">
            <a:extLst>
              <a:ext uri="{FF2B5EF4-FFF2-40B4-BE49-F238E27FC236}">
                <a16:creationId xmlns:a16="http://schemas.microsoft.com/office/drawing/2014/main" id="{F2DF1BDB-9B4E-42B4-43B1-2D67F385438E}"/>
              </a:ext>
            </a:extLst>
          </p:cNvPr>
          <p:cNvSpPr>
            <a:spLocks/>
          </p:cNvSpPr>
          <p:nvPr/>
        </p:nvSpPr>
        <p:spPr>
          <a:xfrm>
            <a:off x="4635670" y="2643761"/>
            <a:ext cx="140111" cy="265275"/>
          </a:xfrm>
          <a:custGeom>
            <a:avLst/>
            <a:gdLst>
              <a:gd name="connsiteX0" fmla="*/ 489005 w 1133061"/>
              <a:gd name="connsiteY0" fmla="*/ 1940118 h 1940118"/>
              <a:gd name="connsiteX1" fmla="*/ 393589 w 1133061"/>
              <a:gd name="connsiteY1" fmla="*/ 1920240 h 1940118"/>
              <a:gd name="connsiteX2" fmla="*/ 318052 w 1133061"/>
              <a:gd name="connsiteY2" fmla="*/ 1904337 h 1940118"/>
              <a:gd name="connsiteX3" fmla="*/ 238539 w 1133061"/>
              <a:gd name="connsiteY3" fmla="*/ 1864580 h 1940118"/>
              <a:gd name="connsiteX4" fmla="*/ 190831 w 1133061"/>
              <a:gd name="connsiteY4" fmla="*/ 1824824 h 1940118"/>
              <a:gd name="connsiteX5" fmla="*/ 163001 w 1133061"/>
              <a:gd name="connsiteY5" fmla="*/ 1796994 h 1940118"/>
              <a:gd name="connsiteX6" fmla="*/ 139147 w 1133061"/>
              <a:gd name="connsiteY6" fmla="*/ 1785067 h 1940118"/>
              <a:gd name="connsiteX7" fmla="*/ 119269 w 1133061"/>
              <a:gd name="connsiteY7" fmla="*/ 1753262 h 1940118"/>
              <a:gd name="connsiteX8" fmla="*/ 99391 w 1133061"/>
              <a:gd name="connsiteY8" fmla="*/ 1721457 h 1940118"/>
              <a:gd name="connsiteX9" fmla="*/ 67586 w 1133061"/>
              <a:gd name="connsiteY9" fmla="*/ 1677725 h 1940118"/>
              <a:gd name="connsiteX10" fmla="*/ 47707 w 1133061"/>
              <a:gd name="connsiteY10" fmla="*/ 1633993 h 1940118"/>
              <a:gd name="connsiteX11" fmla="*/ 27829 w 1133061"/>
              <a:gd name="connsiteY11" fmla="*/ 1574358 h 1940118"/>
              <a:gd name="connsiteX12" fmla="*/ 7951 w 1133061"/>
              <a:gd name="connsiteY12" fmla="*/ 1510747 h 1940118"/>
              <a:gd name="connsiteX13" fmla="*/ 7951 w 1133061"/>
              <a:gd name="connsiteY13" fmla="*/ 1431234 h 1940118"/>
              <a:gd name="connsiteX14" fmla="*/ 0 w 1133061"/>
              <a:gd name="connsiteY14" fmla="*/ 1343770 h 1940118"/>
              <a:gd name="connsiteX15" fmla="*/ 11927 w 1133061"/>
              <a:gd name="connsiteY15" fmla="*/ 1252330 h 1940118"/>
              <a:gd name="connsiteX16" fmla="*/ 19878 w 1133061"/>
              <a:gd name="connsiteY16" fmla="*/ 1212573 h 1940118"/>
              <a:gd name="connsiteX17" fmla="*/ 39756 w 1133061"/>
              <a:gd name="connsiteY17" fmla="*/ 1137036 h 1940118"/>
              <a:gd name="connsiteX18" fmla="*/ 67586 w 1133061"/>
              <a:gd name="connsiteY18" fmla="*/ 1061499 h 1940118"/>
              <a:gd name="connsiteX19" fmla="*/ 87464 w 1133061"/>
              <a:gd name="connsiteY19" fmla="*/ 1017766 h 1940118"/>
              <a:gd name="connsiteX20" fmla="*/ 131196 w 1133061"/>
              <a:gd name="connsiteY20" fmla="*/ 962107 h 1940118"/>
              <a:gd name="connsiteX21" fmla="*/ 174928 w 1133061"/>
              <a:gd name="connsiteY21" fmla="*/ 906448 h 1940118"/>
              <a:gd name="connsiteX22" fmla="*/ 238539 w 1133061"/>
              <a:gd name="connsiteY22" fmla="*/ 834886 h 1940118"/>
              <a:gd name="connsiteX23" fmla="*/ 306125 w 1133061"/>
              <a:gd name="connsiteY23" fmla="*/ 735495 h 1940118"/>
              <a:gd name="connsiteX24" fmla="*/ 322027 w 1133061"/>
              <a:gd name="connsiteY24" fmla="*/ 652006 h 1940118"/>
              <a:gd name="connsiteX25" fmla="*/ 349857 w 1133061"/>
              <a:gd name="connsiteY25" fmla="*/ 715617 h 1940118"/>
              <a:gd name="connsiteX26" fmla="*/ 361784 w 1133061"/>
              <a:gd name="connsiteY26" fmla="*/ 807057 h 1940118"/>
              <a:gd name="connsiteX27" fmla="*/ 357808 w 1133061"/>
              <a:gd name="connsiteY27" fmla="*/ 870667 h 1940118"/>
              <a:gd name="connsiteX28" fmla="*/ 349857 w 1133061"/>
              <a:gd name="connsiteY28" fmla="*/ 922351 h 1940118"/>
              <a:gd name="connsiteX29" fmla="*/ 333954 w 1133061"/>
              <a:gd name="connsiteY29" fmla="*/ 985961 h 1940118"/>
              <a:gd name="connsiteX30" fmla="*/ 329979 w 1133061"/>
              <a:gd name="connsiteY30" fmla="*/ 1013791 h 1940118"/>
              <a:gd name="connsiteX31" fmla="*/ 369735 w 1133061"/>
              <a:gd name="connsiteY31" fmla="*/ 966083 h 1940118"/>
              <a:gd name="connsiteX32" fmla="*/ 425394 w 1133061"/>
              <a:gd name="connsiteY32" fmla="*/ 866692 h 1940118"/>
              <a:gd name="connsiteX33" fmla="*/ 461175 w 1133061"/>
              <a:gd name="connsiteY33" fmla="*/ 795130 h 1940118"/>
              <a:gd name="connsiteX34" fmla="*/ 489005 w 1133061"/>
              <a:gd name="connsiteY34" fmla="*/ 715617 h 1940118"/>
              <a:gd name="connsiteX35" fmla="*/ 500932 w 1133061"/>
              <a:gd name="connsiteY35" fmla="*/ 652006 h 1940118"/>
              <a:gd name="connsiteX36" fmla="*/ 508883 w 1133061"/>
              <a:gd name="connsiteY36" fmla="*/ 540688 h 1940118"/>
              <a:gd name="connsiteX37" fmla="*/ 489005 w 1133061"/>
              <a:gd name="connsiteY37" fmla="*/ 441297 h 1940118"/>
              <a:gd name="connsiteX38" fmla="*/ 473102 w 1133061"/>
              <a:gd name="connsiteY38" fmla="*/ 361784 h 1940118"/>
              <a:gd name="connsiteX39" fmla="*/ 445273 w 1133061"/>
              <a:gd name="connsiteY39" fmla="*/ 298173 h 1940118"/>
              <a:gd name="connsiteX40" fmla="*/ 445273 w 1133061"/>
              <a:gd name="connsiteY40" fmla="*/ 230587 h 1940118"/>
              <a:gd name="connsiteX41" fmla="*/ 425394 w 1133061"/>
              <a:gd name="connsiteY41" fmla="*/ 143123 h 1940118"/>
              <a:gd name="connsiteX42" fmla="*/ 429370 w 1133061"/>
              <a:gd name="connsiteY42" fmla="*/ 67586 h 1940118"/>
              <a:gd name="connsiteX43" fmla="*/ 457200 w 1133061"/>
              <a:gd name="connsiteY43" fmla="*/ 0 h 1940118"/>
              <a:gd name="connsiteX44" fmla="*/ 469127 w 1133061"/>
              <a:gd name="connsiteY44" fmla="*/ 35780 h 1940118"/>
              <a:gd name="connsiteX45" fmla="*/ 481054 w 1133061"/>
              <a:gd name="connsiteY45" fmla="*/ 75537 h 1940118"/>
              <a:gd name="connsiteX46" fmla="*/ 500932 w 1133061"/>
              <a:gd name="connsiteY46" fmla="*/ 119269 h 1940118"/>
              <a:gd name="connsiteX47" fmla="*/ 516834 w 1133061"/>
              <a:gd name="connsiteY47" fmla="*/ 159026 h 1940118"/>
              <a:gd name="connsiteX48" fmla="*/ 596347 w 1133061"/>
              <a:gd name="connsiteY48" fmla="*/ 234563 h 1940118"/>
              <a:gd name="connsiteX49" fmla="*/ 644055 w 1133061"/>
              <a:gd name="connsiteY49" fmla="*/ 286246 h 1940118"/>
              <a:gd name="connsiteX50" fmla="*/ 687787 w 1133061"/>
              <a:gd name="connsiteY50" fmla="*/ 329979 h 1940118"/>
              <a:gd name="connsiteX51" fmla="*/ 751398 w 1133061"/>
              <a:gd name="connsiteY51" fmla="*/ 401540 h 1940118"/>
              <a:gd name="connsiteX52" fmla="*/ 803081 w 1133061"/>
              <a:gd name="connsiteY52" fmla="*/ 449248 h 1940118"/>
              <a:gd name="connsiteX53" fmla="*/ 842838 w 1133061"/>
              <a:gd name="connsiteY53" fmla="*/ 600323 h 1940118"/>
              <a:gd name="connsiteX54" fmla="*/ 854765 w 1133061"/>
              <a:gd name="connsiteY54" fmla="*/ 739471 h 1940118"/>
              <a:gd name="connsiteX55" fmla="*/ 866692 w 1133061"/>
              <a:gd name="connsiteY55" fmla="*/ 894521 h 1940118"/>
              <a:gd name="connsiteX56" fmla="*/ 850789 w 1133061"/>
              <a:gd name="connsiteY56" fmla="*/ 993913 h 1940118"/>
              <a:gd name="connsiteX57" fmla="*/ 870667 w 1133061"/>
              <a:gd name="connsiteY57" fmla="*/ 950180 h 1940118"/>
              <a:gd name="connsiteX58" fmla="*/ 902473 w 1133061"/>
              <a:gd name="connsiteY58" fmla="*/ 902473 h 1940118"/>
              <a:gd name="connsiteX59" fmla="*/ 954156 w 1133061"/>
              <a:gd name="connsiteY59" fmla="*/ 850789 h 1940118"/>
              <a:gd name="connsiteX60" fmla="*/ 993913 w 1133061"/>
              <a:gd name="connsiteY60" fmla="*/ 807057 h 1940118"/>
              <a:gd name="connsiteX61" fmla="*/ 1045596 w 1133061"/>
              <a:gd name="connsiteY61" fmla="*/ 779227 h 1940118"/>
              <a:gd name="connsiteX62" fmla="*/ 1101255 w 1133061"/>
              <a:gd name="connsiteY62" fmla="*/ 767300 h 1940118"/>
              <a:gd name="connsiteX63" fmla="*/ 1125109 w 1133061"/>
              <a:gd name="connsiteY63" fmla="*/ 771276 h 1940118"/>
              <a:gd name="connsiteX64" fmla="*/ 1069450 w 1133061"/>
              <a:gd name="connsiteY64" fmla="*/ 846813 h 1940118"/>
              <a:gd name="connsiteX65" fmla="*/ 1037645 w 1133061"/>
              <a:gd name="connsiteY65" fmla="*/ 954156 h 1940118"/>
              <a:gd name="connsiteX66" fmla="*/ 1033669 w 1133061"/>
              <a:gd name="connsiteY66" fmla="*/ 1041620 h 1940118"/>
              <a:gd name="connsiteX67" fmla="*/ 1049572 w 1133061"/>
              <a:gd name="connsiteY67" fmla="*/ 1137036 h 1940118"/>
              <a:gd name="connsiteX68" fmla="*/ 1085353 w 1133061"/>
              <a:gd name="connsiteY68" fmla="*/ 1244379 h 1940118"/>
              <a:gd name="connsiteX69" fmla="*/ 1113182 w 1133061"/>
              <a:gd name="connsiteY69" fmla="*/ 1359673 h 1940118"/>
              <a:gd name="connsiteX70" fmla="*/ 1133061 w 1133061"/>
              <a:gd name="connsiteY70" fmla="*/ 1459064 h 1940118"/>
              <a:gd name="connsiteX71" fmla="*/ 1121134 w 1133061"/>
              <a:gd name="connsiteY71" fmla="*/ 1586285 h 1940118"/>
              <a:gd name="connsiteX72" fmla="*/ 1077401 w 1133061"/>
              <a:gd name="connsiteY72" fmla="*/ 1689652 h 1940118"/>
              <a:gd name="connsiteX73" fmla="*/ 989937 w 1133061"/>
              <a:gd name="connsiteY73" fmla="*/ 1777116 h 1940118"/>
              <a:gd name="connsiteX74" fmla="*/ 910424 w 1133061"/>
              <a:gd name="connsiteY74" fmla="*/ 1836751 h 1940118"/>
              <a:gd name="connsiteX75" fmla="*/ 795130 w 1133061"/>
              <a:gd name="connsiteY75" fmla="*/ 1896386 h 1940118"/>
              <a:gd name="connsiteX76" fmla="*/ 739471 w 1133061"/>
              <a:gd name="connsiteY76" fmla="*/ 1916264 h 1940118"/>
              <a:gd name="connsiteX77" fmla="*/ 850789 w 1133061"/>
              <a:gd name="connsiteY77" fmla="*/ 1828800 h 1940118"/>
              <a:gd name="connsiteX78" fmla="*/ 930302 w 1133061"/>
              <a:gd name="connsiteY78" fmla="*/ 1681700 h 1940118"/>
              <a:gd name="connsiteX79" fmla="*/ 954156 w 1133061"/>
              <a:gd name="connsiteY79" fmla="*/ 1574358 h 1940118"/>
              <a:gd name="connsiteX80" fmla="*/ 958132 w 1133061"/>
              <a:gd name="connsiteY80" fmla="*/ 1530626 h 1940118"/>
              <a:gd name="connsiteX81" fmla="*/ 950181 w 1133061"/>
              <a:gd name="connsiteY81" fmla="*/ 1451113 h 1940118"/>
              <a:gd name="connsiteX82" fmla="*/ 910424 w 1133061"/>
              <a:gd name="connsiteY82" fmla="*/ 1518699 h 1940118"/>
              <a:gd name="connsiteX83" fmla="*/ 870667 w 1133061"/>
              <a:gd name="connsiteY83" fmla="*/ 1574358 h 1940118"/>
              <a:gd name="connsiteX84" fmla="*/ 830911 w 1133061"/>
              <a:gd name="connsiteY84" fmla="*/ 1602187 h 1940118"/>
              <a:gd name="connsiteX85" fmla="*/ 791154 w 1133061"/>
              <a:gd name="connsiteY85" fmla="*/ 1610139 h 1940118"/>
              <a:gd name="connsiteX86" fmla="*/ 775252 w 1133061"/>
              <a:gd name="connsiteY86" fmla="*/ 1610139 h 1940118"/>
              <a:gd name="connsiteX87" fmla="*/ 731520 w 1133061"/>
              <a:gd name="connsiteY87" fmla="*/ 1610139 h 1940118"/>
              <a:gd name="connsiteX88" fmla="*/ 695739 w 1133061"/>
              <a:gd name="connsiteY88" fmla="*/ 1574358 h 1940118"/>
              <a:gd name="connsiteX89" fmla="*/ 663934 w 1133061"/>
              <a:gd name="connsiteY89" fmla="*/ 1530626 h 1940118"/>
              <a:gd name="connsiteX90" fmla="*/ 644055 w 1133061"/>
              <a:gd name="connsiteY90" fmla="*/ 1482918 h 1940118"/>
              <a:gd name="connsiteX91" fmla="*/ 620201 w 1133061"/>
              <a:gd name="connsiteY91" fmla="*/ 1403405 h 1940118"/>
              <a:gd name="connsiteX92" fmla="*/ 620201 w 1133061"/>
              <a:gd name="connsiteY92" fmla="*/ 1327867 h 1940118"/>
              <a:gd name="connsiteX93" fmla="*/ 628153 w 1133061"/>
              <a:gd name="connsiteY93" fmla="*/ 1272208 h 1940118"/>
              <a:gd name="connsiteX94" fmla="*/ 624177 w 1133061"/>
              <a:gd name="connsiteY94" fmla="*/ 1228476 h 1940118"/>
              <a:gd name="connsiteX95" fmla="*/ 568518 w 1133061"/>
              <a:gd name="connsiteY95" fmla="*/ 1296062 h 1940118"/>
              <a:gd name="connsiteX96" fmla="*/ 536713 w 1133061"/>
              <a:gd name="connsiteY96" fmla="*/ 1355697 h 1940118"/>
              <a:gd name="connsiteX97" fmla="*/ 512859 w 1133061"/>
              <a:gd name="connsiteY97" fmla="*/ 1423283 h 1940118"/>
              <a:gd name="connsiteX98" fmla="*/ 492981 w 1133061"/>
              <a:gd name="connsiteY98" fmla="*/ 1498820 h 1940118"/>
              <a:gd name="connsiteX99" fmla="*/ 485029 w 1133061"/>
              <a:gd name="connsiteY99" fmla="*/ 1562431 h 1940118"/>
              <a:gd name="connsiteX100" fmla="*/ 485029 w 1133061"/>
              <a:gd name="connsiteY100" fmla="*/ 1649895 h 1940118"/>
              <a:gd name="connsiteX101" fmla="*/ 485029 w 1133061"/>
              <a:gd name="connsiteY101" fmla="*/ 1713506 h 1940118"/>
              <a:gd name="connsiteX102" fmla="*/ 489005 w 1133061"/>
              <a:gd name="connsiteY102" fmla="*/ 1729408 h 1940118"/>
              <a:gd name="connsiteX103" fmla="*/ 437321 w 1133061"/>
              <a:gd name="connsiteY103" fmla="*/ 1705554 h 1940118"/>
              <a:gd name="connsiteX104" fmla="*/ 397565 w 1133061"/>
              <a:gd name="connsiteY104" fmla="*/ 1673749 h 1940118"/>
              <a:gd name="connsiteX105" fmla="*/ 349857 w 1133061"/>
              <a:gd name="connsiteY105" fmla="*/ 1626041 h 1940118"/>
              <a:gd name="connsiteX106" fmla="*/ 298174 w 1133061"/>
              <a:gd name="connsiteY106" fmla="*/ 1574358 h 1940118"/>
              <a:gd name="connsiteX107" fmla="*/ 329979 w 1133061"/>
              <a:gd name="connsiteY107" fmla="*/ 1665798 h 1940118"/>
              <a:gd name="connsiteX108" fmla="*/ 357808 w 1133061"/>
              <a:gd name="connsiteY108" fmla="*/ 1741335 h 1940118"/>
              <a:gd name="connsiteX109" fmla="*/ 389614 w 1133061"/>
              <a:gd name="connsiteY109" fmla="*/ 1800970 h 1940118"/>
              <a:gd name="connsiteX110" fmla="*/ 445273 w 1133061"/>
              <a:gd name="connsiteY110" fmla="*/ 1888434 h 1940118"/>
              <a:gd name="connsiteX111" fmla="*/ 489005 w 1133061"/>
              <a:gd name="connsiteY111" fmla="*/ 1940118 h 1940118"/>
              <a:gd name="connsiteX0" fmla="*/ 489005 w 1133061"/>
              <a:gd name="connsiteY0" fmla="*/ 1940118 h 1940118"/>
              <a:gd name="connsiteX1" fmla="*/ 393589 w 1133061"/>
              <a:gd name="connsiteY1" fmla="*/ 1920240 h 1940118"/>
              <a:gd name="connsiteX2" fmla="*/ 318052 w 1133061"/>
              <a:gd name="connsiteY2" fmla="*/ 1904337 h 1940118"/>
              <a:gd name="connsiteX3" fmla="*/ 238539 w 1133061"/>
              <a:gd name="connsiteY3" fmla="*/ 1864580 h 1940118"/>
              <a:gd name="connsiteX4" fmla="*/ 190831 w 1133061"/>
              <a:gd name="connsiteY4" fmla="*/ 1824824 h 1940118"/>
              <a:gd name="connsiteX5" fmla="*/ 163001 w 1133061"/>
              <a:gd name="connsiteY5" fmla="*/ 1796994 h 1940118"/>
              <a:gd name="connsiteX6" fmla="*/ 139147 w 1133061"/>
              <a:gd name="connsiteY6" fmla="*/ 1785067 h 1940118"/>
              <a:gd name="connsiteX7" fmla="*/ 119269 w 1133061"/>
              <a:gd name="connsiteY7" fmla="*/ 1753262 h 1940118"/>
              <a:gd name="connsiteX8" fmla="*/ 99391 w 1133061"/>
              <a:gd name="connsiteY8" fmla="*/ 1721457 h 1940118"/>
              <a:gd name="connsiteX9" fmla="*/ 67586 w 1133061"/>
              <a:gd name="connsiteY9" fmla="*/ 1677725 h 1940118"/>
              <a:gd name="connsiteX10" fmla="*/ 47707 w 1133061"/>
              <a:gd name="connsiteY10" fmla="*/ 1633993 h 1940118"/>
              <a:gd name="connsiteX11" fmla="*/ 27829 w 1133061"/>
              <a:gd name="connsiteY11" fmla="*/ 1574358 h 1940118"/>
              <a:gd name="connsiteX12" fmla="*/ 7951 w 1133061"/>
              <a:gd name="connsiteY12" fmla="*/ 1510747 h 1940118"/>
              <a:gd name="connsiteX13" fmla="*/ 7951 w 1133061"/>
              <a:gd name="connsiteY13" fmla="*/ 1431234 h 1940118"/>
              <a:gd name="connsiteX14" fmla="*/ 0 w 1133061"/>
              <a:gd name="connsiteY14" fmla="*/ 1343770 h 1940118"/>
              <a:gd name="connsiteX15" fmla="*/ 11927 w 1133061"/>
              <a:gd name="connsiteY15" fmla="*/ 1252330 h 1940118"/>
              <a:gd name="connsiteX16" fmla="*/ 19878 w 1133061"/>
              <a:gd name="connsiteY16" fmla="*/ 1212573 h 1940118"/>
              <a:gd name="connsiteX17" fmla="*/ 39756 w 1133061"/>
              <a:gd name="connsiteY17" fmla="*/ 1137036 h 1940118"/>
              <a:gd name="connsiteX18" fmla="*/ 67586 w 1133061"/>
              <a:gd name="connsiteY18" fmla="*/ 1061499 h 1940118"/>
              <a:gd name="connsiteX19" fmla="*/ 87464 w 1133061"/>
              <a:gd name="connsiteY19" fmla="*/ 1017766 h 1940118"/>
              <a:gd name="connsiteX20" fmla="*/ 131196 w 1133061"/>
              <a:gd name="connsiteY20" fmla="*/ 962107 h 1940118"/>
              <a:gd name="connsiteX21" fmla="*/ 174928 w 1133061"/>
              <a:gd name="connsiteY21" fmla="*/ 906448 h 1940118"/>
              <a:gd name="connsiteX22" fmla="*/ 238539 w 1133061"/>
              <a:gd name="connsiteY22" fmla="*/ 834886 h 1940118"/>
              <a:gd name="connsiteX23" fmla="*/ 306125 w 1133061"/>
              <a:gd name="connsiteY23" fmla="*/ 735495 h 1940118"/>
              <a:gd name="connsiteX24" fmla="*/ 322027 w 1133061"/>
              <a:gd name="connsiteY24" fmla="*/ 652006 h 1940118"/>
              <a:gd name="connsiteX25" fmla="*/ 349857 w 1133061"/>
              <a:gd name="connsiteY25" fmla="*/ 715617 h 1940118"/>
              <a:gd name="connsiteX26" fmla="*/ 361784 w 1133061"/>
              <a:gd name="connsiteY26" fmla="*/ 807057 h 1940118"/>
              <a:gd name="connsiteX27" fmla="*/ 357808 w 1133061"/>
              <a:gd name="connsiteY27" fmla="*/ 870667 h 1940118"/>
              <a:gd name="connsiteX28" fmla="*/ 349857 w 1133061"/>
              <a:gd name="connsiteY28" fmla="*/ 922351 h 1940118"/>
              <a:gd name="connsiteX29" fmla="*/ 333954 w 1133061"/>
              <a:gd name="connsiteY29" fmla="*/ 985961 h 1940118"/>
              <a:gd name="connsiteX30" fmla="*/ 329979 w 1133061"/>
              <a:gd name="connsiteY30" fmla="*/ 1013791 h 1940118"/>
              <a:gd name="connsiteX31" fmla="*/ 369735 w 1133061"/>
              <a:gd name="connsiteY31" fmla="*/ 966083 h 1940118"/>
              <a:gd name="connsiteX32" fmla="*/ 425394 w 1133061"/>
              <a:gd name="connsiteY32" fmla="*/ 866692 h 1940118"/>
              <a:gd name="connsiteX33" fmla="*/ 461175 w 1133061"/>
              <a:gd name="connsiteY33" fmla="*/ 795130 h 1940118"/>
              <a:gd name="connsiteX34" fmla="*/ 489005 w 1133061"/>
              <a:gd name="connsiteY34" fmla="*/ 715617 h 1940118"/>
              <a:gd name="connsiteX35" fmla="*/ 500932 w 1133061"/>
              <a:gd name="connsiteY35" fmla="*/ 652006 h 1940118"/>
              <a:gd name="connsiteX36" fmla="*/ 508883 w 1133061"/>
              <a:gd name="connsiteY36" fmla="*/ 540688 h 1940118"/>
              <a:gd name="connsiteX37" fmla="*/ 489005 w 1133061"/>
              <a:gd name="connsiteY37" fmla="*/ 441297 h 1940118"/>
              <a:gd name="connsiteX38" fmla="*/ 473102 w 1133061"/>
              <a:gd name="connsiteY38" fmla="*/ 361784 h 1940118"/>
              <a:gd name="connsiteX39" fmla="*/ 445273 w 1133061"/>
              <a:gd name="connsiteY39" fmla="*/ 298173 h 1940118"/>
              <a:gd name="connsiteX40" fmla="*/ 445273 w 1133061"/>
              <a:gd name="connsiteY40" fmla="*/ 230587 h 1940118"/>
              <a:gd name="connsiteX41" fmla="*/ 425394 w 1133061"/>
              <a:gd name="connsiteY41" fmla="*/ 143123 h 1940118"/>
              <a:gd name="connsiteX42" fmla="*/ 429370 w 1133061"/>
              <a:gd name="connsiteY42" fmla="*/ 67586 h 1940118"/>
              <a:gd name="connsiteX43" fmla="*/ 457200 w 1133061"/>
              <a:gd name="connsiteY43" fmla="*/ 0 h 1940118"/>
              <a:gd name="connsiteX44" fmla="*/ 469127 w 1133061"/>
              <a:gd name="connsiteY44" fmla="*/ 35780 h 1940118"/>
              <a:gd name="connsiteX45" fmla="*/ 481054 w 1133061"/>
              <a:gd name="connsiteY45" fmla="*/ 75537 h 1940118"/>
              <a:gd name="connsiteX46" fmla="*/ 500932 w 1133061"/>
              <a:gd name="connsiteY46" fmla="*/ 119269 h 1940118"/>
              <a:gd name="connsiteX47" fmla="*/ 516834 w 1133061"/>
              <a:gd name="connsiteY47" fmla="*/ 159026 h 1940118"/>
              <a:gd name="connsiteX48" fmla="*/ 596347 w 1133061"/>
              <a:gd name="connsiteY48" fmla="*/ 234563 h 1940118"/>
              <a:gd name="connsiteX49" fmla="*/ 644055 w 1133061"/>
              <a:gd name="connsiteY49" fmla="*/ 286246 h 1940118"/>
              <a:gd name="connsiteX50" fmla="*/ 687787 w 1133061"/>
              <a:gd name="connsiteY50" fmla="*/ 329979 h 1940118"/>
              <a:gd name="connsiteX51" fmla="*/ 751398 w 1133061"/>
              <a:gd name="connsiteY51" fmla="*/ 401540 h 1940118"/>
              <a:gd name="connsiteX52" fmla="*/ 803081 w 1133061"/>
              <a:gd name="connsiteY52" fmla="*/ 453224 h 1940118"/>
              <a:gd name="connsiteX53" fmla="*/ 842838 w 1133061"/>
              <a:gd name="connsiteY53" fmla="*/ 600323 h 1940118"/>
              <a:gd name="connsiteX54" fmla="*/ 854765 w 1133061"/>
              <a:gd name="connsiteY54" fmla="*/ 739471 h 1940118"/>
              <a:gd name="connsiteX55" fmla="*/ 866692 w 1133061"/>
              <a:gd name="connsiteY55" fmla="*/ 894521 h 1940118"/>
              <a:gd name="connsiteX56" fmla="*/ 850789 w 1133061"/>
              <a:gd name="connsiteY56" fmla="*/ 993913 h 1940118"/>
              <a:gd name="connsiteX57" fmla="*/ 870667 w 1133061"/>
              <a:gd name="connsiteY57" fmla="*/ 950180 h 1940118"/>
              <a:gd name="connsiteX58" fmla="*/ 902473 w 1133061"/>
              <a:gd name="connsiteY58" fmla="*/ 902473 h 1940118"/>
              <a:gd name="connsiteX59" fmla="*/ 954156 w 1133061"/>
              <a:gd name="connsiteY59" fmla="*/ 850789 h 1940118"/>
              <a:gd name="connsiteX60" fmla="*/ 993913 w 1133061"/>
              <a:gd name="connsiteY60" fmla="*/ 807057 h 1940118"/>
              <a:gd name="connsiteX61" fmla="*/ 1045596 w 1133061"/>
              <a:gd name="connsiteY61" fmla="*/ 779227 h 1940118"/>
              <a:gd name="connsiteX62" fmla="*/ 1101255 w 1133061"/>
              <a:gd name="connsiteY62" fmla="*/ 767300 h 1940118"/>
              <a:gd name="connsiteX63" fmla="*/ 1125109 w 1133061"/>
              <a:gd name="connsiteY63" fmla="*/ 771276 h 1940118"/>
              <a:gd name="connsiteX64" fmla="*/ 1069450 w 1133061"/>
              <a:gd name="connsiteY64" fmla="*/ 846813 h 1940118"/>
              <a:gd name="connsiteX65" fmla="*/ 1037645 w 1133061"/>
              <a:gd name="connsiteY65" fmla="*/ 954156 h 1940118"/>
              <a:gd name="connsiteX66" fmla="*/ 1033669 w 1133061"/>
              <a:gd name="connsiteY66" fmla="*/ 1041620 h 1940118"/>
              <a:gd name="connsiteX67" fmla="*/ 1049572 w 1133061"/>
              <a:gd name="connsiteY67" fmla="*/ 1137036 h 1940118"/>
              <a:gd name="connsiteX68" fmla="*/ 1085353 w 1133061"/>
              <a:gd name="connsiteY68" fmla="*/ 1244379 h 1940118"/>
              <a:gd name="connsiteX69" fmla="*/ 1113182 w 1133061"/>
              <a:gd name="connsiteY69" fmla="*/ 1359673 h 1940118"/>
              <a:gd name="connsiteX70" fmla="*/ 1133061 w 1133061"/>
              <a:gd name="connsiteY70" fmla="*/ 1459064 h 1940118"/>
              <a:gd name="connsiteX71" fmla="*/ 1121134 w 1133061"/>
              <a:gd name="connsiteY71" fmla="*/ 1586285 h 1940118"/>
              <a:gd name="connsiteX72" fmla="*/ 1077401 w 1133061"/>
              <a:gd name="connsiteY72" fmla="*/ 1689652 h 1940118"/>
              <a:gd name="connsiteX73" fmla="*/ 989937 w 1133061"/>
              <a:gd name="connsiteY73" fmla="*/ 1777116 h 1940118"/>
              <a:gd name="connsiteX74" fmla="*/ 910424 w 1133061"/>
              <a:gd name="connsiteY74" fmla="*/ 1836751 h 1940118"/>
              <a:gd name="connsiteX75" fmla="*/ 795130 w 1133061"/>
              <a:gd name="connsiteY75" fmla="*/ 1896386 h 1940118"/>
              <a:gd name="connsiteX76" fmla="*/ 739471 w 1133061"/>
              <a:gd name="connsiteY76" fmla="*/ 1916264 h 1940118"/>
              <a:gd name="connsiteX77" fmla="*/ 850789 w 1133061"/>
              <a:gd name="connsiteY77" fmla="*/ 1828800 h 1940118"/>
              <a:gd name="connsiteX78" fmla="*/ 930302 w 1133061"/>
              <a:gd name="connsiteY78" fmla="*/ 1681700 h 1940118"/>
              <a:gd name="connsiteX79" fmla="*/ 954156 w 1133061"/>
              <a:gd name="connsiteY79" fmla="*/ 1574358 h 1940118"/>
              <a:gd name="connsiteX80" fmla="*/ 958132 w 1133061"/>
              <a:gd name="connsiteY80" fmla="*/ 1530626 h 1940118"/>
              <a:gd name="connsiteX81" fmla="*/ 950181 w 1133061"/>
              <a:gd name="connsiteY81" fmla="*/ 1451113 h 1940118"/>
              <a:gd name="connsiteX82" fmla="*/ 910424 w 1133061"/>
              <a:gd name="connsiteY82" fmla="*/ 1518699 h 1940118"/>
              <a:gd name="connsiteX83" fmla="*/ 870667 w 1133061"/>
              <a:gd name="connsiteY83" fmla="*/ 1574358 h 1940118"/>
              <a:gd name="connsiteX84" fmla="*/ 830911 w 1133061"/>
              <a:gd name="connsiteY84" fmla="*/ 1602187 h 1940118"/>
              <a:gd name="connsiteX85" fmla="*/ 791154 w 1133061"/>
              <a:gd name="connsiteY85" fmla="*/ 1610139 h 1940118"/>
              <a:gd name="connsiteX86" fmla="*/ 775252 w 1133061"/>
              <a:gd name="connsiteY86" fmla="*/ 1610139 h 1940118"/>
              <a:gd name="connsiteX87" fmla="*/ 731520 w 1133061"/>
              <a:gd name="connsiteY87" fmla="*/ 1610139 h 1940118"/>
              <a:gd name="connsiteX88" fmla="*/ 695739 w 1133061"/>
              <a:gd name="connsiteY88" fmla="*/ 1574358 h 1940118"/>
              <a:gd name="connsiteX89" fmla="*/ 663934 w 1133061"/>
              <a:gd name="connsiteY89" fmla="*/ 1530626 h 1940118"/>
              <a:gd name="connsiteX90" fmla="*/ 644055 w 1133061"/>
              <a:gd name="connsiteY90" fmla="*/ 1482918 h 1940118"/>
              <a:gd name="connsiteX91" fmla="*/ 620201 w 1133061"/>
              <a:gd name="connsiteY91" fmla="*/ 1403405 h 1940118"/>
              <a:gd name="connsiteX92" fmla="*/ 620201 w 1133061"/>
              <a:gd name="connsiteY92" fmla="*/ 1327867 h 1940118"/>
              <a:gd name="connsiteX93" fmla="*/ 628153 w 1133061"/>
              <a:gd name="connsiteY93" fmla="*/ 1272208 h 1940118"/>
              <a:gd name="connsiteX94" fmla="*/ 624177 w 1133061"/>
              <a:gd name="connsiteY94" fmla="*/ 1228476 h 1940118"/>
              <a:gd name="connsiteX95" fmla="*/ 568518 w 1133061"/>
              <a:gd name="connsiteY95" fmla="*/ 1296062 h 1940118"/>
              <a:gd name="connsiteX96" fmla="*/ 536713 w 1133061"/>
              <a:gd name="connsiteY96" fmla="*/ 1355697 h 1940118"/>
              <a:gd name="connsiteX97" fmla="*/ 512859 w 1133061"/>
              <a:gd name="connsiteY97" fmla="*/ 1423283 h 1940118"/>
              <a:gd name="connsiteX98" fmla="*/ 492981 w 1133061"/>
              <a:gd name="connsiteY98" fmla="*/ 1498820 h 1940118"/>
              <a:gd name="connsiteX99" fmla="*/ 485029 w 1133061"/>
              <a:gd name="connsiteY99" fmla="*/ 1562431 h 1940118"/>
              <a:gd name="connsiteX100" fmla="*/ 485029 w 1133061"/>
              <a:gd name="connsiteY100" fmla="*/ 1649895 h 1940118"/>
              <a:gd name="connsiteX101" fmla="*/ 485029 w 1133061"/>
              <a:gd name="connsiteY101" fmla="*/ 1713506 h 1940118"/>
              <a:gd name="connsiteX102" fmla="*/ 489005 w 1133061"/>
              <a:gd name="connsiteY102" fmla="*/ 1729408 h 1940118"/>
              <a:gd name="connsiteX103" fmla="*/ 437321 w 1133061"/>
              <a:gd name="connsiteY103" fmla="*/ 1705554 h 1940118"/>
              <a:gd name="connsiteX104" fmla="*/ 397565 w 1133061"/>
              <a:gd name="connsiteY104" fmla="*/ 1673749 h 1940118"/>
              <a:gd name="connsiteX105" fmla="*/ 349857 w 1133061"/>
              <a:gd name="connsiteY105" fmla="*/ 1626041 h 1940118"/>
              <a:gd name="connsiteX106" fmla="*/ 298174 w 1133061"/>
              <a:gd name="connsiteY106" fmla="*/ 1574358 h 1940118"/>
              <a:gd name="connsiteX107" fmla="*/ 329979 w 1133061"/>
              <a:gd name="connsiteY107" fmla="*/ 1665798 h 1940118"/>
              <a:gd name="connsiteX108" fmla="*/ 357808 w 1133061"/>
              <a:gd name="connsiteY108" fmla="*/ 1741335 h 1940118"/>
              <a:gd name="connsiteX109" fmla="*/ 389614 w 1133061"/>
              <a:gd name="connsiteY109" fmla="*/ 1800970 h 1940118"/>
              <a:gd name="connsiteX110" fmla="*/ 445273 w 1133061"/>
              <a:gd name="connsiteY110" fmla="*/ 1888434 h 1940118"/>
              <a:gd name="connsiteX111" fmla="*/ 489005 w 1133061"/>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9249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20810 w 1137037"/>
              <a:gd name="connsiteY47" fmla="*/ 159026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9249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1298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1298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18984 w 1137037"/>
              <a:gd name="connsiteY52" fmla="*/ 496956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37037" h="1940118">
                <a:moveTo>
                  <a:pt x="492981" y="1940118"/>
                </a:moveTo>
                <a:lnTo>
                  <a:pt x="397565" y="1920240"/>
                </a:lnTo>
                <a:lnTo>
                  <a:pt x="322028" y="1904337"/>
                </a:lnTo>
                <a:lnTo>
                  <a:pt x="242515" y="1864580"/>
                </a:lnTo>
                <a:lnTo>
                  <a:pt x="194807" y="1824824"/>
                </a:lnTo>
                <a:lnTo>
                  <a:pt x="166977" y="1796994"/>
                </a:lnTo>
                <a:lnTo>
                  <a:pt x="143123" y="1785067"/>
                </a:lnTo>
                <a:lnTo>
                  <a:pt x="123245" y="1753262"/>
                </a:lnTo>
                <a:lnTo>
                  <a:pt x="103367" y="1721457"/>
                </a:lnTo>
                <a:lnTo>
                  <a:pt x="71562" y="1677725"/>
                </a:lnTo>
                <a:lnTo>
                  <a:pt x="51683" y="1633993"/>
                </a:lnTo>
                <a:lnTo>
                  <a:pt x="31805" y="1574358"/>
                </a:lnTo>
                <a:lnTo>
                  <a:pt x="11927" y="1510747"/>
                </a:lnTo>
                <a:lnTo>
                  <a:pt x="0" y="1431234"/>
                </a:lnTo>
                <a:lnTo>
                  <a:pt x="3976" y="1343770"/>
                </a:lnTo>
                <a:lnTo>
                  <a:pt x="15903" y="1252330"/>
                </a:lnTo>
                <a:lnTo>
                  <a:pt x="23854" y="1212573"/>
                </a:lnTo>
                <a:lnTo>
                  <a:pt x="43732" y="1137036"/>
                </a:lnTo>
                <a:lnTo>
                  <a:pt x="71562" y="1061499"/>
                </a:lnTo>
                <a:lnTo>
                  <a:pt x="91440" y="1017766"/>
                </a:lnTo>
                <a:lnTo>
                  <a:pt x="135172" y="962107"/>
                </a:lnTo>
                <a:lnTo>
                  <a:pt x="178904" y="906448"/>
                </a:lnTo>
                <a:lnTo>
                  <a:pt x="242515" y="834886"/>
                </a:lnTo>
                <a:lnTo>
                  <a:pt x="310101" y="735495"/>
                </a:lnTo>
                <a:lnTo>
                  <a:pt x="326003" y="652006"/>
                </a:lnTo>
                <a:lnTo>
                  <a:pt x="353833" y="715617"/>
                </a:lnTo>
                <a:lnTo>
                  <a:pt x="365760" y="807057"/>
                </a:lnTo>
                <a:lnTo>
                  <a:pt x="361784" y="870667"/>
                </a:lnTo>
                <a:lnTo>
                  <a:pt x="353833" y="922351"/>
                </a:lnTo>
                <a:lnTo>
                  <a:pt x="337930" y="985961"/>
                </a:lnTo>
                <a:lnTo>
                  <a:pt x="333955" y="1013791"/>
                </a:lnTo>
                <a:lnTo>
                  <a:pt x="373711" y="966083"/>
                </a:lnTo>
                <a:lnTo>
                  <a:pt x="429370" y="866692"/>
                </a:lnTo>
                <a:lnTo>
                  <a:pt x="465151" y="795130"/>
                </a:lnTo>
                <a:lnTo>
                  <a:pt x="492981" y="715617"/>
                </a:lnTo>
                <a:lnTo>
                  <a:pt x="504908" y="652006"/>
                </a:lnTo>
                <a:lnTo>
                  <a:pt x="512859" y="540688"/>
                </a:lnTo>
                <a:lnTo>
                  <a:pt x="492981" y="441297"/>
                </a:lnTo>
                <a:lnTo>
                  <a:pt x="477078" y="361784"/>
                </a:lnTo>
                <a:lnTo>
                  <a:pt x="449249" y="298173"/>
                </a:lnTo>
                <a:lnTo>
                  <a:pt x="441298" y="230587"/>
                </a:lnTo>
                <a:lnTo>
                  <a:pt x="429370" y="143123"/>
                </a:lnTo>
                <a:lnTo>
                  <a:pt x="433346" y="67586"/>
                </a:lnTo>
                <a:lnTo>
                  <a:pt x="461176" y="0"/>
                </a:lnTo>
                <a:lnTo>
                  <a:pt x="473103" y="35780"/>
                </a:lnTo>
                <a:lnTo>
                  <a:pt x="485030" y="75537"/>
                </a:lnTo>
                <a:lnTo>
                  <a:pt x="504908" y="119269"/>
                </a:lnTo>
                <a:lnTo>
                  <a:pt x="548640" y="190832"/>
                </a:lnTo>
                <a:lnTo>
                  <a:pt x="600323" y="234563"/>
                </a:lnTo>
                <a:lnTo>
                  <a:pt x="648031" y="286246"/>
                </a:lnTo>
                <a:lnTo>
                  <a:pt x="691763" y="329979"/>
                </a:lnTo>
                <a:lnTo>
                  <a:pt x="755374" y="401540"/>
                </a:lnTo>
                <a:lnTo>
                  <a:pt x="818984" y="496956"/>
                </a:lnTo>
                <a:lnTo>
                  <a:pt x="846814" y="600323"/>
                </a:lnTo>
                <a:lnTo>
                  <a:pt x="858741" y="739471"/>
                </a:lnTo>
                <a:lnTo>
                  <a:pt x="870668" y="894521"/>
                </a:lnTo>
                <a:lnTo>
                  <a:pt x="854765" y="993913"/>
                </a:lnTo>
                <a:lnTo>
                  <a:pt x="874643" y="950180"/>
                </a:lnTo>
                <a:lnTo>
                  <a:pt x="906449" y="902473"/>
                </a:lnTo>
                <a:lnTo>
                  <a:pt x="958132" y="850789"/>
                </a:lnTo>
                <a:lnTo>
                  <a:pt x="997889" y="807057"/>
                </a:lnTo>
                <a:lnTo>
                  <a:pt x="1049572" y="779227"/>
                </a:lnTo>
                <a:lnTo>
                  <a:pt x="1105231" y="767300"/>
                </a:lnTo>
                <a:lnTo>
                  <a:pt x="1129085" y="771276"/>
                </a:lnTo>
                <a:lnTo>
                  <a:pt x="1073426" y="846813"/>
                </a:lnTo>
                <a:lnTo>
                  <a:pt x="1041621" y="954156"/>
                </a:lnTo>
                <a:lnTo>
                  <a:pt x="1037645" y="1041620"/>
                </a:lnTo>
                <a:lnTo>
                  <a:pt x="1053548" y="1137036"/>
                </a:lnTo>
                <a:lnTo>
                  <a:pt x="1089329" y="1244379"/>
                </a:lnTo>
                <a:lnTo>
                  <a:pt x="1117158" y="1359673"/>
                </a:lnTo>
                <a:lnTo>
                  <a:pt x="1137037" y="1459064"/>
                </a:lnTo>
                <a:lnTo>
                  <a:pt x="1125110" y="1586285"/>
                </a:lnTo>
                <a:lnTo>
                  <a:pt x="1081377" y="1689652"/>
                </a:lnTo>
                <a:lnTo>
                  <a:pt x="993913" y="1777116"/>
                </a:lnTo>
                <a:lnTo>
                  <a:pt x="914400" y="1836751"/>
                </a:lnTo>
                <a:lnTo>
                  <a:pt x="799106" y="1896386"/>
                </a:lnTo>
                <a:lnTo>
                  <a:pt x="743447" y="1916264"/>
                </a:lnTo>
                <a:lnTo>
                  <a:pt x="854765" y="1828800"/>
                </a:lnTo>
                <a:lnTo>
                  <a:pt x="934278" y="1681700"/>
                </a:lnTo>
                <a:lnTo>
                  <a:pt x="958132" y="1574358"/>
                </a:lnTo>
                <a:lnTo>
                  <a:pt x="962108" y="1530626"/>
                </a:lnTo>
                <a:lnTo>
                  <a:pt x="954157" y="1451113"/>
                </a:lnTo>
                <a:lnTo>
                  <a:pt x="914400" y="1518699"/>
                </a:lnTo>
                <a:lnTo>
                  <a:pt x="874643" y="1574358"/>
                </a:lnTo>
                <a:lnTo>
                  <a:pt x="834887" y="1602187"/>
                </a:lnTo>
                <a:lnTo>
                  <a:pt x="795130" y="1610139"/>
                </a:lnTo>
                <a:lnTo>
                  <a:pt x="779228" y="1610139"/>
                </a:lnTo>
                <a:lnTo>
                  <a:pt x="735496" y="1610139"/>
                </a:lnTo>
                <a:lnTo>
                  <a:pt x="699715" y="1574358"/>
                </a:lnTo>
                <a:lnTo>
                  <a:pt x="667910" y="1530626"/>
                </a:lnTo>
                <a:lnTo>
                  <a:pt x="648031" y="1482918"/>
                </a:lnTo>
                <a:lnTo>
                  <a:pt x="624177" y="1403405"/>
                </a:lnTo>
                <a:lnTo>
                  <a:pt x="624177" y="1327867"/>
                </a:lnTo>
                <a:lnTo>
                  <a:pt x="632129" y="1272208"/>
                </a:lnTo>
                <a:lnTo>
                  <a:pt x="628153" y="1228476"/>
                </a:lnTo>
                <a:lnTo>
                  <a:pt x="572494" y="1296062"/>
                </a:lnTo>
                <a:lnTo>
                  <a:pt x="540689" y="1355697"/>
                </a:lnTo>
                <a:lnTo>
                  <a:pt x="516835" y="1423283"/>
                </a:lnTo>
                <a:lnTo>
                  <a:pt x="496957" y="1498820"/>
                </a:lnTo>
                <a:lnTo>
                  <a:pt x="489005" y="1562431"/>
                </a:lnTo>
                <a:lnTo>
                  <a:pt x="489005" y="1649895"/>
                </a:lnTo>
                <a:lnTo>
                  <a:pt x="489005" y="1713506"/>
                </a:lnTo>
                <a:lnTo>
                  <a:pt x="492981" y="1729408"/>
                </a:lnTo>
                <a:lnTo>
                  <a:pt x="441297" y="1705554"/>
                </a:lnTo>
                <a:lnTo>
                  <a:pt x="401541" y="1673749"/>
                </a:lnTo>
                <a:lnTo>
                  <a:pt x="353833" y="1626041"/>
                </a:lnTo>
                <a:lnTo>
                  <a:pt x="302150" y="1574358"/>
                </a:lnTo>
                <a:lnTo>
                  <a:pt x="333955" y="1665798"/>
                </a:lnTo>
                <a:lnTo>
                  <a:pt x="361784" y="1741335"/>
                </a:lnTo>
                <a:lnTo>
                  <a:pt x="393590" y="1800970"/>
                </a:lnTo>
                <a:lnTo>
                  <a:pt x="449249" y="1888434"/>
                </a:lnTo>
                <a:lnTo>
                  <a:pt x="492981" y="1940118"/>
                </a:lnTo>
                <a:close/>
              </a:path>
            </a:pathLst>
          </a:custGeom>
          <a:solidFill>
            <a:srgbClr val="FF0000"/>
          </a:solidFill>
          <a:ln w="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200" b="0" i="0" u="none" strike="noStrike" kern="0" cap="none" spc="0" normalizeH="0" baseline="0" noProof="0" dirty="0">
              <a:ln>
                <a:noFill/>
              </a:ln>
              <a:solidFill>
                <a:srgbClr val="FF0000"/>
              </a:solidFill>
              <a:effectLst/>
              <a:uLnTx/>
              <a:uFillTx/>
              <a:latin typeface="Avenir Next LT Pro" panose="020B0504020202020204" pitchFamily="34" charset="0"/>
            </a:endParaRPr>
          </a:p>
        </p:txBody>
      </p:sp>
      <p:cxnSp>
        <p:nvCxnSpPr>
          <p:cNvPr id="9" name="Straight Arrow Connector 8">
            <a:extLst>
              <a:ext uri="{FF2B5EF4-FFF2-40B4-BE49-F238E27FC236}">
                <a16:creationId xmlns:a16="http://schemas.microsoft.com/office/drawing/2014/main" id="{70F0831D-8E49-6606-C5F9-792F00C14F42}"/>
              </a:ext>
            </a:extLst>
          </p:cNvPr>
          <p:cNvCxnSpPr>
            <a:cxnSpLocks/>
          </p:cNvCxnSpPr>
          <p:nvPr/>
        </p:nvCxnSpPr>
        <p:spPr>
          <a:xfrm flipH="1" flipV="1">
            <a:off x="1993487" y="4371916"/>
            <a:ext cx="1269897" cy="327176"/>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72" name="Freeform: Shape 71">
            <a:extLst>
              <a:ext uri="{FF2B5EF4-FFF2-40B4-BE49-F238E27FC236}">
                <a16:creationId xmlns:a16="http://schemas.microsoft.com/office/drawing/2014/main" id="{A5845C5A-8454-7A3C-D364-B0A459553936}"/>
              </a:ext>
            </a:extLst>
          </p:cNvPr>
          <p:cNvSpPr>
            <a:spLocks/>
          </p:cNvSpPr>
          <p:nvPr/>
        </p:nvSpPr>
        <p:spPr>
          <a:xfrm>
            <a:off x="2089661" y="4016741"/>
            <a:ext cx="140111" cy="265275"/>
          </a:xfrm>
          <a:custGeom>
            <a:avLst/>
            <a:gdLst>
              <a:gd name="connsiteX0" fmla="*/ 489005 w 1133061"/>
              <a:gd name="connsiteY0" fmla="*/ 1940118 h 1940118"/>
              <a:gd name="connsiteX1" fmla="*/ 393589 w 1133061"/>
              <a:gd name="connsiteY1" fmla="*/ 1920240 h 1940118"/>
              <a:gd name="connsiteX2" fmla="*/ 318052 w 1133061"/>
              <a:gd name="connsiteY2" fmla="*/ 1904337 h 1940118"/>
              <a:gd name="connsiteX3" fmla="*/ 238539 w 1133061"/>
              <a:gd name="connsiteY3" fmla="*/ 1864580 h 1940118"/>
              <a:gd name="connsiteX4" fmla="*/ 190831 w 1133061"/>
              <a:gd name="connsiteY4" fmla="*/ 1824824 h 1940118"/>
              <a:gd name="connsiteX5" fmla="*/ 163001 w 1133061"/>
              <a:gd name="connsiteY5" fmla="*/ 1796994 h 1940118"/>
              <a:gd name="connsiteX6" fmla="*/ 139147 w 1133061"/>
              <a:gd name="connsiteY6" fmla="*/ 1785067 h 1940118"/>
              <a:gd name="connsiteX7" fmla="*/ 119269 w 1133061"/>
              <a:gd name="connsiteY7" fmla="*/ 1753262 h 1940118"/>
              <a:gd name="connsiteX8" fmla="*/ 99391 w 1133061"/>
              <a:gd name="connsiteY8" fmla="*/ 1721457 h 1940118"/>
              <a:gd name="connsiteX9" fmla="*/ 67586 w 1133061"/>
              <a:gd name="connsiteY9" fmla="*/ 1677725 h 1940118"/>
              <a:gd name="connsiteX10" fmla="*/ 47707 w 1133061"/>
              <a:gd name="connsiteY10" fmla="*/ 1633993 h 1940118"/>
              <a:gd name="connsiteX11" fmla="*/ 27829 w 1133061"/>
              <a:gd name="connsiteY11" fmla="*/ 1574358 h 1940118"/>
              <a:gd name="connsiteX12" fmla="*/ 7951 w 1133061"/>
              <a:gd name="connsiteY12" fmla="*/ 1510747 h 1940118"/>
              <a:gd name="connsiteX13" fmla="*/ 7951 w 1133061"/>
              <a:gd name="connsiteY13" fmla="*/ 1431234 h 1940118"/>
              <a:gd name="connsiteX14" fmla="*/ 0 w 1133061"/>
              <a:gd name="connsiteY14" fmla="*/ 1343770 h 1940118"/>
              <a:gd name="connsiteX15" fmla="*/ 11927 w 1133061"/>
              <a:gd name="connsiteY15" fmla="*/ 1252330 h 1940118"/>
              <a:gd name="connsiteX16" fmla="*/ 19878 w 1133061"/>
              <a:gd name="connsiteY16" fmla="*/ 1212573 h 1940118"/>
              <a:gd name="connsiteX17" fmla="*/ 39756 w 1133061"/>
              <a:gd name="connsiteY17" fmla="*/ 1137036 h 1940118"/>
              <a:gd name="connsiteX18" fmla="*/ 67586 w 1133061"/>
              <a:gd name="connsiteY18" fmla="*/ 1061499 h 1940118"/>
              <a:gd name="connsiteX19" fmla="*/ 87464 w 1133061"/>
              <a:gd name="connsiteY19" fmla="*/ 1017766 h 1940118"/>
              <a:gd name="connsiteX20" fmla="*/ 131196 w 1133061"/>
              <a:gd name="connsiteY20" fmla="*/ 962107 h 1940118"/>
              <a:gd name="connsiteX21" fmla="*/ 174928 w 1133061"/>
              <a:gd name="connsiteY21" fmla="*/ 906448 h 1940118"/>
              <a:gd name="connsiteX22" fmla="*/ 238539 w 1133061"/>
              <a:gd name="connsiteY22" fmla="*/ 834886 h 1940118"/>
              <a:gd name="connsiteX23" fmla="*/ 306125 w 1133061"/>
              <a:gd name="connsiteY23" fmla="*/ 735495 h 1940118"/>
              <a:gd name="connsiteX24" fmla="*/ 322027 w 1133061"/>
              <a:gd name="connsiteY24" fmla="*/ 652006 h 1940118"/>
              <a:gd name="connsiteX25" fmla="*/ 349857 w 1133061"/>
              <a:gd name="connsiteY25" fmla="*/ 715617 h 1940118"/>
              <a:gd name="connsiteX26" fmla="*/ 361784 w 1133061"/>
              <a:gd name="connsiteY26" fmla="*/ 807057 h 1940118"/>
              <a:gd name="connsiteX27" fmla="*/ 357808 w 1133061"/>
              <a:gd name="connsiteY27" fmla="*/ 870667 h 1940118"/>
              <a:gd name="connsiteX28" fmla="*/ 349857 w 1133061"/>
              <a:gd name="connsiteY28" fmla="*/ 922351 h 1940118"/>
              <a:gd name="connsiteX29" fmla="*/ 333954 w 1133061"/>
              <a:gd name="connsiteY29" fmla="*/ 985961 h 1940118"/>
              <a:gd name="connsiteX30" fmla="*/ 329979 w 1133061"/>
              <a:gd name="connsiteY30" fmla="*/ 1013791 h 1940118"/>
              <a:gd name="connsiteX31" fmla="*/ 369735 w 1133061"/>
              <a:gd name="connsiteY31" fmla="*/ 966083 h 1940118"/>
              <a:gd name="connsiteX32" fmla="*/ 425394 w 1133061"/>
              <a:gd name="connsiteY32" fmla="*/ 866692 h 1940118"/>
              <a:gd name="connsiteX33" fmla="*/ 461175 w 1133061"/>
              <a:gd name="connsiteY33" fmla="*/ 795130 h 1940118"/>
              <a:gd name="connsiteX34" fmla="*/ 489005 w 1133061"/>
              <a:gd name="connsiteY34" fmla="*/ 715617 h 1940118"/>
              <a:gd name="connsiteX35" fmla="*/ 500932 w 1133061"/>
              <a:gd name="connsiteY35" fmla="*/ 652006 h 1940118"/>
              <a:gd name="connsiteX36" fmla="*/ 508883 w 1133061"/>
              <a:gd name="connsiteY36" fmla="*/ 540688 h 1940118"/>
              <a:gd name="connsiteX37" fmla="*/ 489005 w 1133061"/>
              <a:gd name="connsiteY37" fmla="*/ 441297 h 1940118"/>
              <a:gd name="connsiteX38" fmla="*/ 473102 w 1133061"/>
              <a:gd name="connsiteY38" fmla="*/ 361784 h 1940118"/>
              <a:gd name="connsiteX39" fmla="*/ 445273 w 1133061"/>
              <a:gd name="connsiteY39" fmla="*/ 298173 h 1940118"/>
              <a:gd name="connsiteX40" fmla="*/ 445273 w 1133061"/>
              <a:gd name="connsiteY40" fmla="*/ 230587 h 1940118"/>
              <a:gd name="connsiteX41" fmla="*/ 425394 w 1133061"/>
              <a:gd name="connsiteY41" fmla="*/ 143123 h 1940118"/>
              <a:gd name="connsiteX42" fmla="*/ 429370 w 1133061"/>
              <a:gd name="connsiteY42" fmla="*/ 67586 h 1940118"/>
              <a:gd name="connsiteX43" fmla="*/ 457200 w 1133061"/>
              <a:gd name="connsiteY43" fmla="*/ 0 h 1940118"/>
              <a:gd name="connsiteX44" fmla="*/ 469127 w 1133061"/>
              <a:gd name="connsiteY44" fmla="*/ 35780 h 1940118"/>
              <a:gd name="connsiteX45" fmla="*/ 481054 w 1133061"/>
              <a:gd name="connsiteY45" fmla="*/ 75537 h 1940118"/>
              <a:gd name="connsiteX46" fmla="*/ 500932 w 1133061"/>
              <a:gd name="connsiteY46" fmla="*/ 119269 h 1940118"/>
              <a:gd name="connsiteX47" fmla="*/ 516834 w 1133061"/>
              <a:gd name="connsiteY47" fmla="*/ 159026 h 1940118"/>
              <a:gd name="connsiteX48" fmla="*/ 596347 w 1133061"/>
              <a:gd name="connsiteY48" fmla="*/ 234563 h 1940118"/>
              <a:gd name="connsiteX49" fmla="*/ 644055 w 1133061"/>
              <a:gd name="connsiteY49" fmla="*/ 286246 h 1940118"/>
              <a:gd name="connsiteX50" fmla="*/ 687787 w 1133061"/>
              <a:gd name="connsiteY50" fmla="*/ 329979 h 1940118"/>
              <a:gd name="connsiteX51" fmla="*/ 751398 w 1133061"/>
              <a:gd name="connsiteY51" fmla="*/ 401540 h 1940118"/>
              <a:gd name="connsiteX52" fmla="*/ 803081 w 1133061"/>
              <a:gd name="connsiteY52" fmla="*/ 449248 h 1940118"/>
              <a:gd name="connsiteX53" fmla="*/ 842838 w 1133061"/>
              <a:gd name="connsiteY53" fmla="*/ 600323 h 1940118"/>
              <a:gd name="connsiteX54" fmla="*/ 854765 w 1133061"/>
              <a:gd name="connsiteY54" fmla="*/ 739471 h 1940118"/>
              <a:gd name="connsiteX55" fmla="*/ 866692 w 1133061"/>
              <a:gd name="connsiteY55" fmla="*/ 894521 h 1940118"/>
              <a:gd name="connsiteX56" fmla="*/ 850789 w 1133061"/>
              <a:gd name="connsiteY56" fmla="*/ 993913 h 1940118"/>
              <a:gd name="connsiteX57" fmla="*/ 870667 w 1133061"/>
              <a:gd name="connsiteY57" fmla="*/ 950180 h 1940118"/>
              <a:gd name="connsiteX58" fmla="*/ 902473 w 1133061"/>
              <a:gd name="connsiteY58" fmla="*/ 902473 h 1940118"/>
              <a:gd name="connsiteX59" fmla="*/ 954156 w 1133061"/>
              <a:gd name="connsiteY59" fmla="*/ 850789 h 1940118"/>
              <a:gd name="connsiteX60" fmla="*/ 993913 w 1133061"/>
              <a:gd name="connsiteY60" fmla="*/ 807057 h 1940118"/>
              <a:gd name="connsiteX61" fmla="*/ 1045596 w 1133061"/>
              <a:gd name="connsiteY61" fmla="*/ 779227 h 1940118"/>
              <a:gd name="connsiteX62" fmla="*/ 1101255 w 1133061"/>
              <a:gd name="connsiteY62" fmla="*/ 767300 h 1940118"/>
              <a:gd name="connsiteX63" fmla="*/ 1125109 w 1133061"/>
              <a:gd name="connsiteY63" fmla="*/ 771276 h 1940118"/>
              <a:gd name="connsiteX64" fmla="*/ 1069450 w 1133061"/>
              <a:gd name="connsiteY64" fmla="*/ 846813 h 1940118"/>
              <a:gd name="connsiteX65" fmla="*/ 1037645 w 1133061"/>
              <a:gd name="connsiteY65" fmla="*/ 954156 h 1940118"/>
              <a:gd name="connsiteX66" fmla="*/ 1033669 w 1133061"/>
              <a:gd name="connsiteY66" fmla="*/ 1041620 h 1940118"/>
              <a:gd name="connsiteX67" fmla="*/ 1049572 w 1133061"/>
              <a:gd name="connsiteY67" fmla="*/ 1137036 h 1940118"/>
              <a:gd name="connsiteX68" fmla="*/ 1085353 w 1133061"/>
              <a:gd name="connsiteY68" fmla="*/ 1244379 h 1940118"/>
              <a:gd name="connsiteX69" fmla="*/ 1113182 w 1133061"/>
              <a:gd name="connsiteY69" fmla="*/ 1359673 h 1940118"/>
              <a:gd name="connsiteX70" fmla="*/ 1133061 w 1133061"/>
              <a:gd name="connsiteY70" fmla="*/ 1459064 h 1940118"/>
              <a:gd name="connsiteX71" fmla="*/ 1121134 w 1133061"/>
              <a:gd name="connsiteY71" fmla="*/ 1586285 h 1940118"/>
              <a:gd name="connsiteX72" fmla="*/ 1077401 w 1133061"/>
              <a:gd name="connsiteY72" fmla="*/ 1689652 h 1940118"/>
              <a:gd name="connsiteX73" fmla="*/ 989937 w 1133061"/>
              <a:gd name="connsiteY73" fmla="*/ 1777116 h 1940118"/>
              <a:gd name="connsiteX74" fmla="*/ 910424 w 1133061"/>
              <a:gd name="connsiteY74" fmla="*/ 1836751 h 1940118"/>
              <a:gd name="connsiteX75" fmla="*/ 795130 w 1133061"/>
              <a:gd name="connsiteY75" fmla="*/ 1896386 h 1940118"/>
              <a:gd name="connsiteX76" fmla="*/ 739471 w 1133061"/>
              <a:gd name="connsiteY76" fmla="*/ 1916264 h 1940118"/>
              <a:gd name="connsiteX77" fmla="*/ 850789 w 1133061"/>
              <a:gd name="connsiteY77" fmla="*/ 1828800 h 1940118"/>
              <a:gd name="connsiteX78" fmla="*/ 930302 w 1133061"/>
              <a:gd name="connsiteY78" fmla="*/ 1681700 h 1940118"/>
              <a:gd name="connsiteX79" fmla="*/ 954156 w 1133061"/>
              <a:gd name="connsiteY79" fmla="*/ 1574358 h 1940118"/>
              <a:gd name="connsiteX80" fmla="*/ 958132 w 1133061"/>
              <a:gd name="connsiteY80" fmla="*/ 1530626 h 1940118"/>
              <a:gd name="connsiteX81" fmla="*/ 950181 w 1133061"/>
              <a:gd name="connsiteY81" fmla="*/ 1451113 h 1940118"/>
              <a:gd name="connsiteX82" fmla="*/ 910424 w 1133061"/>
              <a:gd name="connsiteY82" fmla="*/ 1518699 h 1940118"/>
              <a:gd name="connsiteX83" fmla="*/ 870667 w 1133061"/>
              <a:gd name="connsiteY83" fmla="*/ 1574358 h 1940118"/>
              <a:gd name="connsiteX84" fmla="*/ 830911 w 1133061"/>
              <a:gd name="connsiteY84" fmla="*/ 1602187 h 1940118"/>
              <a:gd name="connsiteX85" fmla="*/ 791154 w 1133061"/>
              <a:gd name="connsiteY85" fmla="*/ 1610139 h 1940118"/>
              <a:gd name="connsiteX86" fmla="*/ 775252 w 1133061"/>
              <a:gd name="connsiteY86" fmla="*/ 1610139 h 1940118"/>
              <a:gd name="connsiteX87" fmla="*/ 731520 w 1133061"/>
              <a:gd name="connsiteY87" fmla="*/ 1610139 h 1940118"/>
              <a:gd name="connsiteX88" fmla="*/ 695739 w 1133061"/>
              <a:gd name="connsiteY88" fmla="*/ 1574358 h 1940118"/>
              <a:gd name="connsiteX89" fmla="*/ 663934 w 1133061"/>
              <a:gd name="connsiteY89" fmla="*/ 1530626 h 1940118"/>
              <a:gd name="connsiteX90" fmla="*/ 644055 w 1133061"/>
              <a:gd name="connsiteY90" fmla="*/ 1482918 h 1940118"/>
              <a:gd name="connsiteX91" fmla="*/ 620201 w 1133061"/>
              <a:gd name="connsiteY91" fmla="*/ 1403405 h 1940118"/>
              <a:gd name="connsiteX92" fmla="*/ 620201 w 1133061"/>
              <a:gd name="connsiteY92" fmla="*/ 1327867 h 1940118"/>
              <a:gd name="connsiteX93" fmla="*/ 628153 w 1133061"/>
              <a:gd name="connsiteY93" fmla="*/ 1272208 h 1940118"/>
              <a:gd name="connsiteX94" fmla="*/ 624177 w 1133061"/>
              <a:gd name="connsiteY94" fmla="*/ 1228476 h 1940118"/>
              <a:gd name="connsiteX95" fmla="*/ 568518 w 1133061"/>
              <a:gd name="connsiteY95" fmla="*/ 1296062 h 1940118"/>
              <a:gd name="connsiteX96" fmla="*/ 536713 w 1133061"/>
              <a:gd name="connsiteY96" fmla="*/ 1355697 h 1940118"/>
              <a:gd name="connsiteX97" fmla="*/ 512859 w 1133061"/>
              <a:gd name="connsiteY97" fmla="*/ 1423283 h 1940118"/>
              <a:gd name="connsiteX98" fmla="*/ 492981 w 1133061"/>
              <a:gd name="connsiteY98" fmla="*/ 1498820 h 1940118"/>
              <a:gd name="connsiteX99" fmla="*/ 485029 w 1133061"/>
              <a:gd name="connsiteY99" fmla="*/ 1562431 h 1940118"/>
              <a:gd name="connsiteX100" fmla="*/ 485029 w 1133061"/>
              <a:gd name="connsiteY100" fmla="*/ 1649895 h 1940118"/>
              <a:gd name="connsiteX101" fmla="*/ 485029 w 1133061"/>
              <a:gd name="connsiteY101" fmla="*/ 1713506 h 1940118"/>
              <a:gd name="connsiteX102" fmla="*/ 489005 w 1133061"/>
              <a:gd name="connsiteY102" fmla="*/ 1729408 h 1940118"/>
              <a:gd name="connsiteX103" fmla="*/ 437321 w 1133061"/>
              <a:gd name="connsiteY103" fmla="*/ 1705554 h 1940118"/>
              <a:gd name="connsiteX104" fmla="*/ 397565 w 1133061"/>
              <a:gd name="connsiteY104" fmla="*/ 1673749 h 1940118"/>
              <a:gd name="connsiteX105" fmla="*/ 349857 w 1133061"/>
              <a:gd name="connsiteY105" fmla="*/ 1626041 h 1940118"/>
              <a:gd name="connsiteX106" fmla="*/ 298174 w 1133061"/>
              <a:gd name="connsiteY106" fmla="*/ 1574358 h 1940118"/>
              <a:gd name="connsiteX107" fmla="*/ 329979 w 1133061"/>
              <a:gd name="connsiteY107" fmla="*/ 1665798 h 1940118"/>
              <a:gd name="connsiteX108" fmla="*/ 357808 w 1133061"/>
              <a:gd name="connsiteY108" fmla="*/ 1741335 h 1940118"/>
              <a:gd name="connsiteX109" fmla="*/ 389614 w 1133061"/>
              <a:gd name="connsiteY109" fmla="*/ 1800970 h 1940118"/>
              <a:gd name="connsiteX110" fmla="*/ 445273 w 1133061"/>
              <a:gd name="connsiteY110" fmla="*/ 1888434 h 1940118"/>
              <a:gd name="connsiteX111" fmla="*/ 489005 w 1133061"/>
              <a:gd name="connsiteY111" fmla="*/ 1940118 h 1940118"/>
              <a:gd name="connsiteX0" fmla="*/ 489005 w 1133061"/>
              <a:gd name="connsiteY0" fmla="*/ 1940118 h 1940118"/>
              <a:gd name="connsiteX1" fmla="*/ 393589 w 1133061"/>
              <a:gd name="connsiteY1" fmla="*/ 1920240 h 1940118"/>
              <a:gd name="connsiteX2" fmla="*/ 318052 w 1133061"/>
              <a:gd name="connsiteY2" fmla="*/ 1904337 h 1940118"/>
              <a:gd name="connsiteX3" fmla="*/ 238539 w 1133061"/>
              <a:gd name="connsiteY3" fmla="*/ 1864580 h 1940118"/>
              <a:gd name="connsiteX4" fmla="*/ 190831 w 1133061"/>
              <a:gd name="connsiteY4" fmla="*/ 1824824 h 1940118"/>
              <a:gd name="connsiteX5" fmla="*/ 163001 w 1133061"/>
              <a:gd name="connsiteY5" fmla="*/ 1796994 h 1940118"/>
              <a:gd name="connsiteX6" fmla="*/ 139147 w 1133061"/>
              <a:gd name="connsiteY6" fmla="*/ 1785067 h 1940118"/>
              <a:gd name="connsiteX7" fmla="*/ 119269 w 1133061"/>
              <a:gd name="connsiteY7" fmla="*/ 1753262 h 1940118"/>
              <a:gd name="connsiteX8" fmla="*/ 99391 w 1133061"/>
              <a:gd name="connsiteY8" fmla="*/ 1721457 h 1940118"/>
              <a:gd name="connsiteX9" fmla="*/ 67586 w 1133061"/>
              <a:gd name="connsiteY9" fmla="*/ 1677725 h 1940118"/>
              <a:gd name="connsiteX10" fmla="*/ 47707 w 1133061"/>
              <a:gd name="connsiteY10" fmla="*/ 1633993 h 1940118"/>
              <a:gd name="connsiteX11" fmla="*/ 27829 w 1133061"/>
              <a:gd name="connsiteY11" fmla="*/ 1574358 h 1940118"/>
              <a:gd name="connsiteX12" fmla="*/ 7951 w 1133061"/>
              <a:gd name="connsiteY12" fmla="*/ 1510747 h 1940118"/>
              <a:gd name="connsiteX13" fmla="*/ 7951 w 1133061"/>
              <a:gd name="connsiteY13" fmla="*/ 1431234 h 1940118"/>
              <a:gd name="connsiteX14" fmla="*/ 0 w 1133061"/>
              <a:gd name="connsiteY14" fmla="*/ 1343770 h 1940118"/>
              <a:gd name="connsiteX15" fmla="*/ 11927 w 1133061"/>
              <a:gd name="connsiteY15" fmla="*/ 1252330 h 1940118"/>
              <a:gd name="connsiteX16" fmla="*/ 19878 w 1133061"/>
              <a:gd name="connsiteY16" fmla="*/ 1212573 h 1940118"/>
              <a:gd name="connsiteX17" fmla="*/ 39756 w 1133061"/>
              <a:gd name="connsiteY17" fmla="*/ 1137036 h 1940118"/>
              <a:gd name="connsiteX18" fmla="*/ 67586 w 1133061"/>
              <a:gd name="connsiteY18" fmla="*/ 1061499 h 1940118"/>
              <a:gd name="connsiteX19" fmla="*/ 87464 w 1133061"/>
              <a:gd name="connsiteY19" fmla="*/ 1017766 h 1940118"/>
              <a:gd name="connsiteX20" fmla="*/ 131196 w 1133061"/>
              <a:gd name="connsiteY20" fmla="*/ 962107 h 1940118"/>
              <a:gd name="connsiteX21" fmla="*/ 174928 w 1133061"/>
              <a:gd name="connsiteY21" fmla="*/ 906448 h 1940118"/>
              <a:gd name="connsiteX22" fmla="*/ 238539 w 1133061"/>
              <a:gd name="connsiteY22" fmla="*/ 834886 h 1940118"/>
              <a:gd name="connsiteX23" fmla="*/ 306125 w 1133061"/>
              <a:gd name="connsiteY23" fmla="*/ 735495 h 1940118"/>
              <a:gd name="connsiteX24" fmla="*/ 322027 w 1133061"/>
              <a:gd name="connsiteY24" fmla="*/ 652006 h 1940118"/>
              <a:gd name="connsiteX25" fmla="*/ 349857 w 1133061"/>
              <a:gd name="connsiteY25" fmla="*/ 715617 h 1940118"/>
              <a:gd name="connsiteX26" fmla="*/ 361784 w 1133061"/>
              <a:gd name="connsiteY26" fmla="*/ 807057 h 1940118"/>
              <a:gd name="connsiteX27" fmla="*/ 357808 w 1133061"/>
              <a:gd name="connsiteY27" fmla="*/ 870667 h 1940118"/>
              <a:gd name="connsiteX28" fmla="*/ 349857 w 1133061"/>
              <a:gd name="connsiteY28" fmla="*/ 922351 h 1940118"/>
              <a:gd name="connsiteX29" fmla="*/ 333954 w 1133061"/>
              <a:gd name="connsiteY29" fmla="*/ 985961 h 1940118"/>
              <a:gd name="connsiteX30" fmla="*/ 329979 w 1133061"/>
              <a:gd name="connsiteY30" fmla="*/ 1013791 h 1940118"/>
              <a:gd name="connsiteX31" fmla="*/ 369735 w 1133061"/>
              <a:gd name="connsiteY31" fmla="*/ 966083 h 1940118"/>
              <a:gd name="connsiteX32" fmla="*/ 425394 w 1133061"/>
              <a:gd name="connsiteY32" fmla="*/ 866692 h 1940118"/>
              <a:gd name="connsiteX33" fmla="*/ 461175 w 1133061"/>
              <a:gd name="connsiteY33" fmla="*/ 795130 h 1940118"/>
              <a:gd name="connsiteX34" fmla="*/ 489005 w 1133061"/>
              <a:gd name="connsiteY34" fmla="*/ 715617 h 1940118"/>
              <a:gd name="connsiteX35" fmla="*/ 500932 w 1133061"/>
              <a:gd name="connsiteY35" fmla="*/ 652006 h 1940118"/>
              <a:gd name="connsiteX36" fmla="*/ 508883 w 1133061"/>
              <a:gd name="connsiteY36" fmla="*/ 540688 h 1940118"/>
              <a:gd name="connsiteX37" fmla="*/ 489005 w 1133061"/>
              <a:gd name="connsiteY37" fmla="*/ 441297 h 1940118"/>
              <a:gd name="connsiteX38" fmla="*/ 473102 w 1133061"/>
              <a:gd name="connsiteY38" fmla="*/ 361784 h 1940118"/>
              <a:gd name="connsiteX39" fmla="*/ 445273 w 1133061"/>
              <a:gd name="connsiteY39" fmla="*/ 298173 h 1940118"/>
              <a:gd name="connsiteX40" fmla="*/ 445273 w 1133061"/>
              <a:gd name="connsiteY40" fmla="*/ 230587 h 1940118"/>
              <a:gd name="connsiteX41" fmla="*/ 425394 w 1133061"/>
              <a:gd name="connsiteY41" fmla="*/ 143123 h 1940118"/>
              <a:gd name="connsiteX42" fmla="*/ 429370 w 1133061"/>
              <a:gd name="connsiteY42" fmla="*/ 67586 h 1940118"/>
              <a:gd name="connsiteX43" fmla="*/ 457200 w 1133061"/>
              <a:gd name="connsiteY43" fmla="*/ 0 h 1940118"/>
              <a:gd name="connsiteX44" fmla="*/ 469127 w 1133061"/>
              <a:gd name="connsiteY44" fmla="*/ 35780 h 1940118"/>
              <a:gd name="connsiteX45" fmla="*/ 481054 w 1133061"/>
              <a:gd name="connsiteY45" fmla="*/ 75537 h 1940118"/>
              <a:gd name="connsiteX46" fmla="*/ 500932 w 1133061"/>
              <a:gd name="connsiteY46" fmla="*/ 119269 h 1940118"/>
              <a:gd name="connsiteX47" fmla="*/ 516834 w 1133061"/>
              <a:gd name="connsiteY47" fmla="*/ 159026 h 1940118"/>
              <a:gd name="connsiteX48" fmla="*/ 596347 w 1133061"/>
              <a:gd name="connsiteY48" fmla="*/ 234563 h 1940118"/>
              <a:gd name="connsiteX49" fmla="*/ 644055 w 1133061"/>
              <a:gd name="connsiteY49" fmla="*/ 286246 h 1940118"/>
              <a:gd name="connsiteX50" fmla="*/ 687787 w 1133061"/>
              <a:gd name="connsiteY50" fmla="*/ 329979 h 1940118"/>
              <a:gd name="connsiteX51" fmla="*/ 751398 w 1133061"/>
              <a:gd name="connsiteY51" fmla="*/ 401540 h 1940118"/>
              <a:gd name="connsiteX52" fmla="*/ 803081 w 1133061"/>
              <a:gd name="connsiteY52" fmla="*/ 453224 h 1940118"/>
              <a:gd name="connsiteX53" fmla="*/ 842838 w 1133061"/>
              <a:gd name="connsiteY53" fmla="*/ 600323 h 1940118"/>
              <a:gd name="connsiteX54" fmla="*/ 854765 w 1133061"/>
              <a:gd name="connsiteY54" fmla="*/ 739471 h 1940118"/>
              <a:gd name="connsiteX55" fmla="*/ 866692 w 1133061"/>
              <a:gd name="connsiteY55" fmla="*/ 894521 h 1940118"/>
              <a:gd name="connsiteX56" fmla="*/ 850789 w 1133061"/>
              <a:gd name="connsiteY56" fmla="*/ 993913 h 1940118"/>
              <a:gd name="connsiteX57" fmla="*/ 870667 w 1133061"/>
              <a:gd name="connsiteY57" fmla="*/ 950180 h 1940118"/>
              <a:gd name="connsiteX58" fmla="*/ 902473 w 1133061"/>
              <a:gd name="connsiteY58" fmla="*/ 902473 h 1940118"/>
              <a:gd name="connsiteX59" fmla="*/ 954156 w 1133061"/>
              <a:gd name="connsiteY59" fmla="*/ 850789 h 1940118"/>
              <a:gd name="connsiteX60" fmla="*/ 993913 w 1133061"/>
              <a:gd name="connsiteY60" fmla="*/ 807057 h 1940118"/>
              <a:gd name="connsiteX61" fmla="*/ 1045596 w 1133061"/>
              <a:gd name="connsiteY61" fmla="*/ 779227 h 1940118"/>
              <a:gd name="connsiteX62" fmla="*/ 1101255 w 1133061"/>
              <a:gd name="connsiteY62" fmla="*/ 767300 h 1940118"/>
              <a:gd name="connsiteX63" fmla="*/ 1125109 w 1133061"/>
              <a:gd name="connsiteY63" fmla="*/ 771276 h 1940118"/>
              <a:gd name="connsiteX64" fmla="*/ 1069450 w 1133061"/>
              <a:gd name="connsiteY64" fmla="*/ 846813 h 1940118"/>
              <a:gd name="connsiteX65" fmla="*/ 1037645 w 1133061"/>
              <a:gd name="connsiteY65" fmla="*/ 954156 h 1940118"/>
              <a:gd name="connsiteX66" fmla="*/ 1033669 w 1133061"/>
              <a:gd name="connsiteY66" fmla="*/ 1041620 h 1940118"/>
              <a:gd name="connsiteX67" fmla="*/ 1049572 w 1133061"/>
              <a:gd name="connsiteY67" fmla="*/ 1137036 h 1940118"/>
              <a:gd name="connsiteX68" fmla="*/ 1085353 w 1133061"/>
              <a:gd name="connsiteY68" fmla="*/ 1244379 h 1940118"/>
              <a:gd name="connsiteX69" fmla="*/ 1113182 w 1133061"/>
              <a:gd name="connsiteY69" fmla="*/ 1359673 h 1940118"/>
              <a:gd name="connsiteX70" fmla="*/ 1133061 w 1133061"/>
              <a:gd name="connsiteY70" fmla="*/ 1459064 h 1940118"/>
              <a:gd name="connsiteX71" fmla="*/ 1121134 w 1133061"/>
              <a:gd name="connsiteY71" fmla="*/ 1586285 h 1940118"/>
              <a:gd name="connsiteX72" fmla="*/ 1077401 w 1133061"/>
              <a:gd name="connsiteY72" fmla="*/ 1689652 h 1940118"/>
              <a:gd name="connsiteX73" fmla="*/ 989937 w 1133061"/>
              <a:gd name="connsiteY73" fmla="*/ 1777116 h 1940118"/>
              <a:gd name="connsiteX74" fmla="*/ 910424 w 1133061"/>
              <a:gd name="connsiteY74" fmla="*/ 1836751 h 1940118"/>
              <a:gd name="connsiteX75" fmla="*/ 795130 w 1133061"/>
              <a:gd name="connsiteY75" fmla="*/ 1896386 h 1940118"/>
              <a:gd name="connsiteX76" fmla="*/ 739471 w 1133061"/>
              <a:gd name="connsiteY76" fmla="*/ 1916264 h 1940118"/>
              <a:gd name="connsiteX77" fmla="*/ 850789 w 1133061"/>
              <a:gd name="connsiteY77" fmla="*/ 1828800 h 1940118"/>
              <a:gd name="connsiteX78" fmla="*/ 930302 w 1133061"/>
              <a:gd name="connsiteY78" fmla="*/ 1681700 h 1940118"/>
              <a:gd name="connsiteX79" fmla="*/ 954156 w 1133061"/>
              <a:gd name="connsiteY79" fmla="*/ 1574358 h 1940118"/>
              <a:gd name="connsiteX80" fmla="*/ 958132 w 1133061"/>
              <a:gd name="connsiteY80" fmla="*/ 1530626 h 1940118"/>
              <a:gd name="connsiteX81" fmla="*/ 950181 w 1133061"/>
              <a:gd name="connsiteY81" fmla="*/ 1451113 h 1940118"/>
              <a:gd name="connsiteX82" fmla="*/ 910424 w 1133061"/>
              <a:gd name="connsiteY82" fmla="*/ 1518699 h 1940118"/>
              <a:gd name="connsiteX83" fmla="*/ 870667 w 1133061"/>
              <a:gd name="connsiteY83" fmla="*/ 1574358 h 1940118"/>
              <a:gd name="connsiteX84" fmla="*/ 830911 w 1133061"/>
              <a:gd name="connsiteY84" fmla="*/ 1602187 h 1940118"/>
              <a:gd name="connsiteX85" fmla="*/ 791154 w 1133061"/>
              <a:gd name="connsiteY85" fmla="*/ 1610139 h 1940118"/>
              <a:gd name="connsiteX86" fmla="*/ 775252 w 1133061"/>
              <a:gd name="connsiteY86" fmla="*/ 1610139 h 1940118"/>
              <a:gd name="connsiteX87" fmla="*/ 731520 w 1133061"/>
              <a:gd name="connsiteY87" fmla="*/ 1610139 h 1940118"/>
              <a:gd name="connsiteX88" fmla="*/ 695739 w 1133061"/>
              <a:gd name="connsiteY88" fmla="*/ 1574358 h 1940118"/>
              <a:gd name="connsiteX89" fmla="*/ 663934 w 1133061"/>
              <a:gd name="connsiteY89" fmla="*/ 1530626 h 1940118"/>
              <a:gd name="connsiteX90" fmla="*/ 644055 w 1133061"/>
              <a:gd name="connsiteY90" fmla="*/ 1482918 h 1940118"/>
              <a:gd name="connsiteX91" fmla="*/ 620201 w 1133061"/>
              <a:gd name="connsiteY91" fmla="*/ 1403405 h 1940118"/>
              <a:gd name="connsiteX92" fmla="*/ 620201 w 1133061"/>
              <a:gd name="connsiteY92" fmla="*/ 1327867 h 1940118"/>
              <a:gd name="connsiteX93" fmla="*/ 628153 w 1133061"/>
              <a:gd name="connsiteY93" fmla="*/ 1272208 h 1940118"/>
              <a:gd name="connsiteX94" fmla="*/ 624177 w 1133061"/>
              <a:gd name="connsiteY94" fmla="*/ 1228476 h 1940118"/>
              <a:gd name="connsiteX95" fmla="*/ 568518 w 1133061"/>
              <a:gd name="connsiteY95" fmla="*/ 1296062 h 1940118"/>
              <a:gd name="connsiteX96" fmla="*/ 536713 w 1133061"/>
              <a:gd name="connsiteY96" fmla="*/ 1355697 h 1940118"/>
              <a:gd name="connsiteX97" fmla="*/ 512859 w 1133061"/>
              <a:gd name="connsiteY97" fmla="*/ 1423283 h 1940118"/>
              <a:gd name="connsiteX98" fmla="*/ 492981 w 1133061"/>
              <a:gd name="connsiteY98" fmla="*/ 1498820 h 1940118"/>
              <a:gd name="connsiteX99" fmla="*/ 485029 w 1133061"/>
              <a:gd name="connsiteY99" fmla="*/ 1562431 h 1940118"/>
              <a:gd name="connsiteX100" fmla="*/ 485029 w 1133061"/>
              <a:gd name="connsiteY100" fmla="*/ 1649895 h 1940118"/>
              <a:gd name="connsiteX101" fmla="*/ 485029 w 1133061"/>
              <a:gd name="connsiteY101" fmla="*/ 1713506 h 1940118"/>
              <a:gd name="connsiteX102" fmla="*/ 489005 w 1133061"/>
              <a:gd name="connsiteY102" fmla="*/ 1729408 h 1940118"/>
              <a:gd name="connsiteX103" fmla="*/ 437321 w 1133061"/>
              <a:gd name="connsiteY103" fmla="*/ 1705554 h 1940118"/>
              <a:gd name="connsiteX104" fmla="*/ 397565 w 1133061"/>
              <a:gd name="connsiteY104" fmla="*/ 1673749 h 1940118"/>
              <a:gd name="connsiteX105" fmla="*/ 349857 w 1133061"/>
              <a:gd name="connsiteY105" fmla="*/ 1626041 h 1940118"/>
              <a:gd name="connsiteX106" fmla="*/ 298174 w 1133061"/>
              <a:gd name="connsiteY106" fmla="*/ 1574358 h 1940118"/>
              <a:gd name="connsiteX107" fmla="*/ 329979 w 1133061"/>
              <a:gd name="connsiteY107" fmla="*/ 1665798 h 1940118"/>
              <a:gd name="connsiteX108" fmla="*/ 357808 w 1133061"/>
              <a:gd name="connsiteY108" fmla="*/ 1741335 h 1940118"/>
              <a:gd name="connsiteX109" fmla="*/ 389614 w 1133061"/>
              <a:gd name="connsiteY109" fmla="*/ 1800970 h 1940118"/>
              <a:gd name="connsiteX110" fmla="*/ 445273 w 1133061"/>
              <a:gd name="connsiteY110" fmla="*/ 1888434 h 1940118"/>
              <a:gd name="connsiteX111" fmla="*/ 489005 w 1133061"/>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9249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20810 w 1137037"/>
              <a:gd name="connsiteY47" fmla="*/ 159026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9249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1298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1298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18984 w 1137037"/>
              <a:gd name="connsiteY52" fmla="*/ 496956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37037" h="1940118">
                <a:moveTo>
                  <a:pt x="492981" y="1940118"/>
                </a:moveTo>
                <a:lnTo>
                  <a:pt x="397565" y="1920240"/>
                </a:lnTo>
                <a:lnTo>
                  <a:pt x="322028" y="1904337"/>
                </a:lnTo>
                <a:lnTo>
                  <a:pt x="242515" y="1864580"/>
                </a:lnTo>
                <a:lnTo>
                  <a:pt x="194807" y="1824824"/>
                </a:lnTo>
                <a:lnTo>
                  <a:pt x="166977" y="1796994"/>
                </a:lnTo>
                <a:lnTo>
                  <a:pt x="143123" y="1785067"/>
                </a:lnTo>
                <a:lnTo>
                  <a:pt x="123245" y="1753262"/>
                </a:lnTo>
                <a:lnTo>
                  <a:pt x="103367" y="1721457"/>
                </a:lnTo>
                <a:lnTo>
                  <a:pt x="71562" y="1677725"/>
                </a:lnTo>
                <a:lnTo>
                  <a:pt x="51683" y="1633993"/>
                </a:lnTo>
                <a:lnTo>
                  <a:pt x="31805" y="1574358"/>
                </a:lnTo>
                <a:lnTo>
                  <a:pt x="11927" y="1510747"/>
                </a:lnTo>
                <a:lnTo>
                  <a:pt x="0" y="1431234"/>
                </a:lnTo>
                <a:lnTo>
                  <a:pt x="3976" y="1343770"/>
                </a:lnTo>
                <a:lnTo>
                  <a:pt x="15903" y="1252330"/>
                </a:lnTo>
                <a:lnTo>
                  <a:pt x="23854" y="1212573"/>
                </a:lnTo>
                <a:lnTo>
                  <a:pt x="43732" y="1137036"/>
                </a:lnTo>
                <a:lnTo>
                  <a:pt x="71562" y="1061499"/>
                </a:lnTo>
                <a:lnTo>
                  <a:pt x="91440" y="1017766"/>
                </a:lnTo>
                <a:lnTo>
                  <a:pt x="135172" y="962107"/>
                </a:lnTo>
                <a:lnTo>
                  <a:pt x="178904" y="906448"/>
                </a:lnTo>
                <a:lnTo>
                  <a:pt x="242515" y="834886"/>
                </a:lnTo>
                <a:lnTo>
                  <a:pt x="310101" y="735495"/>
                </a:lnTo>
                <a:lnTo>
                  <a:pt x="326003" y="652006"/>
                </a:lnTo>
                <a:lnTo>
                  <a:pt x="353833" y="715617"/>
                </a:lnTo>
                <a:lnTo>
                  <a:pt x="365760" y="807057"/>
                </a:lnTo>
                <a:lnTo>
                  <a:pt x="361784" y="870667"/>
                </a:lnTo>
                <a:lnTo>
                  <a:pt x="353833" y="922351"/>
                </a:lnTo>
                <a:lnTo>
                  <a:pt x="337930" y="985961"/>
                </a:lnTo>
                <a:lnTo>
                  <a:pt x="333955" y="1013791"/>
                </a:lnTo>
                <a:lnTo>
                  <a:pt x="373711" y="966083"/>
                </a:lnTo>
                <a:lnTo>
                  <a:pt x="429370" y="866692"/>
                </a:lnTo>
                <a:lnTo>
                  <a:pt x="465151" y="795130"/>
                </a:lnTo>
                <a:lnTo>
                  <a:pt x="492981" y="715617"/>
                </a:lnTo>
                <a:lnTo>
                  <a:pt x="504908" y="652006"/>
                </a:lnTo>
                <a:lnTo>
                  <a:pt x="512859" y="540688"/>
                </a:lnTo>
                <a:lnTo>
                  <a:pt x="492981" y="441297"/>
                </a:lnTo>
                <a:lnTo>
                  <a:pt x="477078" y="361784"/>
                </a:lnTo>
                <a:lnTo>
                  <a:pt x="449249" y="298173"/>
                </a:lnTo>
                <a:lnTo>
                  <a:pt x="441298" y="230587"/>
                </a:lnTo>
                <a:lnTo>
                  <a:pt x="429370" y="143123"/>
                </a:lnTo>
                <a:lnTo>
                  <a:pt x="433346" y="67586"/>
                </a:lnTo>
                <a:lnTo>
                  <a:pt x="461176" y="0"/>
                </a:lnTo>
                <a:lnTo>
                  <a:pt x="473103" y="35780"/>
                </a:lnTo>
                <a:lnTo>
                  <a:pt x="485030" y="75537"/>
                </a:lnTo>
                <a:lnTo>
                  <a:pt x="504908" y="119269"/>
                </a:lnTo>
                <a:lnTo>
                  <a:pt x="548640" y="190832"/>
                </a:lnTo>
                <a:lnTo>
                  <a:pt x="600323" y="234563"/>
                </a:lnTo>
                <a:lnTo>
                  <a:pt x="648031" y="286246"/>
                </a:lnTo>
                <a:lnTo>
                  <a:pt x="691763" y="329979"/>
                </a:lnTo>
                <a:lnTo>
                  <a:pt x="755374" y="401540"/>
                </a:lnTo>
                <a:lnTo>
                  <a:pt x="818984" y="496956"/>
                </a:lnTo>
                <a:lnTo>
                  <a:pt x="846814" y="600323"/>
                </a:lnTo>
                <a:lnTo>
                  <a:pt x="858741" y="739471"/>
                </a:lnTo>
                <a:lnTo>
                  <a:pt x="870668" y="894521"/>
                </a:lnTo>
                <a:lnTo>
                  <a:pt x="854765" y="993913"/>
                </a:lnTo>
                <a:lnTo>
                  <a:pt x="874643" y="950180"/>
                </a:lnTo>
                <a:lnTo>
                  <a:pt x="906449" y="902473"/>
                </a:lnTo>
                <a:lnTo>
                  <a:pt x="958132" y="850789"/>
                </a:lnTo>
                <a:lnTo>
                  <a:pt x="997889" y="807057"/>
                </a:lnTo>
                <a:lnTo>
                  <a:pt x="1049572" y="779227"/>
                </a:lnTo>
                <a:lnTo>
                  <a:pt x="1105231" y="767300"/>
                </a:lnTo>
                <a:lnTo>
                  <a:pt x="1129085" y="771276"/>
                </a:lnTo>
                <a:lnTo>
                  <a:pt x="1073426" y="846813"/>
                </a:lnTo>
                <a:lnTo>
                  <a:pt x="1041621" y="954156"/>
                </a:lnTo>
                <a:lnTo>
                  <a:pt x="1037645" y="1041620"/>
                </a:lnTo>
                <a:lnTo>
                  <a:pt x="1053548" y="1137036"/>
                </a:lnTo>
                <a:lnTo>
                  <a:pt x="1089329" y="1244379"/>
                </a:lnTo>
                <a:lnTo>
                  <a:pt x="1117158" y="1359673"/>
                </a:lnTo>
                <a:lnTo>
                  <a:pt x="1137037" y="1459064"/>
                </a:lnTo>
                <a:lnTo>
                  <a:pt x="1125110" y="1586285"/>
                </a:lnTo>
                <a:lnTo>
                  <a:pt x="1081377" y="1689652"/>
                </a:lnTo>
                <a:lnTo>
                  <a:pt x="993913" y="1777116"/>
                </a:lnTo>
                <a:lnTo>
                  <a:pt x="914400" y="1836751"/>
                </a:lnTo>
                <a:lnTo>
                  <a:pt x="799106" y="1896386"/>
                </a:lnTo>
                <a:lnTo>
                  <a:pt x="743447" y="1916264"/>
                </a:lnTo>
                <a:lnTo>
                  <a:pt x="854765" y="1828800"/>
                </a:lnTo>
                <a:lnTo>
                  <a:pt x="934278" y="1681700"/>
                </a:lnTo>
                <a:lnTo>
                  <a:pt x="958132" y="1574358"/>
                </a:lnTo>
                <a:lnTo>
                  <a:pt x="962108" y="1530626"/>
                </a:lnTo>
                <a:lnTo>
                  <a:pt x="954157" y="1451113"/>
                </a:lnTo>
                <a:lnTo>
                  <a:pt x="914400" y="1518699"/>
                </a:lnTo>
                <a:lnTo>
                  <a:pt x="874643" y="1574358"/>
                </a:lnTo>
                <a:lnTo>
                  <a:pt x="834887" y="1602187"/>
                </a:lnTo>
                <a:lnTo>
                  <a:pt x="795130" y="1610139"/>
                </a:lnTo>
                <a:lnTo>
                  <a:pt x="779228" y="1610139"/>
                </a:lnTo>
                <a:lnTo>
                  <a:pt x="735496" y="1610139"/>
                </a:lnTo>
                <a:lnTo>
                  <a:pt x="699715" y="1574358"/>
                </a:lnTo>
                <a:lnTo>
                  <a:pt x="667910" y="1530626"/>
                </a:lnTo>
                <a:lnTo>
                  <a:pt x="648031" y="1482918"/>
                </a:lnTo>
                <a:lnTo>
                  <a:pt x="624177" y="1403405"/>
                </a:lnTo>
                <a:lnTo>
                  <a:pt x="624177" y="1327867"/>
                </a:lnTo>
                <a:lnTo>
                  <a:pt x="632129" y="1272208"/>
                </a:lnTo>
                <a:lnTo>
                  <a:pt x="628153" y="1228476"/>
                </a:lnTo>
                <a:lnTo>
                  <a:pt x="572494" y="1296062"/>
                </a:lnTo>
                <a:lnTo>
                  <a:pt x="540689" y="1355697"/>
                </a:lnTo>
                <a:lnTo>
                  <a:pt x="516835" y="1423283"/>
                </a:lnTo>
                <a:lnTo>
                  <a:pt x="496957" y="1498820"/>
                </a:lnTo>
                <a:lnTo>
                  <a:pt x="489005" y="1562431"/>
                </a:lnTo>
                <a:lnTo>
                  <a:pt x="489005" y="1649895"/>
                </a:lnTo>
                <a:lnTo>
                  <a:pt x="489005" y="1713506"/>
                </a:lnTo>
                <a:lnTo>
                  <a:pt x="492981" y="1729408"/>
                </a:lnTo>
                <a:lnTo>
                  <a:pt x="441297" y="1705554"/>
                </a:lnTo>
                <a:lnTo>
                  <a:pt x="401541" y="1673749"/>
                </a:lnTo>
                <a:lnTo>
                  <a:pt x="353833" y="1626041"/>
                </a:lnTo>
                <a:lnTo>
                  <a:pt x="302150" y="1574358"/>
                </a:lnTo>
                <a:lnTo>
                  <a:pt x="333955" y="1665798"/>
                </a:lnTo>
                <a:lnTo>
                  <a:pt x="361784" y="1741335"/>
                </a:lnTo>
                <a:lnTo>
                  <a:pt x="393590" y="1800970"/>
                </a:lnTo>
                <a:lnTo>
                  <a:pt x="449249" y="1888434"/>
                </a:lnTo>
                <a:lnTo>
                  <a:pt x="492981" y="1940118"/>
                </a:lnTo>
                <a:close/>
              </a:path>
            </a:pathLst>
          </a:custGeom>
          <a:solidFill>
            <a:srgbClr val="FF0000"/>
          </a:solidFill>
          <a:ln w="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200" b="0" i="0" u="none" strike="noStrike" kern="0" cap="none" spc="0" normalizeH="0" baseline="0" noProof="0" dirty="0">
              <a:ln>
                <a:noFill/>
              </a:ln>
              <a:solidFill>
                <a:srgbClr val="FF0000"/>
              </a:solidFill>
              <a:effectLst/>
              <a:uLnTx/>
              <a:uFillTx/>
              <a:latin typeface="Avenir Next LT Pro" panose="020B0504020202020204" pitchFamily="34" charset="0"/>
            </a:endParaRPr>
          </a:p>
        </p:txBody>
      </p:sp>
      <p:sp>
        <p:nvSpPr>
          <p:cNvPr id="6" name="TextBox 5">
            <a:extLst>
              <a:ext uri="{FF2B5EF4-FFF2-40B4-BE49-F238E27FC236}">
                <a16:creationId xmlns:a16="http://schemas.microsoft.com/office/drawing/2014/main" id="{0AABF9BE-E4C9-F5AB-8375-AEA036367672}"/>
              </a:ext>
            </a:extLst>
          </p:cNvPr>
          <p:cNvSpPr txBox="1"/>
          <p:nvPr/>
        </p:nvSpPr>
        <p:spPr>
          <a:xfrm>
            <a:off x="3325900" y="3573579"/>
            <a:ext cx="554447" cy="307777"/>
          </a:xfrm>
          <a:prstGeom prst="rect">
            <a:avLst/>
          </a:prstGeom>
          <a:noFill/>
        </p:spPr>
        <p:txBody>
          <a:bodyPr wrap="none" rtlCol="0">
            <a:spAutoFit/>
          </a:bodyPr>
          <a:lstStyle/>
          <a:p>
            <a:r>
              <a:rPr lang="en-CA" sz="1400" b="1" dirty="0">
                <a:solidFill>
                  <a:srgbClr val="FFFF00"/>
                </a:solidFill>
              </a:rPr>
              <a:t>BR-1</a:t>
            </a:r>
          </a:p>
        </p:txBody>
      </p:sp>
      <p:pic>
        <p:nvPicPr>
          <p:cNvPr id="4" name="Picture 3">
            <a:extLst>
              <a:ext uri="{FF2B5EF4-FFF2-40B4-BE49-F238E27FC236}">
                <a16:creationId xmlns:a16="http://schemas.microsoft.com/office/drawing/2014/main" id="{1A0D210C-5E24-6E26-57FC-8D08F53C90CB}"/>
              </a:ext>
            </a:extLst>
          </p:cNvPr>
          <p:cNvPicPr>
            <a:picLocks noChangeAspect="1"/>
          </p:cNvPicPr>
          <p:nvPr/>
        </p:nvPicPr>
        <p:blipFill>
          <a:blip r:embed="rId4"/>
          <a:srcRect l="13732" t="8627" r="-567" b="12805"/>
          <a:stretch/>
        </p:blipFill>
        <p:spPr>
          <a:xfrm rot="190787">
            <a:off x="3123044" y="4141781"/>
            <a:ext cx="3682291" cy="1887359"/>
          </a:xfrm>
          <a:prstGeom prst="ellipse">
            <a:avLst/>
          </a:prstGeom>
          <a:ln w="28575">
            <a:solidFill>
              <a:srgbClr val="FFC000"/>
            </a:solidFill>
          </a:ln>
          <a:effectLst>
            <a:outerShdw blurRad="114300" dist="165100" dir="13800000" algn="br" rotWithShape="0">
              <a:prstClr val="black">
                <a:alpha val="40000"/>
              </a:prstClr>
            </a:outerShdw>
          </a:effectLst>
        </p:spPr>
      </p:pic>
      <p:sp>
        <p:nvSpPr>
          <p:cNvPr id="12" name="TextBox 11">
            <a:extLst>
              <a:ext uri="{FF2B5EF4-FFF2-40B4-BE49-F238E27FC236}">
                <a16:creationId xmlns:a16="http://schemas.microsoft.com/office/drawing/2014/main" id="{DB6452D4-1117-595C-A84B-D10D6BB52085}"/>
              </a:ext>
            </a:extLst>
          </p:cNvPr>
          <p:cNvSpPr txBox="1"/>
          <p:nvPr/>
        </p:nvSpPr>
        <p:spPr>
          <a:xfrm>
            <a:off x="2585482" y="2336936"/>
            <a:ext cx="853311" cy="307777"/>
          </a:xfrm>
          <a:prstGeom prst="rect">
            <a:avLst/>
          </a:prstGeom>
          <a:noFill/>
        </p:spPr>
        <p:txBody>
          <a:bodyPr wrap="none" rtlCol="0">
            <a:spAutoFit/>
          </a:bodyPr>
          <a:lstStyle/>
          <a:p>
            <a:r>
              <a:rPr lang="en-CA" sz="1400" b="1" dirty="0">
                <a:solidFill>
                  <a:srgbClr val="FFFF00"/>
                </a:solidFill>
              </a:rPr>
              <a:t>COHO-1</a:t>
            </a:r>
          </a:p>
        </p:txBody>
      </p:sp>
      <p:sp>
        <p:nvSpPr>
          <p:cNvPr id="13" name="Freeform: Shape 12">
            <a:extLst>
              <a:ext uri="{FF2B5EF4-FFF2-40B4-BE49-F238E27FC236}">
                <a16:creationId xmlns:a16="http://schemas.microsoft.com/office/drawing/2014/main" id="{831577BA-B9FC-379C-70B9-E54E794761DC}"/>
              </a:ext>
            </a:extLst>
          </p:cNvPr>
          <p:cNvSpPr>
            <a:spLocks/>
          </p:cNvSpPr>
          <p:nvPr/>
        </p:nvSpPr>
        <p:spPr>
          <a:xfrm>
            <a:off x="2946525" y="2071661"/>
            <a:ext cx="140111" cy="265275"/>
          </a:xfrm>
          <a:custGeom>
            <a:avLst/>
            <a:gdLst>
              <a:gd name="connsiteX0" fmla="*/ 489005 w 1133061"/>
              <a:gd name="connsiteY0" fmla="*/ 1940118 h 1940118"/>
              <a:gd name="connsiteX1" fmla="*/ 393589 w 1133061"/>
              <a:gd name="connsiteY1" fmla="*/ 1920240 h 1940118"/>
              <a:gd name="connsiteX2" fmla="*/ 318052 w 1133061"/>
              <a:gd name="connsiteY2" fmla="*/ 1904337 h 1940118"/>
              <a:gd name="connsiteX3" fmla="*/ 238539 w 1133061"/>
              <a:gd name="connsiteY3" fmla="*/ 1864580 h 1940118"/>
              <a:gd name="connsiteX4" fmla="*/ 190831 w 1133061"/>
              <a:gd name="connsiteY4" fmla="*/ 1824824 h 1940118"/>
              <a:gd name="connsiteX5" fmla="*/ 163001 w 1133061"/>
              <a:gd name="connsiteY5" fmla="*/ 1796994 h 1940118"/>
              <a:gd name="connsiteX6" fmla="*/ 139147 w 1133061"/>
              <a:gd name="connsiteY6" fmla="*/ 1785067 h 1940118"/>
              <a:gd name="connsiteX7" fmla="*/ 119269 w 1133061"/>
              <a:gd name="connsiteY7" fmla="*/ 1753262 h 1940118"/>
              <a:gd name="connsiteX8" fmla="*/ 99391 w 1133061"/>
              <a:gd name="connsiteY8" fmla="*/ 1721457 h 1940118"/>
              <a:gd name="connsiteX9" fmla="*/ 67586 w 1133061"/>
              <a:gd name="connsiteY9" fmla="*/ 1677725 h 1940118"/>
              <a:gd name="connsiteX10" fmla="*/ 47707 w 1133061"/>
              <a:gd name="connsiteY10" fmla="*/ 1633993 h 1940118"/>
              <a:gd name="connsiteX11" fmla="*/ 27829 w 1133061"/>
              <a:gd name="connsiteY11" fmla="*/ 1574358 h 1940118"/>
              <a:gd name="connsiteX12" fmla="*/ 7951 w 1133061"/>
              <a:gd name="connsiteY12" fmla="*/ 1510747 h 1940118"/>
              <a:gd name="connsiteX13" fmla="*/ 7951 w 1133061"/>
              <a:gd name="connsiteY13" fmla="*/ 1431234 h 1940118"/>
              <a:gd name="connsiteX14" fmla="*/ 0 w 1133061"/>
              <a:gd name="connsiteY14" fmla="*/ 1343770 h 1940118"/>
              <a:gd name="connsiteX15" fmla="*/ 11927 w 1133061"/>
              <a:gd name="connsiteY15" fmla="*/ 1252330 h 1940118"/>
              <a:gd name="connsiteX16" fmla="*/ 19878 w 1133061"/>
              <a:gd name="connsiteY16" fmla="*/ 1212573 h 1940118"/>
              <a:gd name="connsiteX17" fmla="*/ 39756 w 1133061"/>
              <a:gd name="connsiteY17" fmla="*/ 1137036 h 1940118"/>
              <a:gd name="connsiteX18" fmla="*/ 67586 w 1133061"/>
              <a:gd name="connsiteY18" fmla="*/ 1061499 h 1940118"/>
              <a:gd name="connsiteX19" fmla="*/ 87464 w 1133061"/>
              <a:gd name="connsiteY19" fmla="*/ 1017766 h 1940118"/>
              <a:gd name="connsiteX20" fmla="*/ 131196 w 1133061"/>
              <a:gd name="connsiteY20" fmla="*/ 962107 h 1940118"/>
              <a:gd name="connsiteX21" fmla="*/ 174928 w 1133061"/>
              <a:gd name="connsiteY21" fmla="*/ 906448 h 1940118"/>
              <a:gd name="connsiteX22" fmla="*/ 238539 w 1133061"/>
              <a:gd name="connsiteY22" fmla="*/ 834886 h 1940118"/>
              <a:gd name="connsiteX23" fmla="*/ 306125 w 1133061"/>
              <a:gd name="connsiteY23" fmla="*/ 735495 h 1940118"/>
              <a:gd name="connsiteX24" fmla="*/ 322027 w 1133061"/>
              <a:gd name="connsiteY24" fmla="*/ 652006 h 1940118"/>
              <a:gd name="connsiteX25" fmla="*/ 349857 w 1133061"/>
              <a:gd name="connsiteY25" fmla="*/ 715617 h 1940118"/>
              <a:gd name="connsiteX26" fmla="*/ 361784 w 1133061"/>
              <a:gd name="connsiteY26" fmla="*/ 807057 h 1940118"/>
              <a:gd name="connsiteX27" fmla="*/ 357808 w 1133061"/>
              <a:gd name="connsiteY27" fmla="*/ 870667 h 1940118"/>
              <a:gd name="connsiteX28" fmla="*/ 349857 w 1133061"/>
              <a:gd name="connsiteY28" fmla="*/ 922351 h 1940118"/>
              <a:gd name="connsiteX29" fmla="*/ 333954 w 1133061"/>
              <a:gd name="connsiteY29" fmla="*/ 985961 h 1940118"/>
              <a:gd name="connsiteX30" fmla="*/ 329979 w 1133061"/>
              <a:gd name="connsiteY30" fmla="*/ 1013791 h 1940118"/>
              <a:gd name="connsiteX31" fmla="*/ 369735 w 1133061"/>
              <a:gd name="connsiteY31" fmla="*/ 966083 h 1940118"/>
              <a:gd name="connsiteX32" fmla="*/ 425394 w 1133061"/>
              <a:gd name="connsiteY32" fmla="*/ 866692 h 1940118"/>
              <a:gd name="connsiteX33" fmla="*/ 461175 w 1133061"/>
              <a:gd name="connsiteY33" fmla="*/ 795130 h 1940118"/>
              <a:gd name="connsiteX34" fmla="*/ 489005 w 1133061"/>
              <a:gd name="connsiteY34" fmla="*/ 715617 h 1940118"/>
              <a:gd name="connsiteX35" fmla="*/ 500932 w 1133061"/>
              <a:gd name="connsiteY35" fmla="*/ 652006 h 1940118"/>
              <a:gd name="connsiteX36" fmla="*/ 508883 w 1133061"/>
              <a:gd name="connsiteY36" fmla="*/ 540688 h 1940118"/>
              <a:gd name="connsiteX37" fmla="*/ 489005 w 1133061"/>
              <a:gd name="connsiteY37" fmla="*/ 441297 h 1940118"/>
              <a:gd name="connsiteX38" fmla="*/ 473102 w 1133061"/>
              <a:gd name="connsiteY38" fmla="*/ 361784 h 1940118"/>
              <a:gd name="connsiteX39" fmla="*/ 445273 w 1133061"/>
              <a:gd name="connsiteY39" fmla="*/ 298173 h 1940118"/>
              <a:gd name="connsiteX40" fmla="*/ 445273 w 1133061"/>
              <a:gd name="connsiteY40" fmla="*/ 230587 h 1940118"/>
              <a:gd name="connsiteX41" fmla="*/ 425394 w 1133061"/>
              <a:gd name="connsiteY41" fmla="*/ 143123 h 1940118"/>
              <a:gd name="connsiteX42" fmla="*/ 429370 w 1133061"/>
              <a:gd name="connsiteY42" fmla="*/ 67586 h 1940118"/>
              <a:gd name="connsiteX43" fmla="*/ 457200 w 1133061"/>
              <a:gd name="connsiteY43" fmla="*/ 0 h 1940118"/>
              <a:gd name="connsiteX44" fmla="*/ 469127 w 1133061"/>
              <a:gd name="connsiteY44" fmla="*/ 35780 h 1940118"/>
              <a:gd name="connsiteX45" fmla="*/ 481054 w 1133061"/>
              <a:gd name="connsiteY45" fmla="*/ 75537 h 1940118"/>
              <a:gd name="connsiteX46" fmla="*/ 500932 w 1133061"/>
              <a:gd name="connsiteY46" fmla="*/ 119269 h 1940118"/>
              <a:gd name="connsiteX47" fmla="*/ 516834 w 1133061"/>
              <a:gd name="connsiteY47" fmla="*/ 159026 h 1940118"/>
              <a:gd name="connsiteX48" fmla="*/ 596347 w 1133061"/>
              <a:gd name="connsiteY48" fmla="*/ 234563 h 1940118"/>
              <a:gd name="connsiteX49" fmla="*/ 644055 w 1133061"/>
              <a:gd name="connsiteY49" fmla="*/ 286246 h 1940118"/>
              <a:gd name="connsiteX50" fmla="*/ 687787 w 1133061"/>
              <a:gd name="connsiteY50" fmla="*/ 329979 h 1940118"/>
              <a:gd name="connsiteX51" fmla="*/ 751398 w 1133061"/>
              <a:gd name="connsiteY51" fmla="*/ 401540 h 1940118"/>
              <a:gd name="connsiteX52" fmla="*/ 803081 w 1133061"/>
              <a:gd name="connsiteY52" fmla="*/ 449248 h 1940118"/>
              <a:gd name="connsiteX53" fmla="*/ 842838 w 1133061"/>
              <a:gd name="connsiteY53" fmla="*/ 600323 h 1940118"/>
              <a:gd name="connsiteX54" fmla="*/ 854765 w 1133061"/>
              <a:gd name="connsiteY54" fmla="*/ 739471 h 1940118"/>
              <a:gd name="connsiteX55" fmla="*/ 866692 w 1133061"/>
              <a:gd name="connsiteY55" fmla="*/ 894521 h 1940118"/>
              <a:gd name="connsiteX56" fmla="*/ 850789 w 1133061"/>
              <a:gd name="connsiteY56" fmla="*/ 993913 h 1940118"/>
              <a:gd name="connsiteX57" fmla="*/ 870667 w 1133061"/>
              <a:gd name="connsiteY57" fmla="*/ 950180 h 1940118"/>
              <a:gd name="connsiteX58" fmla="*/ 902473 w 1133061"/>
              <a:gd name="connsiteY58" fmla="*/ 902473 h 1940118"/>
              <a:gd name="connsiteX59" fmla="*/ 954156 w 1133061"/>
              <a:gd name="connsiteY59" fmla="*/ 850789 h 1940118"/>
              <a:gd name="connsiteX60" fmla="*/ 993913 w 1133061"/>
              <a:gd name="connsiteY60" fmla="*/ 807057 h 1940118"/>
              <a:gd name="connsiteX61" fmla="*/ 1045596 w 1133061"/>
              <a:gd name="connsiteY61" fmla="*/ 779227 h 1940118"/>
              <a:gd name="connsiteX62" fmla="*/ 1101255 w 1133061"/>
              <a:gd name="connsiteY62" fmla="*/ 767300 h 1940118"/>
              <a:gd name="connsiteX63" fmla="*/ 1125109 w 1133061"/>
              <a:gd name="connsiteY63" fmla="*/ 771276 h 1940118"/>
              <a:gd name="connsiteX64" fmla="*/ 1069450 w 1133061"/>
              <a:gd name="connsiteY64" fmla="*/ 846813 h 1940118"/>
              <a:gd name="connsiteX65" fmla="*/ 1037645 w 1133061"/>
              <a:gd name="connsiteY65" fmla="*/ 954156 h 1940118"/>
              <a:gd name="connsiteX66" fmla="*/ 1033669 w 1133061"/>
              <a:gd name="connsiteY66" fmla="*/ 1041620 h 1940118"/>
              <a:gd name="connsiteX67" fmla="*/ 1049572 w 1133061"/>
              <a:gd name="connsiteY67" fmla="*/ 1137036 h 1940118"/>
              <a:gd name="connsiteX68" fmla="*/ 1085353 w 1133061"/>
              <a:gd name="connsiteY68" fmla="*/ 1244379 h 1940118"/>
              <a:gd name="connsiteX69" fmla="*/ 1113182 w 1133061"/>
              <a:gd name="connsiteY69" fmla="*/ 1359673 h 1940118"/>
              <a:gd name="connsiteX70" fmla="*/ 1133061 w 1133061"/>
              <a:gd name="connsiteY70" fmla="*/ 1459064 h 1940118"/>
              <a:gd name="connsiteX71" fmla="*/ 1121134 w 1133061"/>
              <a:gd name="connsiteY71" fmla="*/ 1586285 h 1940118"/>
              <a:gd name="connsiteX72" fmla="*/ 1077401 w 1133061"/>
              <a:gd name="connsiteY72" fmla="*/ 1689652 h 1940118"/>
              <a:gd name="connsiteX73" fmla="*/ 989937 w 1133061"/>
              <a:gd name="connsiteY73" fmla="*/ 1777116 h 1940118"/>
              <a:gd name="connsiteX74" fmla="*/ 910424 w 1133061"/>
              <a:gd name="connsiteY74" fmla="*/ 1836751 h 1940118"/>
              <a:gd name="connsiteX75" fmla="*/ 795130 w 1133061"/>
              <a:gd name="connsiteY75" fmla="*/ 1896386 h 1940118"/>
              <a:gd name="connsiteX76" fmla="*/ 739471 w 1133061"/>
              <a:gd name="connsiteY76" fmla="*/ 1916264 h 1940118"/>
              <a:gd name="connsiteX77" fmla="*/ 850789 w 1133061"/>
              <a:gd name="connsiteY77" fmla="*/ 1828800 h 1940118"/>
              <a:gd name="connsiteX78" fmla="*/ 930302 w 1133061"/>
              <a:gd name="connsiteY78" fmla="*/ 1681700 h 1940118"/>
              <a:gd name="connsiteX79" fmla="*/ 954156 w 1133061"/>
              <a:gd name="connsiteY79" fmla="*/ 1574358 h 1940118"/>
              <a:gd name="connsiteX80" fmla="*/ 958132 w 1133061"/>
              <a:gd name="connsiteY80" fmla="*/ 1530626 h 1940118"/>
              <a:gd name="connsiteX81" fmla="*/ 950181 w 1133061"/>
              <a:gd name="connsiteY81" fmla="*/ 1451113 h 1940118"/>
              <a:gd name="connsiteX82" fmla="*/ 910424 w 1133061"/>
              <a:gd name="connsiteY82" fmla="*/ 1518699 h 1940118"/>
              <a:gd name="connsiteX83" fmla="*/ 870667 w 1133061"/>
              <a:gd name="connsiteY83" fmla="*/ 1574358 h 1940118"/>
              <a:gd name="connsiteX84" fmla="*/ 830911 w 1133061"/>
              <a:gd name="connsiteY84" fmla="*/ 1602187 h 1940118"/>
              <a:gd name="connsiteX85" fmla="*/ 791154 w 1133061"/>
              <a:gd name="connsiteY85" fmla="*/ 1610139 h 1940118"/>
              <a:gd name="connsiteX86" fmla="*/ 775252 w 1133061"/>
              <a:gd name="connsiteY86" fmla="*/ 1610139 h 1940118"/>
              <a:gd name="connsiteX87" fmla="*/ 731520 w 1133061"/>
              <a:gd name="connsiteY87" fmla="*/ 1610139 h 1940118"/>
              <a:gd name="connsiteX88" fmla="*/ 695739 w 1133061"/>
              <a:gd name="connsiteY88" fmla="*/ 1574358 h 1940118"/>
              <a:gd name="connsiteX89" fmla="*/ 663934 w 1133061"/>
              <a:gd name="connsiteY89" fmla="*/ 1530626 h 1940118"/>
              <a:gd name="connsiteX90" fmla="*/ 644055 w 1133061"/>
              <a:gd name="connsiteY90" fmla="*/ 1482918 h 1940118"/>
              <a:gd name="connsiteX91" fmla="*/ 620201 w 1133061"/>
              <a:gd name="connsiteY91" fmla="*/ 1403405 h 1940118"/>
              <a:gd name="connsiteX92" fmla="*/ 620201 w 1133061"/>
              <a:gd name="connsiteY92" fmla="*/ 1327867 h 1940118"/>
              <a:gd name="connsiteX93" fmla="*/ 628153 w 1133061"/>
              <a:gd name="connsiteY93" fmla="*/ 1272208 h 1940118"/>
              <a:gd name="connsiteX94" fmla="*/ 624177 w 1133061"/>
              <a:gd name="connsiteY94" fmla="*/ 1228476 h 1940118"/>
              <a:gd name="connsiteX95" fmla="*/ 568518 w 1133061"/>
              <a:gd name="connsiteY95" fmla="*/ 1296062 h 1940118"/>
              <a:gd name="connsiteX96" fmla="*/ 536713 w 1133061"/>
              <a:gd name="connsiteY96" fmla="*/ 1355697 h 1940118"/>
              <a:gd name="connsiteX97" fmla="*/ 512859 w 1133061"/>
              <a:gd name="connsiteY97" fmla="*/ 1423283 h 1940118"/>
              <a:gd name="connsiteX98" fmla="*/ 492981 w 1133061"/>
              <a:gd name="connsiteY98" fmla="*/ 1498820 h 1940118"/>
              <a:gd name="connsiteX99" fmla="*/ 485029 w 1133061"/>
              <a:gd name="connsiteY99" fmla="*/ 1562431 h 1940118"/>
              <a:gd name="connsiteX100" fmla="*/ 485029 w 1133061"/>
              <a:gd name="connsiteY100" fmla="*/ 1649895 h 1940118"/>
              <a:gd name="connsiteX101" fmla="*/ 485029 w 1133061"/>
              <a:gd name="connsiteY101" fmla="*/ 1713506 h 1940118"/>
              <a:gd name="connsiteX102" fmla="*/ 489005 w 1133061"/>
              <a:gd name="connsiteY102" fmla="*/ 1729408 h 1940118"/>
              <a:gd name="connsiteX103" fmla="*/ 437321 w 1133061"/>
              <a:gd name="connsiteY103" fmla="*/ 1705554 h 1940118"/>
              <a:gd name="connsiteX104" fmla="*/ 397565 w 1133061"/>
              <a:gd name="connsiteY104" fmla="*/ 1673749 h 1940118"/>
              <a:gd name="connsiteX105" fmla="*/ 349857 w 1133061"/>
              <a:gd name="connsiteY105" fmla="*/ 1626041 h 1940118"/>
              <a:gd name="connsiteX106" fmla="*/ 298174 w 1133061"/>
              <a:gd name="connsiteY106" fmla="*/ 1574358 h 1940118"/>
              <a:gd name="connsiteX107" fmla="*/ 329979 w 1133061"/>
              <a:gd name="connsiteY107" fmla="*/ 1665798 h 1940118"/>
              <a:gd name="connsiteX108" fmla="*/ 357808 w 1133061"/>
              <a:gd name="connsiteY108" fmla="*/ 1741335 h 1940118"/>
              <a:gd name="connsiteX109" fmla="*/ 389614 w 1133061"/>
              <a:gd name="connsiteY109" fmla="*/ 1800970 h 1940118"/>
              <a:gd name="connsiteX110" fmla="*/ 445273 w 1133061"/>
              <a:gd name="connsiteY110" fmla="*/ 1888434 h 1940118"/>
              <a:gd name="connsiteX111" fmla="*/ 489005 w 1133061"/>
              <a:gd name="connsiteY111" fmla="*/ 1940118 h 1940118"/>
              <a:gd name="connsiteX0" fmla="*/ 489005 w 1133061"/>
              <a:gd name="connsiteY0" fmla="*/ 1940118 h 1940118"/>
              <a:gd name="connsiteX1" fmla="*/ 393589 w 1133061"/>
              <a:gd name="connsiteY1" fmla="*/ 1920240 h 1940118"/>
              <a:gd name="connsiteX2" fmla="*/ 318052 w 1133061"/>
              <a:gd name="connsiteY2" fmla="*/ 1904337 h 1940118"/>
              <a:gd name="connsiteX3" fmla="*/ 238539 w 1133061"/>
              <a:gd name="connsiteY3" fmla="*/ 1864580 h 1940118"/>
              <a:gd name="connsiteX4" fmla="*/ 190831 w 1133061"/>
              <a:gd name="connsiteY4" fmla="*/ 1824824 h 1940118"/>
              <a:gd name="connsiteX5" fmla="*/ 163001 w 1133061"/>
              <a:gd name="connsiteY5" fmla="*/ 1796994 h 1940118"/>
              <a:gd name="connsiteX6" fmla="*/ 139147 w 1133061"/>
              <a:gd name="connsiteY6" fmla="*/ 1785067 h 1940118"/>
              <a:gd name="connsiteX7" fmla="*/ 119269 w 1133061"/>
              <a:gd name="connsiteY7" fmla="*/ 1753262 h 1940118"/>
              <a:gd name="connsiteX8" fmla="*/ 99391 w 1133061"/>
              <a:gd name="connsiteY8" fmla="*/ 1721457 h 1940118"/>
              <a:gd name="connsiteX9" fmla="*/ 67586 w 1133061"/>
              <a:gd name="connsiteY9" fmla="*/ 1677725 h 1940118"/>
              <a:gd name="connsiteX10" fmla="*/ 47707 w 1133061"/>
              <a:gd name="connsiteY10" fmla="*/ 1633993 h 1940118"/>
              <a:gd name="connsiteX11" fmla="*/ 27829 w 1133061"/>
              <a:gd name="connsiteY11" fmla="*/ 1574358 h 1940118"/>
              <a:gd name="connsiteX12" fmla="*/ 7951 w 1133061"/>
              <a:gd name="connsiteY12" fmla="*/ 1510747 h 1940118"/>
              <a:gd name="connsiteX13" fmla="*/ 7951 w 1133061"/>
              <a:gd name="connsiteY13" fmla="*/ 1431234 h 1940118"/>
              <a:gd name="connsiteX14" fmla="*/ 0 w 1133061"/>
              <a:gd name="connsiteY14" fmla="*/ 1343770 h 1940118"/>
              <a:gd name="connsiteX15" fmla="*/ 11927 w 1133061"/>
              <a:gd name="connsiteY15" fmla="*/ 1252330 h 1940118"/>
              <a:gd name="connsiteX16" fmla="*/ 19878 w 1133061"/>
              <a:gd name="connsiteY16" fmla="*/ 1212573 h 1940118"/>
              <a:gd name="connsiteX17" fmla="*/ 39756 w 1133061"/>
              <a:gd name="connsiteY17" fmla="*/ 1137036 h 1940118"/>
              <a:gd name="connsiteX18" fmla="*/ 67586 w 1133061"/>
              <a:gd name="connsiteY18" fmla="*/ 1061499 h 1940118"/>
              <a:gd name="connsiteX19" fmla="*/ 87464 w 1133061"/>
              <a:gd name="connsiteY19" fmla="*/ 1017766 h 1940118"/>
              <a:gd name="connsiteX20" fmla="*/ 131196 w 1133061"/>
              <a:gd name="connsiteY20" fmla="*/ 962107 h 1940118"/>
              <a:gd name="connsiteX21" fmla="*/ 174928 w 1133061"/>
              <a:gd name="connsiteY21" fmla="*/ 906448 h 1940118"/>
              <a:gd name="connsiteX22" fmla="*/ 238539 w 1133061"/>
              <a:gd name="connsiteY22" fmla="*/ 834886 h 1940118"/>
              <a:gd name="connsiteX23" fmla="*/ 306125 w 1133061"/>
              <a:gd name="connsiteY23" fmla="*/ 735495 h 1940118"/>
              <a:gd name="connsiteX24" fmla="*/ 322027 w 1133061"/>
              <a:gd name="connsiteY24" fmla="*/ 652006 h 1940118"/>
              <a:gd name="connsiteX25" fmla="*/ 349857 w 1133061"/>
              <a:gd name="connsiteY25" fmla="*/ 715617 h 1940118"/>
              <a:gd name="connsiteX26" fmla="*/ 361784 w 1133061"/>
              <a:gd name="connsiteY26" fmla="*/ 807057 h 1940118"/>
              <a:gd name="connsiteX27" fmla="*/ 357808 w 1133061"/>
              <a:gd name="connsiteY27" fmla="*/ 870667 h 1940118"/>
              <a:gd name="connsiteX28" fmla="*/ 349857 w 1133061"/>
              <a:gd name="connsiteY28" fmla="*/ 922351 h 1940118"/>
              <a:gd name="connsiteX29" fmla="*/ 333954 w 1133061"/>
              <a:gd name="connsiteY29" fmla="*/ 985961 h 1940118"/>
              <a:gd name="connsiteX30" fmla="*/ 329979 w 1133061"/>
              <a:gd name="connsiteY30" fmla="*/ 1013791 h 1940118"/>
              <a:gd name="connsiteX31" fmla="*/ 369735 w 1133061"/>
              <a:gd name="connsiteY31" fmla="*/ 966083 h 1940118"/>
              <a:gd name="connsiteX32" fmla="*/ 425394 w 1133061"/>
              <a:gd name="connsiteY32" fmla="*/ 866692 h 1940118"/>
              <a:gd name="connsiteX33" fmla="*/ 461175 w 1133061"/>
              <a:gd name="connsiteY33" fmla="*/ 795130 h 1940118"/>
              <a:gd name="connsiteX34" fmla="*/ 489005 w 1133061"/>
              <a:gd name="connsiteY34" fmla="*/ 715617 h 1940118"/>
              <a:gd name="connsiteX35" fmla="*/ 500932 w 1133061"/>
              <a:gd name="connsiteY35" fmla="*/ 652006 h 1940118"/>
              <a:gd name="connsiteX36" fmla="*/ 508883 w 1133061"/>
              <a:gd name="connsiteY36" fmla="*/ 540688 h 1940118"/>
              <a:gd name="connsiteX37" fmla="*/ 489005 w 1133061"/>
              <a:gd name="connsiteY37" fmla="*/ 441297 h 1940118"/>
              <a:gd name="connsiteX38" fmla="*/ 473102 w 1133061"/>
              <a:gd name="connsiteY38" fmla="*/ 361784 h 1940118"/>
              <a:gd name="connsiteX39" fmla="*/ 445273 w 1133061"/>
              <a:gd name="connsiteY39" fmla="*/ 298173 h 1940118"/>
              <a:gd name="connsiteX40" fmla="*/ 445273 w 1133061"/>
              <a:gd name="connsiteY40" fmla="*/ 230587 h 1940118"/>
              <a:gd name="connsiteX41" fmla="*/ 425394 w 1133061"/>
              <a:gd name="connsiteY41" fmla="*/ 143123 h 1940118"/>
              <a:gd name="connsiteX42" fmla="*/ 429370 w 1133061"/>
              <a:gd name="connsiteY42" fmla="*/ 67586 h 1940118"/>
              <a:gd name="connsiteX43" fmla="*/ 457200 w 1133061"/>
              <a:gd name="connsiteY43" fmla="*/ 0 h 1940118"/>
              <a:gd name="connsiteX44" fmla="*/ 469127 w 1133061"/>
              <a:gd name="connsiteY44" fmla="*/ 35780 h 1940118"/>
              <a:gd name="connsiteX45" fmla="*/ 481054 w 1133061"/>
              <a:gd name="connsiteY45" fmla="*/ 75537 h 1940118"/>
              <a:gd name="connsiteX46" fmla="*/ 500932 w 1133061"/>
              <a:gd name="connsiteY46" fmla="*/ 119269 h 1940118"/>
              <a:gd name="connsiteX47" fmla="*/ 516834 w 1133061"/>
              <a:gd name="connsiteY47" fmla="*/ 159026 h 1940118"/>
              <a:gd name="connsiteX48" fmla="*/ 596347 w 1133061"/>
              <a:gd name="connsiteY48" fmla="*/ 234563 h 1940118"/>
              <a:gd name="connsiteX49" fmla="*/ 644055 w 1133061"/>
              <a:gd name="connsiteY49" fmla="*/ 286246 h 1940118"/>
              <a:gd name="connsiteX50" fmla="*/ 687787 w 1133061"/>
              <a:gd name="connsiteY50" fmla="*/ 329979 h 1940118"/>
              <a:gd name="connsiteX51" fmla="*/ 751398 w 1133061"/>
              <a:gd name="connsiteY51" fmla="*/ 401540 h 1940118"/>
              <a:gd name="connsiteX52" fmla="*/ 803081 w 1133061"/>
              <a:gd name="connsiteY52" fmla="*/ 453224 h 1940118"/>
              <a:gd name="connsiteX53" fmla="*/ 842838 w 1133061"/>
              <a:gd name="connsiteY53" fmla="*/ 600323 h 1940118"/>
              <a:gd name="connsiteX54" fmla="*/ 854765 w 1133061"/>
              <a:gd name="connsiteY54" fmla="*/ 739471 h 1940118"/>
              <a:gd name="connsiteX55" fmla="*/ 866692 w 1133061"/>
              <a:gd name="connsiteY55" fmla="*/ 894521 h 1940118"/>
              <a:gd name="connsiteX56" fmla="*/ 850789 w 1133061"/>
              <a:gd name="connsiteY56" fmla="*/ 993913 h 1940118"/>
              <a:gd name="connsiteX57" fmla="*/ 870667 w 1133061"/>
              <a:gd name="connsiteY57" fmla="*/ 950180 h 1940118"/>
              <a:gd name="connsiteX58" fmla="*/ 902473 w 1133061"/>
              <a:gd name="connsiteY58" fmla="*/ 902473 h 1940118"/>
              <a:gd name="connsiteX59" fmla="*/ 954156 w 1133061"/>
              <a:gd name="connsiteY59" fmla="*/ 850789 h 1940118"/>
              <a:gd name="connsiteX60" fmla="*/ 993913 w 1133061"/>
              <a:gd name="connsiteY60" fmla="*/ 807057 h 1940118"/>
              <a:gd name="connsiteX61" fmla="*/ 1045596 w 1133061"/>
              <a:gd name="connsiteY61" fmla="*/ 779227 h 1940118"/>
              <a:gd name="connsiteX62" fmla="*/ 1101255 w 1133061"/>
              <a:gd name="connsiteY62" fmla="*/ 767300 h 1940118"/>
              <a:gd name="connsiteX63" fmla="*/ 1125109 w 1133061"/>
              <a:gd name="connsiteY63" fmla="*/ 771276 h 1940118"/>
              <a:gd name="connsiteX64" fmla="*/ 1069450 w 1133061"/>
              <a:gd name="connsiteY64" fmla="*/ 846813 h 1940118"/>
              <a:gd name="connsiteX65" fmla="*/ 1037645 w 1133061"/>
              <a:gd name="connsiteY65" fmla="*/ 954156 h 1940118"/>
              <a:gd name="connsiteX66" fmla="*/ 1033669 w 1133061"/>
              <a:gd name="connsiteY66" fmla="*/ 1041620 h 1940118"/>
              <a:gd name="connsiteX67" fmla="*/ 1049572 w 1133061"/>
              <a:gd name="connsiteY67" fmla="*/ 1137036 h 1940118"/>
              <a:gd name="connsiteX68" fmla="*/ 1085353 w 1133061"/>
              <a:gd name="connsiteY68" fmla="*/ 1244379 h 1940118"/>
              <a:gd name="connsiteX69" fmla="*/ 1113182 w 1133061"/>
              <a:gd name="connsiteY69" fmla="*/ 1359673 h 1940118"/>
              <a:gd name="connsiteX70" fmla="*/ 1133061 w 1133061"/>
              <a:gd name="connsiteY70" fmla="*/ 1459064 h 1940118"/>
              <a:gd name="connsiteX71" fmla="*/ 1121134 w 1133061"/>
              <a:gd name="connsiteY71" fmla="*/ 1586285 h 1940118"/>
              <a:gd name="connsiteX72" fmla="*/ 1077401 w 1133061"/>
              <a:gd name="connsiteY72" fmla="*/ 1689652 h 1940118"/>
              <a:gd name="connsiteX73" fmla="*/ 989937 w 1133061"/>
              <a:gd name="connsiteY73" fmla="*/ 1777116 h 1940118"/>
              <a:gd name="connsiteX74" fmla="*/ 910424 w 1133061"/>
              <a:gd name="connsiteY74" fmla="*/ 1836751 h 1940118"/>
              <a:gd name="connsiteX75" fmla="*/ 795130 w 1133061"/>
              <a:gd name="connsiteY75" fmla="*/ 1896386 h 1940118"/>
              <a:gd name="connsiteX76" fmla="*/ 739471 w 1133061"/>
              <a:gd name="connsiteY76" fmla="*/ 1916264 h 1940118"/>
              <a:gd name="connsiteX77" fmla="*/ 850789 w 1133061"/>
              <a:gd name="connsiteY77" fmla="*/ 1828800 h 1940118"/>
              <a:gd name="connsiteX78" fmla="*/ 930302 w 1133061"/>
              <a:gd name="connsiteY78" fmla="*/ 1681700 h 1940118"/>
              <a:gd name="connsiteX79" fmla="*/ 954156 w 1133061"/>
              <a:gd name="connsiteY79" fmla="*/ 1574358 h 1940118"/>
              <a:gd name="connsiteX80" fmla="*/ 958132 w 1133061"/>
              <a:gd name="connsiteY80" fmla="*/ 1530626 h 1940118"/>
              <a:gd name="connsiteX81" fmla="*/ 950181 w 1133061"/>
              <a:gd name="connsiteY81" fmla="*/ 1451113 h 1940118"/>
              <a:gd name="connsiteX82" fmla="*/ 910424 w 1133061"/>
              <a:gd name="connsiteY82" fmla="*/ 1518699 h 1940118"/>
              <a:gd name="connsiteX83" fmla="*/ 870667 w 1133061"/>
              <a:gd name="connsiteY83" fmla="*/ 1574358 h 1940118"/>
              <a:gd name="connsiteX84" fmla="*/ 830911 w 1133061"/>
              <a:gd name="connsiteY84" fmla="*/ 1602187 h 1940118"/>
              <a:gd name="connsiteX85" fmla="*/ 791154 w 1133061"/>
              <a:gd name="connsiteY85" fmla="*/ 1610139 h 1940118"/>
              <a:gd name="connsiteX86" fmla="*/ 775252 w 1133061"/>
              <a:gd name="connsiteY86" fmla="*/ 1610139 h 1940118"/>
              <a:gd name="connsiteX87" fmla="*/ 731520 w 1133061"/>
              <a:gd name="connsiteY87" fmla="*/ 1610139 h 1940118"/>
              <a:gd name="connsiteX88" fmla="*/ 695739 w 1133061"/>
              <a:gd name="connsiteY88" fmla="*/ 1574358 h 1940118"/>
              <a:gd name="connsiteX89" fmla="*/ 663934 w 1133061"/>
              <a:gd name="connsiteY89" fmla="*/ 1530626 h 1940118"/>
              <a:gd name="connsiteX90" fmla="*/ 644055 w 1133061"/>
              <a:gd name="connsiteY90" fmla="*/ 1482918 h 1940118"/>
              <a:gd name="connsiteX91" fmla="*/ 620201 w 1133061"/>
              <a:gd name="connsiteY91" fmla="*/ 1403405 h 1940118"/>
              <a:gd name="connsiteX92" fmla="*/ 620201 w 1133061"/>
              <a:gd name="connsiteY92" fmla="*/ 1327867 h 1940118"/>
              <a:gd name="connsiteX93" fmla="*/ 628153 w 1133061"/>
              <a:gd name="connsiteY93" fmla="*/ 1272208 h 1940118"/>
              <a:gd name="connsiteX94" fmla="*/ 624177 w 1133061"/>
              <a:gd name="connsiteY94" fmla="*/ 1228476 h 1940118"/>
              <a:gd name="connsiteX95" fmla="*/ 568518 w 1133061"/>
              <a:gd name="connsiteY95" fmla="*/ 1296062 h 1940118"/>
              <a:gd name="connsiteX96" fmla="*/ 536713 w 1133061"/>
              <a:gd name="connsiteY96" fmla="*/ 1355697 h 1940118"/>
              <a:gd name="connsiteX97" fmla="*/ 512859 w 1133061"/>
              <a:gd name="connsiteY97" fmla="*/ 1423283 h 1940118"/>
              <a:gd name="connsiteX98" fmla="*/ 492981 w 1133061"/>
              <a:gd name="connsiteY98" fmla="*/ 1498820 h 1940118"/>
              <a:gd name="connsiteX99" fmla="*/ 485029 w 1133061"/>
              <a:gd name="connsiteY99" fmla="*/ 1562431 h 1940118"/>
              <a:gd name="connsiteX100" fmla="*/ 485029 w 1133061"/>
              <a:gd name="connsiteY100" fmla="*/ 1649895 h 1940118"/>
              <a:gd name="connsiteX101" fmla="*/ 485029 w 1133061"/>
              <a:gd name="connsiteY101" fmla="*/ 1713506 h 1940118"/>
              <a:gd name="connsiteX102" fmla="*/ 489005 w 1133061"/>
              <a:gd name="connsiteY102" fmla="*/ 1729408 h 1940118"/>
              <a:gd name="connsiteX103" fmla="*/ 437321 w 1133061"/>
              <a:gd name="connsiteY103" fmla="*/ 1705554 h 1940118"/>
              <a:gd name="connsiteX104" fmla="*/ 397565 w 1133061"/>
              <a:gd name="connsiteY104" fmla="*/ 1673749 h 1940118"/>
              <a:gd name="connsiteX105" fmla="*/ 349857 w 1133061"/>
              <a:gd name="connsiteY105" fmla="*/ 1626041 h 1940118"/>
              <a:gd name="connsiteX106" fmla="*/ 298174 w 1133061"/>
              <a:gd name="connsiteY106" fmla="*/ 1574358 h 1940118"/>
              <a:gd name="connsiteX107" fmla="*/ 329979 w 1133061"/>
              <a:gd name="connsiteY107" fmla="*/ 1665798 h 1940118"/>
              <a:gd name="connsiteX108" fmla="*/ 357808 w 1133061"/>
              <a:gd name="connsiteY108" fmla="*/ 1741335 h 1940118"/>
              <a:gd name="connsiteX109" fmla="*/ 389614 w 1133061"/>
              <a:gd name="connsiteY109" fmla="*/ 1800970 h 1940118"/>
              <a:gd name="connsiteX110" fmla="*/ 445273 w 1133061"/>
              <a:gd name="connsiteY110" fmla="*/ 1888434 h 1940118"/>
              <a:gd name="connsiteX111" fmla="*/ 489005 w 1133061"/>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9249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20810 w 1137037"/>
              <a:gd name="connsiteY47" fmla="*/ 159026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9249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1298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1298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18984 w 1137037"/>
              <a:gd name="connsiteY52" fmla="*/ 496956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37037" h="1940118">
                <a:moveTo>
                  <a:pt x="492981" y="1940118"/>
                </a:moveTo>
                <a:lnTo>
                  <a:pt x="397565" y="1920240"/>
                </a:lnTo>
                <a:lnTo>
                  <a:pt x="322028" y="1904337"/>
                </a:lnTo>
                <a:lnTo>
                  <a:pt x="242515" y="1864580"/>
                </a:lnTo>
                <a:lnTo>
                  <a:pt x="194807" y="1824824"/>
                </a:lnTo>
                <a:lnTo>
                  <a:pt x="166977" y="1796994"/>
                </a:lnTo>
                <a:lnTo>
                  <a:pt x="143123" y="1785067"/>
                </a:lnTo>
                <a:lnTo>
                  <a:pt x="123245" y="1753262"/>
                </a:lnTo>
                <a:lnTo>
                  <a:pt x="103367" y="1721457"/>
                </a:lnTo>
                <a:lnTo>
                  <a:pt x="71562" y="1677725"/>
                </a:lnTo>
                <a:lnTo>
                  <a:pt x="51683" y="1633993"/>
                </a:lnTo>
                <a:lnTo>
                  <a:pt x="31805" y="1574358"/>
                </a:lnTo>
                <a:lnTo>
                  <a:pt x="11927" y="1510747"/>
                </a:lnTo>
                <a:lnTo>
                  <a:pt x="0" y="1431234"/>
                </a:lnTo>
                <a:lnTo>
                  <a:pt x="3976" y="1343770"/>
                </a:lnTo>
                <a:lnTo>
                  <a:pt x="15903" y="1252330"/>
                </a:lnTo>
                <a:lnTo>
                  <a:pt x="23854" y="1212573"/>
                </a:lnTo>
                <a:lnTo>
                  <a:pt x="43732" y="1137036"/>
                </a:lnTo>
                <a:lnTo>
                  <a:pt x="71562" y="1061499"/>
                </a:lnTo>
                <a:lnTo>
                  <a:pt x="91440" y="1017766"/>
                </a:lnTo>
                <a:lnTo>
                  <a:pt x="135172" y="962107"/>
                </a:lnTo>
                <a:lnTo>
                  <a:pt x="178904" y="906448"/>
                </a:lnTo>
                <a:lnTo>
                  <a:pt x="242515" y="834886"/>
                </a:lnTo>
                <a:lnTo>
                  <a:pt x="310101" y="735495"/>
                </a:lnTo>
                <a:lnTo>
                  <a:pt x="326003" y="652006"/>
                </a:lnTo>
                <a:lnTo>
                  <a:pt x="353833" y="715617"/>
                </a:lnTo>
                <a:lnTo>
                  <a:pt x="365760" y="807057"/>
                </a:lnTo>
                <a:lnTo>
                  <a:pt x="361784" y="870667"/>
                </a:lnTo>
                <a:lnTo>
                  <a:pt x="353833" y="922351"/>
                </a:lnTo>
                <a:lnTo>
                  <a:pt x="337930" y="985961"/>
                </a:lnTo>
                <a:lnTo>
                  <a:pt x="333955" y="1013791"/>
                </a:lnTo>
                <a:lnTo>
                  <a:pt x="373711" y="966083"/>
                </a:lnTo>
                <a:lnTo>
                  <a:pt x="429370" y="866692"/>
                </a:lnTo>
                <a:lnTo>
                  <a:pt x="465151" y="795130"/>
                </a:lnTo>
                <a:lnTo>
                  <a:pt x="492981" y="715617"/>
                </a:lnTo>
                <a:lnTo>
                  <a:pt x="504908" y="652006"/>
                </a:lnTo>
                <a:lnTo>
                  <a:pt x="512859" y="540688"/>
                </a:lnTo>
                <a:lnTo>
                  <a:pt x="492981" y="441297"/>
                </a:lnTo>
                <a:lnTo>
                  <a:pt x="477078" y="361784"/>
                </a:lnTo>
                <a:lnTo>
                  <a:pt x="449249" y="298173"/>
                </a:lnTo>
                <a:lnTo>
                  <a:pt x="441298" y="230587"/>
                </a:lnTo>
                <a:lnTo>
                  <a:pt x="429370" y="143123"/>
                </a:lnTo>
                <a:lnTo>
                  <a:pt x="433346" y="67586"/>
                </a:lnTo>
                <a:lnTo>
                  <a:pt x="461176" y="0"/>
                </a:lnTo>
                <a:lnTo>
                  <a:pt x="473103" y="35780"/>
                </a:lnTo>
                <a:lnTo>
                  <a:pt x="485030" y="75537"/>
                </a:lnTo>
                <a:lnTo>
                  <a:pt x="504908" y="119269"/>
                </a:lnTo>
                <a:lnTo>
                  <a:pt x="548640" y="190832"/>
                </a:lnTo>
                <a:lnTo>
                  <a:pt x="600323" y="234563"/>
                </a:lnTo>
                <a:lnTo>
                  <a:pt x="648031" y="286246"/>
                </a:lnTo>
                <a:lnTo>
                  <a:pt x="691763" y="329979"/>
                </a:lnTo>
                <a:lnTo>
                  <a:pt x="755374" y="401540"/>
                </a:lnTo>
                <a:lnTo>
                  <a:pt x="818984" y="496956"/>
                </a:lnTo>
                <a:lnTo>
                  <a:pt x="846814" y="600323"/>
                </a:lnTo>
                <a:lnTo>
                  <a:pt x="858741" y="739471"/>
                </a:lnTo>
                <a:lnTo>
                  <a:pt x="870668" y="894521"/>
                </a:lnTo>
                <a:lnTo>
                  <a:pt x="854765" y="993913"/>
                </a:lnTo>
                <a:lnTo>
                  <a:pt x="874643" y="950180"/>
                </a:lnTo>
                <a:lnTo>
                  <a:pt x="906449" y="902473"/>
                </a:lnTo>
                <a:lnTo>
                  <a:pt x="958132" y="850789"/>
                </a:lnTo>
                <a:lnTo>
                  <a:pt x="997889" y="807057"/>
                </a:lnTo>
                <a:lnTo>
                  <a:pt x="1049572" y="779227"/>
                </a:lnTo>
                <a:lnTo>
                  <a:pt x="1105231" y="767300"/>
                </a:lnTo>
                <a:lnTo>
                  <a:pt x="1129085" y="771276"/>
                </a:lnTo>
                <a:lnTo>
                  <a:pt x="1073426" y="846813"/>
                </a:lnTo>
                <a:lnTo>
                  <a:pt x="1041621" y="954156"/>
                </a:lnTo>
                <a:lnTo>
                  <a:pt x="1037645" y="1041620"/>
                </a:lnTo>
                <a:lnTo>
                  <a:pt x="1053548" y="1137036"/>
                </a:lnTo>
                <a:lnTo>
                  <a:pt x="1089329" y="1244379"/>
                </a:lnTo>
                <a:lnTo>
                  <a:pt x="1117158" y="1359673"/>
                </a:lnTo>
                <a:lnTo>
                  <a:pt x="1137037" y="1459064"/>
                </a:lnTo>
                <a:lnTo>
                  <a:pt x="1125110" y="1586285"/>
                </a:lnTo>
                <a:lnTo>
                  <a:pt x="1081377" y="1689652"/>
                </a:lnTo>
                <a:lnTo>
                  <a:pt x="993913" y="1777116"/>
                </a:lnTo>
                <a:lnTo>
                  <a:pt x="914400" y="1836751"/>
                </a:lnTo>
                <a:lnTo>
                  <a:pt x="799106" y="1896386"/>
                </a:lnTo>
                <a:lnTo>
                  <a:pt x="743447" y="1916264"/>
                </a:lnTo>
                <a:lnTo>
                  <a:pt x="854765" y="1828800"/>
                </a:lnTo>
                <a:lnTo>
                  <a:pt x="934278" y="1681700"/>
                </a:lnTo>
                <a:lnTo>
                  <a:pt x="958132" y="1574358"/>
                </a:lnTo>
                <a:lnTo>
                  <a:pt x="962108" y="1530626"/>
                </a:lnTo>
                <a:lnTo>
                  <a:pt x="954157" y="1451113"/>
                </a:lnTo>
                <a:lnTo>
                  <a:pt x="914400" y="1518699"/>
                </a:lnTo>
                <a:lnTo>
                  <a:pt x="874643" y="1574358"/>
                </a:lnTo>
                <a:lnTo>
                  <a:pt x="834887" y="1602187"/>
                </a:lnTo>
                <a:lnTo>
                  <a:pt x="795130" y="1610139"/>
                </a:lnTo>
                <a:lnTo>
                  <a:pt x="779228" y="1610139"/>
                </a:lnTo>
                <a:lnTo>
                  <a:pt x="735496" y="1610139"/>
                </a:lnTo>
                <a:lnTo>
                  <a:pt x="699715" y="1574358"/>
                </a:lnTo>
                <a:lnTo>
                  <a:pt x="667910" y="1530626"/>
                </a:lnTo>
                <a:lnTo>
                  <a:pt x="648031" y="1482918"/>
                </a:lnTo>
                <a:lnTo>
                  <a:pt x="624177" y="1403405"/>
                </a:lnTo>
                <a:lnTo>
                  <a:pt x="624177" y="1327867"/>
                </a:lnTo>
                <a:lnTo>
                  <a:pt x="632129" y="1272208"/>
                </a:lnTo>
                <a:lnTo>
                  <a:pt x="628153" y="1228476"/>
                </a:lnTo>
                <a:lnTo>
                  <a:pt x="572494" y="1296062"/>
                </a:lnTo>
                <a:lnTo>
                  <a:pt x="540689" y="1355697"/>
                </a:lnTo>
                <a:lnTo>
                  <a:pt x="516835" y="1423283"/>
                </a:lnTo>
                <a:lnTo>
                  <a:pt x="496957" y="1498820"/>
                </a:lnTo>
                <a:lnTo>
                  <a:pt x="489005" y="1562431"/>
                </a:lnTo>
                <a:lnTo>
                  <a:pt x="489005" y="1649895"/>
                </a:lnTo>
                <a:lnTo>
                  <a:pt x="489005" y="1713506"/>
                </a:lnTo>
                <a:lnTo>
                  <a:pt x="492981" y="1729408"/>
                </a:lnTo>
                <a:lnTo>
                  <a:pt x="441297" y="1705554"/>
                </a:lnTo>
                <a:lnTo>
                  <a:pt x="401541" y="1673749"/>
                </a:lnTo>
                <a:lnTo>
                  <a:pt x="353833" y="1626041"/>
                </a:lnTo>
                <a:lnTo>
                  <a:pt x="302150" y="1574358"/>
                </a:lnTo>
                <a:lnTo>
                  <a:pt x="333955" y="1665798"/>
                </a:lnTo>
                <a:lnTo>
                  <a:pt x="361784" y="1741335"/>
                </a:lnTo>
                <a:lnTo>
                  <a:pt x="393590" y="1800970"/>
                </a:lnTo>
                <a:lnTo>
                  <a:pt x="449249" y="1888434"/>
                </a:lnTo>
                <a:lnTo>
                  <a:pt x="492981" y="1940118"/>
                </a:lnTo>
                <a:close/>
              </a:path>
            </a:pathLst>
          </a:custGeom>
          <a:solidFill>
            <a:srgbClr val="FF0000"/>
          </a:solidFill>
          <a:ln w="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200" b="0" i="0" u="none" strike="noStrike" kern="0" cap="none" spc="0" normalizeH="0" baseline="0" noProof="0" dirty="0">
              <a:ln>
                <a:noFill/>
              </a:ln>
              <a:solidFill>
                <a:srgbClr val="FF0000"/>
              </a:solidFill>
              <a:effectLst/>
              <a:uLnTx/>
              <a:uFillTx/>
              <a:latin typeface="Avenir Next LT Pro" panose="020B0504020202020204" pitchFamily="34" charset="0"/>
            </a:endParaRPr>
          </a:p>
        </p:txBody>
      </p:sp>
      <p:sp>
        <p:nvSpPr>
          <p:cNvPr id="17" name="TextBox 16">
            <a:extLst>
              <a:ext uri="{FF2B5EF4-FFF2-40B4-BE49-F238E27FC236}">
                <a16:creationId xmlns:a16="http://schemas.microsoft.com/office/drawing/2014/main" id="{2D32C52D-254D-F43F-72B8-8048D6A6E564}"/>
              </a:ext>
            </a:extLst>
          </p:cNvPr>
          <p:cNvSpPr txBox="1"/>
          <p:nvPr/>
        </p:nvSpPr>
        <p:spPr>
          <a:xfrm>
            <a:off x="3438793" y="1151923"/>
            <a:ext cx="926344" cy="369332"/>
          </a:xfrm>
          <a:prstGeom prst="rect">
            <a:avLst/>
          </a:prstGeom>
          <a:noFill/>
        </p:spPr>
        <p:txBody>
          <a:bodyPr wrap="none" rtlCol="0">
            <a:spAutoFit/>
          </a:bodyPr>
          <a:lstStyle/>
          <a:p>
            <a:r>
              <a:rPr lang="en-CA" b="1" dirty="0">
                <a:solidFill>
                  <a:schemeClr val="bg1">
                    <a:lumMod val="95000"/>
                  </a:schemeClr>
                </a:solidFill>
              </a:rPr>
              <a:t>Ortoire</a:t>
            </a:r>
          </a:p>
        </p:txBody>
      </p:sp>
      <p:sp>
        <p:nvSpPr>
          <p:cNvPr id="19" name="TextBox 18">
            <a:extLst>
              <a:ext uri="{FF2B5EF4-FFF2-40B4-BE49-F238E27FC236}">
                <a16:creationId xmlns:a16="http://schemas.microsoft.com/office/drawing/2014/main" id="{EABD6CEB-711E-0C0D-81C9-5E91AF4BE5F8}"/>
              </a:ext>
            </a:extLst>
          </p:cNvPr>
          <p:cNvSpPr txBox="1"/>
          <p:nvPr/>
        </p:nvSpPr>
        <p:spPr>
          <a:xfrm>
            <a:off x="4173476" y="2255392"/>
            <a:ext cx="1606081" cy="369332"/>
          </a:xfrm>
          <a:prstGeom prst="rect">
            <a:avLst/>
          </a:prstGeom>
          <a:noFill/>
        </p:spPr>
        <p:txBody>
          <a:bodyPr wrap="none" rtlCol="0">
            <a:spAutoFit/>
          </a:bodyPr>
          <a:lstStyle/>
          <a:p>
            <a:r>
              <a:rPr lang="en-CA" b="1" dirty="0">
                <a:solidFill>
                  <a:schemeClr val="bg1">
                    <a:lumMod val="95000"/>
                  </a:schemeClr>
                </a:solidFill>
              </a:rPr>
              <a:t>Central Block</a:t>
            </a:r>
          </a:p>
        </p:txBody>
      </p:sp>
      <p:sp>
        <p:nvSpPr>
          <p:cNvPr id="46" name="TextBox 45">
            <a:extLst>
              <a:ext uri="{FF2B5EF4-FFF2-40B4-BE49-F238E27FC236}">
                <a16:creationId xmlns:a16="http://schemas.microsoft.com/office/drawing/2014/main" id="{C3EB9D88-36FC-4D1F-E706-9741A664853B}"/>
              </a:ext>
            </a:extLst>
          </p:cNvPr>
          <p:cNvSpPr txBox="1"/>
          <p:nvPr/>
        </p:nvSpPr>
        <p:spPr>
          <a:xfrm>
            <a:off x="3838496" y="5406225"/>
            <a:ext cx="2251386" cy="338554"/>
          </a:xfrm>
          <a:prstGeom prst="rect">
            <a:avLst/>
          </a:prstGeom>
          <a:noFill/>
        </p:spPr>
        <p:txBody>
          <a:bodyPr wrap="none" rtlCol="0">
            <a:spAutoFit/>
          </a:bodyPr>
          <a:lstStyle/>
          <a:p>
            <a:r>
              <a:rPr lang="en-CA" sz="1600" b="1" i="1" dirty="0">
                <a:solidFill>
                  <a:schemeClr val="bg1">
                    <a:lumMod val="95000"/>
                  </a:schemeClr>
                </a:solidFill>
                <a:effectLst>
                  <a:outerShdw blurRad="38100" dist="38100" dir="2700000" algn="tl">
                    <a:srgbClr val="000000">
                      <a:alpha val="43137"/>
                    </a:srgbClr>
                  </a:outerShdw>
                </a:effectLst>
              </a:rPr>
              <a:t>Evergreen Gas Facility</a:t>
            </a:r>
          </a:p>
        </p:txBody>
      </p:sp>
    </p:spTree>
    <p:extLst>
      <p:ext uri="{BB962C8B-B14F-4D97-AF65-F5344CB8AC3E}">
        <p14:creationId xmlns:p14="http://schemas.microsoft.com/office/powerpoint/2010/main" val="732266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72281-6A60-A458-2E4B-9C7A71C5D638}"/>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CBA02CF2-AF2A-51E8-1DDA-1790EED97E40}"/>
              </a:ext>
            </a:extLst>
          </p:cNvPr>
          <p:cNvPicPr>
            <a:picLocks noChangeAspect="1"/>
          </p:cNvPicPr>
          <p:nvPr/>
        </p:nvPicPr>
        <p:blipFill>
          <a:blip r:embed="rId2">
            <a:clrChange>
              <a:clrFrom>
                <a:srgbClr val="FFFFFF"/>
              </a:clrFrom>
              <a:clrTo>
                <a:srgbClr val="FFFFFF">
                  <a:alpha val="0"/>
                </a:srgbClr>
              </a:clrTo>
            </a:clrChange>
          </a:blip>
          <a:srcRect l="56968" t="48492" r="20901" b="22936"/>
          <a:stretch/>
        </p:blipFill>
        <p:spPr>
          <a:xfrm>
            <a:off x="8039210" y="3536534"/>
            <a:ext cx="3893282" cy="2596081"/>
          </a:xfrm>
          <a:prstGeom prst="round2DiagRect">
            <a:avLst/>
          </a:prstGeom>
          <a:ln>
            <a:solidFill>
              <a:srgbClr val="FFC000"/>
            </a:solidFill>
          </a:ln>
        </p:spPr>
      </p:pic>
      <p:sp>
        <p:nvSpPr>
          <p:cNvPr id="2" name="Slide Number Placeholder 1">
            <a:extLst>
              <a:ext uri="{FF2B5EF4-FFF2-40B4-BE49-F238E27FC236}">
                <a16:creationId xmlns:a16="http://schemas.microsoft.com/office/drawing/2014/main" id="{E9DBE6A0-CE95-5DED-7579-1355DBF7895C}"/>
              </a:ext>
            </a:extLst>
          </p:cNvPr>
          <p:cNvSpPr>
            <a:spLocks noGrp="1"/>
          </p:cNvSpPr>
          <p:nvPr>
            <p:ph type="sldNum" sz="quarter" idx="12"/>
          </p:nvPr>
        </p:nvSpPr>
        <p:spPr/>
        <p:txBody>
          <a:bodyPr/>
          <a:lstStyle/>
          <a:p>
            <a:r>
              <a:rPr lang="en-CA" dirty="0"/>
              <a:t>Corporate Presentation  | </a:t>
            </a:r>
            <a:r>
              <a:rPr lang="en-CA" dirty="0">
                <a:solidFill>
                  <a:srgbClr val="EEF0F1"/>
                </a:solidFill>
                <a:latin typeface="Avenir Next LT Pro" panose="020B0504020202020204" pitchFamily="34" charset="0"/>
              </a:rPr>
              <a:t>February 2025 </a:t>
            </a:r>
            <a:r>
              <a:rPr lang="en-CA" dirty="0"/>
              <a:t>|  </a:t>
            </a:r>
            <a:fld id="{FEA607D4-8F18-4F51-B246-B81EEA981425}" type="slidenum">
              <a:rPr lang="en-CA" smtClean="0"/>
              <a:pPr/>
              <a:t>14</a:t>
            </a:fld>
            <a:endParaRPr lang="en-CA" dirty="0"/>
          </a:p>
        </p:txBody>
      </p:sp>
      <p:sp>
        <p:nvSpPr>
          <p:cNvPr id="5" name="Title 1">
            <a:extLst>
              <a:ext uri="{FF2B5EF4-FFF2-40B4-BE49-F238E27FC236}">
                <a16:creationId xmlns:a16="http://schemas.microsoft.com/office/drawing/2014/main" id="{9708D64B-E810-B54A-56D0-F26925BAF2C2}"/>
              </a:ext>
            </a:extLst>
          </p:cNvPr>
          <p:cNvSpPr>
            <a:spLocks noGrp="1"/>
          </p:cNvSpPr>
          <p:nvPr>
            <p:ph type="title"/>
          </p:nvPr>
        </p:nvSpPr>
        <p:spPr>
          <a:xfrm>
            <a:off x="1173163" y="134938"/>
            <a:ext cx="10515600" cy="560387"/>
          </a:xfrm>
        </p:spPr>
        <p:txBody>
          <a:bodyPr/>
          <a:lstStyle/>
          <a:p>
            <a:r>
              <a:rPr lang="en-CA" dirty="0">
                <a:solidFill>
                  <a:srgbClr val="E7E7E7"/>
                </a:solidFill>
              </a:rPr>
              <a:t>2025 ACQUISITION: </a:t>
            </a:r>
            <a:r>
              <a:rPr lang="en-CA" i="1" dirty="0">
                <a:solidFill>
                  <a:srgbClr val="E7E7E7"/>
                </a:solidFill>
              </a:rPr>
              <a:t>Central Block (Shell)</a:t>
            </a:r>
          </a:p>
        </p:txBody>
      </p:sp>
      <p:sp>
        <p:nvSpPr>
          <p:cNvPr id="26" name="Freeform: Shape 25">
            <a:extLst>
              <a:ext uri="{FF2B5EF4-FFF2-40B4-BE49-F238E27FC236}">
                <a16:creationId xmlns:a16="http://schemas.microsoft.com/office/drawing/2014/main" id="{7540CF44-C738-C8DB-F898-1C4214CF4C97}"/>
              </a:ext>
            </a:extLst>
          </p:cNvPr>
          <p:cNvSpPr>
            <a:spLocks/>
          </p:cNvSpPr>
          <p:nvPr/>
        </p:nvSpPr>
        <p:spPr>
          <a:xfrm>
            <a:off x="9283834" y="5108089"/>
            <a:ext cx="140111" cy="265275"/>
          </a:xfrm>
          <a:custGeom>
            <a:avLst/>
            <a:gdLst>
              <a:gd name="connsiteX0" fmla="*/ 489005 w 1133061"/>
              <a:gd name="connsiteY0" fmla="*/ 1940118 h 1940118"/>
              <a:gd name="connsiteX1" fmla="*/ 393589 w 1133061"/>
              <a:gd name="connsiteY1" fmla="*/ 1920240 h 1940118"/>
              <a:gd name="connsiteX2" fmla="*/ 318052 w 1133061"/>
              <a:gd name="connsiteY2" fmla="*/ 1904337 h 1940118"/>
              <a:gd name="connsiteX3" fmla="*/ 238539 w 1133061"/>
              <a:gd name="connsiteY3" fmla="*/ 1864580 h 1940118"/>
              <a:gd name="connsiteX4" fmla="*/ 190831 w 1133061"/>
              <a:gd name="connsiteY4" fmla="*/ 1824824 h 1940118"/>
              <a:gd name="connsiteX5" fmla="*/ 163001 w 1133061"/>
              <a:gd name="connsiteY5" fmla="*/ 1796994 h 1940118"/>
              <a:gd name="connsiteX6" fmla="*/ 139147 w 1133061"/>
              <a:gd name="connsiteY6" fmla="*/ 1785067 h 1940118"/>
              <a:gd name="connsiteX7" fmla="*/ 119269 w 1133061"/>
              <a:gd name="connsiteY7" fmla="*/ 1753262 h 1940118"/>
              <a:gd name="connsiteX8" fmla="*/ 99391 w 1133061"/>
              <a:gd name="connsiteY8" fmla="*/ 1721457 h 1940118"/>
              <a:gd name="connsiteX9" fmla="*/ 67586 w 1133061"/>
              <a:gd name="connsiteY9" fmla="*/ 1677725 h 1940118"/>
              <a:gd name="connsiteX10" fmla="*/ 47707 w 1133061"/>
              <a:gd name="connsiteY10" fmla="*/ 1633993 h 1940118"/>
              <a:gd name="connsiteX11" fmla="*/ 27829 w 1133061"/>
              <a:gd name="connsiteY11" fmla="*/ 1574358 h 1940118"/>
              <a:gd name="connsiteX12" fmla="*/ 7951 w 1133061"/>
              <a:gd name="connsiteY12" fmla="*/ 1510747 h 1940118"/>
              <a:gd name="connsiteX13" fmla="*/ 7951 w 1133061"/>
              <a:gd name="connsiteY13" fmla="*/ 1431234 h 1940118"/>
              <a:gd name="connsiteX14" fmla="*/ 0 w 1133061"/>
              <a:gd name="connsiteY14" fmla="*/ 1343770 h 1940118"/>
              <a:gd name="connsiteX15" fmla="*/ 11927 w 1133061"/>
              <a:gd name="connsiteY15" fmla="*/ 1252330 h 1940118"/>
              <a:gd name="connsiteX16" fmla="*/ 19878 w 1133061"/>
              <a:gd name="connsiteY16" fmla="*/ 1212573 h 1940118"/>
              <a:gd name="connsiteX17" fmla="*/ 39756 w 1133061"/>
              <a:gd name="connsiteY17" fmla="*/ 1137036 h 1940118"/>
              <a:gd name="connsiteX18" fmla="*/ 67586 w 1133061"/>
              <a:gd name="connsiteY18" fmla="*/ 1061499 h 1940118"/>
              <a:gd name="connsiteX19" fmla="*/ 87464 w 1133061"/>
              <a:gd name="connsiteY19" fmla="*/ 1017766 h 1940118"/>
              <a:gd name="connsiteX20" fmla="*/ 131196 w 1133061"/>
              <a:gd name="connsiteY20" fmla="*/ 962107 h 1940118"/>
              <a:gd name="connsiteX21" fmla="*/ 174928 w 1133061"/>
              <a:gd name="connsiteY21" fmla="*/ 906448 h 1940118"/>
              <a:gd name="connsiteX22" fmla="*/ 238539 w 1133061"/>
              <a:gd name="connsiteY22" fmla="*/ 834886 h 1940118"/>
              <a:gd name="connsiteX23" fmla="*/ 306125 w 1133061"/>
              <a:gd name="connsiteY23" fmla="*/ 735495 h 1940118"/>
              <a:gd name="connsiteX24" fmla="*/ 322027 w 1133061"/>
              <a:gd name="connsiteY24" fmla="*/ 652006 h 1940118"/>
              <a:gd name="connsiteX25" fmla="*/ 349857 w 1133061"/>
              <a:gd name="connsiteY25" fmla="*/ 715617 h 1940118"/>
              <a:gd name="connsiteX26" fmla="*/ 361784 w 1133061"/>
              <a:gd name="connsiteY26" fmla="*/ 807057 h 1940118"/>
              <a:gd name="connsiteX27" fmla="*/ 357808 w 1133061"/>
              <a:gd name="connsiteY27" fmla="*/ 870667 h 1940118"/>
              <a:gd name="connsiteX28" fmla="*/ 349857 w 1133061"/>
              <a:gd name="connsiteY28" fmla="*/ 922351 h 1940118"/>
              <a:gd name="connsiteX29" fmla="*/ 333954 w 1133061"/>
              <a:gd name="connsiteY29" fmla="*/ 985961 h 1940118"/>
              <a:gd name="connsiteX30" fmla="*/ 329979 w 1133061"/>
              <a:gd name="connsiteY30" fmla="*/ 1013791 h 1940118"/>
              <a:gd name="connsiteX31" fmla="*/ 369735 w 1133061"/>
              <a:gd name="connsiteY31" fmla="*/ 966083 h 1940118"/>
              <a:gd name="connsiteX32" fmla="*/ 425394 w 1133061"/>
              <a:gd name="connsiteY32" fmla="*/ 866692 h 1940118"/>
              <a:gd name="connsiteX33" fmla="*/ 461175 w 1133061"/>
              <a:gd name="connsiteY33" fmla="*/ 795130 h 1940118"/>
              <a:gd name="connsiteX34" fmla="*/ 489005 w 1133061"/>
              <a:gd name="connsiteY34" fmla="*/ 715617 h 1940118"/>
              <a:gd name="connsiteX35" fmla="*/ 500932 w 1133061"/>
              <a:gd name="connsiteY35" fmla="*/ 652006 h 1940118"/>
              <a:gd name="connsiteX36" fmla="*/ 508883 w 1133061"/>
              <a:gd name="connsiteY36" fmla="*/ 540688 h 1940118"/>
              <a:gd name="connsiteX37" fmla="*/ 489005 w 1133061"/>
              <a:gd name="connsiteY37" fmla="*/ 441297 h 1940118"/>
              <a:gd name="connsiteX38" fmla="*/ 473102 w 1133061"/>
              <a:gd name="connsiteY38" fmla="*/ 361784 h 1940118"/>
              <a:gd name="connsiteX39" fmla="*/ 445273 w 1133061"/>
              <a:gd name="connsiteY39" fmla="*/ 298173 h 1940118"/>
              <a:gd name="connsiteX40" fmla="*/ 445273 w 1133061"/>
              <a:gd name="connsiteY40" fmla="*/ 230587 h 1940118"/>
              <a:gd name="connsiteX41" fmla="*/ 425394 w 1133061"/>
              <a:gd name="connsiteY41" fmla="*/ 143123 h 1940118"/>
              <a:gd name="connsiteX42" fmla="*/ 429370 w 1133061"/>
              <a:gd name="connsiteY42" fmla="*/ 67586 h 1940118"/>
              <a:gd name="connsiteX43" fmla="*/ 457200 w 1133061"/>
              <a:gd name="connsiteY43" fmla="*/ 0 h 1940118"/>
              <a:gd name="connsiteX44" fmla="*/ 469127 w 1133061"/>
              <a:gd name="connsiteY44" fmla="*/ 35780 h 1940118"/>
              <a:gd name="connsiteX45" fmla="*/ 481054 w 1133061"/>
              <a:gd name="connsiteY45" fmla="*/ 75537 h 1940118"/>
              <a:gd name="connsiteX46" fmla="*/ 500932 w 1133061"/>
              <a:gd name="connsiteY46" fmla="*/ 119269 h 1940118"/>
              <a:gd name="connsiteX47" fmla="*/ 516834 w 1133061"/>
              <a:gd name="connsiteY47" fmla="*/ 159026 h 1940118"/>
              <a:gd name="connsiteX48" fmla="*/ 596347 w 1133061"/>
              <a:gd name="connsiteY48" fmla="*/ 234563 h 1940118"/>
              <a:gd name="connsiteX49" fmla="*/ 644055 w 1133061"/>
              <a:gd name="connsiteY49" fmla="*/ 286246 h 1940118"/>
              <a:gd name="connsiteX50" fmla="*/ 687787 w 1133061"/>
              <a:gd name="connsiteY50" fmla="*/ 329979 h 1940118"/>
              <a:gd name="connsiteX51" fmla="*/ 751398 w 1133061"/>
              <a:gd name="connsiteY51" fmla="*/ 401540 h 1940118"/>
              <a:gd name="connsiteX52" fmla="*/ 803081 w 1133061"/>
              <a:gd name="connsiteY52" fmla="*/ 449248 h 1940118"/>
              <a:gd name="connsiteX53" fmla="*/ 842838 w 1133061"/>
              <a:gd name="connsiteY53" fmla="*/ 600323 h 1940118"/>
              <a:gd name="connsiteX54" fmla="*/ 854765 w 1133061"/>
              <a:gd name="connsiteY54" fmla="*/ 739471 h 1940118"/>
              <a:gd name="connsiteX55" fmla="*/ 866692 w 1133061"/>
              <a:gd name="connsiteY55" fmla="*/ 894521 h 1940118"/>
              <a:gd name="connsiteX56" fmla="*/ 850789 w 1133061"/>
              <a:gd name="connsiteY56" fmla="*/ 993913 h 1940118"/>
              <a:gd name="connsiteX57" fmla="*/ 870667 w 1133061"/>
              <a:gd name="connsiteY57" fmla="*/ 950180 h 1940118"/>
              <a:gd name="connsiteX58" fmla="*/ 902473 w 1133061"/>
              <a:gd name="connsiteY58" fmla="*/ 902473 h 1940118"/>
              <a:gd name="connsiteX59" fmla="*/ 954156 w 1133061"/>
              <a:gd name="connsiteY59" fmla="*/ 850789 h 1940118"/>
              <a:gd name="connsiteX60" fmla="*/ 993913 w 1133061"/>
              <a:gd name="connsiteY60" fmla="*/ 807057 h 1940118"/>
              <a:gd name="connsiteX61" fmla="*/ 1045596 w 1133061"/>
              <a:gd name="connsiteY61" fmla="*/ 779227 h 1940118"/>
              <a:gd name="connsiteX62" fmla="*/ 1101255 w 1133061"/>
              <a:gd name="connsiteY62" fmla="*/ 767300 h 1940118"/>
              <a:gd name="connsiteX63" fmla="*/ 1125109 w 1133061"/>
              <a:gd name="connsiteY63" fmla="*/ 771276 h 1940118"/>
              <a:gd name="connsiteX64" fmla="*/ 1069450 w 1133061"/>
              <a:gd name="connsiteY64" fmla="*/ 846813 h 1940118"/>
              <a:gd name="connsiteX65" fmla="*/ 1037645 w 1133061"/>
              <a:gd name="connsiteY65" fmla="*/ 954156 h 1940118"/>
              <a:gd name="connsiteX66" fmla="*/ 1033669 w 1133061"/>
              <a:gd name="connsiteY66" fmla="*/ 1041620 h 1940118"/>
              <a:gd name="connsiteX67" fmla="*/ 1049572 w 1133061"/>
              <a:gd name="connsiteY67" fmla="*/ 1137036 h 1940118"/>
              <a:gd name="connsiteX68" fmla="*/ 1085353 w 1133061"/>
              <a:gd name="connsiteY68" fmla="*/ 1244379 h 1940118"/>
              <a:gd name="connsiteX69" fmla="*/ 1113182 w 1133061"/>
              <a:gd name="connsiteY69" fmla="*/ 1359673 h 1940118"/>
              <a:gd name="connsiteX70" fmla="*/ 1133061 w 1133061"/>
              <a:gd name="connsiteY70" fmla="*/ 1459064 h 1940118"/>
              <a:gd name="connsiteX71" fmla="*/ 1121134 w 1133061"/>
              <a:gd name="connsiteY71" fmla="*/ 1586285 h 1940118"/>
              <a:gd name="connsiteX72" fmla="*/ 1077401 w 1133061"/>
              <a:gd name="connsiteY72" fmla="*/ 1689652 h 1940118"/>
              <a:gd name="connsiteX73" fmla="*/ 989937 w 1133061"/>
              <a:gd name="connsiteY73" fmla="*/ 1777116 h 1940118"/>
              <a:gd name="connsiteX74" fmla="*/ 910424 w 1133061"/>
              <a:gd name="connsiteY74" fmla="*/ 1836751 h 1940118"/>
              <a:gd name="connsiteX75" fmla="*/ 795130 w 1133061"/>
              <a:gd name="connsiteY75" fmla="*/ 1896386 h 1940118"/>
              <a:gd name="connsiteX76" fmla="*/ 739471 w 1133061"/>
              <a:gd name="connsiteY76" fmla="*/ 1916264 h 1940118"/>
              <a:gd name="connsiteX77" fmla="*/ 850789 w 1133061"/>
              <a:gd name="connsiteY77" fmla="*/ 1828800 h 1940118"/>
              <a:gd name="connsiteX78" fmla="*/ 930302 w 1133061"/>
              <a:gd name="connsiteY78" fmla="*/ 1681700 h 1940118"/>
              <a:gd name="connsiteX79" fmla="*/ 954156 w 1133061"/>
              <a:gd name="connsiteY79" fmla="*/ 1574358 h 1940118"/>
              <a:gd name="connsiteX80" fmla="*/ 958132 w 1133061"/>
              <a:gd name="connsiteY80" fmla="*/ 1530626 h 1940118"/>
              <a:gd name="connsiteX81" fmla="*/ 950181 w 1133061"/>
              <a:gd name="connsiteY81" fmla="*/ 1451113 h 1940118"/>
              <a:gd name="connsiteX82" fmla="*/ 910424 w 1133061"/>
              <a:gd name="connsiteY82" fmla="*/ 1518699 h 1940118"/>
              <a:gd name="connsiteX83" fmla="*/ 870667 w 1133061"/>
              <a:gd name="connsiteY83" fmla="*/ 1574358 h 1940118"/>
              <a:gd name="connsiteX84" fmla="*/ 830911 w 1133061"/>
              <a:gd name="connsiteY84" fmla="*/ 1602187 h 1940118"/>
              <a:gd name="connsiteX85" fmla="*/ 791154 w 1133061"/>
              <a:gd name="connsiteY85" fmla="*/ 1610139 h 1940118"/>
              <a:gd name="connsiteX86" fmla="*/ 775252 w 1133061"/>
              <a:gd name="connsiteY86" fmla="*/ 1610139 h 1940118"/>
              <a:gd name="connsiteX87" fmla="*/ 731520 w 1133061"/>
              <a:gd name="connsiteY87" fmla="*/ 1610139 h 1940118"/>
              <a:gd name="connsiteX88" fmla="*/ 695739 w 1133061"/>
              <a:gd name="connsiteY88" fmla="*/ 1574358 h 1940118"/>
              <a:gd name="connsiteX89" fmla="*/ 663934 w 1133061"/>
              <a:gd name="connsiteY89" fmla="*/ 1530626 h 1940118"/>
              <a:gd name="connsiteX90" fmla="*/ 644055 w 1133061"/>
              <a:gd name="connsiteY90" fmla="*/ 1482918 h 1940118"/>
              <a:gd name="connsiteX91" fmla="*/ 620201 w 1133061"/>
              <a:gd name="connsiteY91" fmla="*/ 1403405 h 1940118"/>
              <a:gd name="connsiteX92" fmla="*/ 620201 w 1133061"/>
              <a:gd name="connsiteY92" fmla="*/ 1327867 h 1940118"/>
              <a:gd name="connsiteX93" fmla="*/ 628153 w 1133061"/>
              <a:gd name="connsiteY93" fmla="*/ 1272208 h 1940118"/>
              <a:gd name="connsiteX94" fmla="*/ 624177 w 1133061"/>
              <a:gd name="connsiteY94" fmla="*/ 1228476 h 1940118"/>
              <a:gd name="connsiteX95" fmla="*/ 568518 w 1133061"/>
              <a:gd name="connsiteY95" fmla="*/ 1296062 h 1940118"/>
              <a:gd name="connsiteX96" fmla="*/ 536713 w 1133061"/>
              <a:gd name="connsiteY96" fmla="*/ 1355697 h 1940118"/>
              <a:gd name="connsiteX97" fmla="*/ 512859 w 1133061"/>
              <a:gd name="connsiteY97" fmla="*/ 1423283 h 1940118"/>
              <a:gd name="connsiteX98" fmla="*/ 492981 w 1133061"/>
              <a:gd name="connsiteY98" fmla="*/ 1498820 h 1940118"/>
              <a:gd name="connsiteX99" fmla="*/ 485029 w 1133061"/>
              <a:gd name="connsiteY99" fmla="*/ 1562431 h 1940118"/>
              <a:gd name="connsiteX100" fmla="*/ 485029 w 1133061"/>
              <a:gd name="connsiteY100" fmla="*/ 1649895 h 1940118"/>
              <a:gd name="connsiteX101" fmla="*/ 485029 w 1133061"/>
              <a:gd name="connsiteY101" fmla="*/ 1713506 h 1940118"/>
              <a:gd name="connsiteX102" fmla="*/ 489005 w 1133061"/>
              <a:gd name="connsiteY102" fmla="*/ 1729408 h 1940118"/>
              <a:gd name="connsiteX103" fmla="*/ 437321 w 1133061"/>
              <a:gd name="connsiteY103" fmla="*/ 1705554 h 1940118"/>
              <a:gd name="connsiteX104" fmla="*/ 397565 w 1133061"/>
              <a:gd name="connsiteY104" fmla="*/ 1673749 h 1940118"/>
              <a:gd name="connsiteX105" fmla="*/ 349857 w 1133061"/>
              <a:gd name="connsiteY105" fmla="*/ 1626041 h 1940118"/>
              <a:gd name="connsiteX106" fmla="*/ 298174 w 1133061"/>
              <a:gd name="connsiteY106" fmla="*/ 1574358 h 1940118"/>
              <a:gd name="connsiteX107" fmla="*/ 329979 w 1133061"/>
              <a:gd name="connsiteY107" fmla="*/ 1665798 h 1940118"/>
              <a:gd name="connsiteX108" fmla="*/ 357808 w 1133061"/>
              <a:gd name="connsiteY108" fmla="*/ 1741335 h 1940118"/>
              <a:gd name="connsiteX109" fmla="*/ 389614 w 1133061"/>
              <a:gd name="connsiteY109" fmla="*/ 1800970 h 1940118"/>
              <a:gd name="connsiteX110" fmla="*/ 445273 w 1133061"/>
              <a:gd name="connsiteY110" fmla="*/ 1888434 h 1940118"/>
              <a:gd name="connsiteX111" fmla="*/ 489005 w 1133061"/>
              <a:gd name="connsiteY111" fmla="*/ 1940118 h 1940118"/>
              <a:gd name="connsiteX0" fmla="*/ 489005 w 1133061"/>
              <a:gd name="connsiteY0" fmla="*/ 1940118 h 1940118"/>
              <a:gd name="connsiteX1" fmla="*/ 393589 w 1133061"/>
              <a:gd name="connsiteY1" fmla="*/ 1920240 h 1940118"/>
              <a:gd name="connsiteX2" fmla="*/ 318052 w 1133061"/>
              <a:gd name="connsiteY2" fmla="*/ 1904337 h 1940118"/>
              <a:gd name="connsiteX3" fmla="*/ 238539 w 1133061"/>
              <a:gd name="connsiteY3" fmla="*/ 1864580 h 1940118"/>
              <a:gd name="connsiteX4" fmla="*/ 190831 w 1133061"/>
              <a:gd name="connsiteY4" fmla="*/ 1824824 h 1940118"/>
              <a:gd name="connsiteX5" fmla="*/ 163001 w 1133061"/>
              <a:gd name="connsiteY5" fmla="*/ 1796994 h 1940118"/>
              <a:gd name="connsiteX6" fmla="*/ 139147 w 1133061"/>
              <a:gd name="connsiteY6" fmla="*/ 1785067 h 1940118"/>
              <a:gd name="connsiteX7" fmla="*/ 119269 w 1133061"/>
              <a:gd name="connsiteY7" fmla="*/ 1753262 h 1940118"/>
              <a:gd name="connsiteX8" fmla="*/ 99391 w 1133061"/>
              <a:gd name="connsiteY8" fmla="*/ 1721457 h 1940118"/>
              <a:gd name="connsiteX9" fmla="*/ 67586 w 1133061"/>
              <a:gd name="connsiteY9" fmla="*/ 1677725 h 1940118"/>
              <a:gd name="connsiteX10" fmla="*/ 47707 w 1133061"/>
              <a:gd name="connsiteY10" fmla="*/ 1633993 h 1940118"/>
              <a:gd name="connsiteX11" fmla="*/ 27829 w 1133061"/>
              <a:gd name="connsiteY11" fmla="*/ 1574358 h 1940118"/>
              <a:gd name="connsiteX12" fmla="*/ 7951 w 1133061"/>
              <a:gd name="connsiteY12" fmla="*/ 1510747 h 1940118"/>
              <a:gd name="connsiteX13" fmla="*/ 7951 w 1133061"/>
              <a:gd name="connsiteY13" fmla="*/ 1431234 h 1940118"/>
              <a:gd name="connsiteX14" fmla="*/ 0 w 1133061"/>
              <a:gd name="connsiteY14" fmla="*/ 1343770 h 1940118"/>
              <a:gd name="connsiteX15" fmla="*/ 11927 w 1133061"/>
              <a:gd name="connsiteY15" fmla="*/ 1252330 h 1940118"/>
              <a:gd name="connsiteX16" fmla="*/ 19878 w 1133061"/>
              <a:gd name="connsiteY16" fmla="*/ 1212573 h 1940118"/>
              <a:gd name="connsiteX17" fmla="*/ 39756 w 1133061"/>
              <a:gd name="connsiteY17" fmla="*/ 1137036 h 1940118"/>
              <a:gd name="connsiteX18" fmla="*/ 67586 w 1133061"/>
              <a:gd name="connsiteY18" fmla="*/ 1061499 h 1940118"/>
              <a:gd name="connsiteX19" fmla="*/ 87464 w 1133061"/>
              <a:gd name="connsiteY19" fmla="*/ 1017766 h 1940118"/>
              <a:gd name="connsiteX20" fmla="*/ 131196 w 1133061"/>
              <a:gd name="connsiteY20" fmla="*/ 962107 h 1940118"/>
              <a:gd name="connsiteX21" fmla="*/ 174928 w 1133061"/>
              <a:gd name="connsiteY21" fmla="*/ 906448 h 1940118"/>
              <a:gd name="connsiteX22" fmla="*/ 238539 w 1133061"/>
              <a:gd name="connsiteY22" fmla="*/ 834886 h 1940118"/>
              <a:gd name="connsiteX23" fmla="*/ 306125 w 1133061"/>
              <a:gd name="connsiteY23" fmla="*/ 735495 h 1940118"/>
              <a:gd name="connsiteX24" fmla="*/ 322027 w 1133061"/>
              <a:gd name="connsiteY24" fmla="*/ 652006 h 1940118"/>
              <a:gd name="connsiteX25" fmla="*/ 349857 w 1133061"/>
              <a:gd name="connsiteY25" fmla="*/ 715617 h 1940118"/>
              <a:gd name="connsiteX26" fmla="*/ 361784 w 1133061"/>
              <a:gd name="connsiteY26" fmla="*/ 807057 h 1940118"/>
              <a:gd name="connsiteX27" fmla="*/ 357808 w 1133061"/>
              <a:gd name="connsiteY27" fmla="*/ 870667 h 1940118"/>
              <a:gd name="connsiteX28" fmla="*/ 349857 w 1133061"/>
              <a:gd name="connsiteY28" fmla="*/ 922351 h 1940118"/>
              <a:gd name="connsiteX29" fmla="*/ 333954 w 1133061"/>
              <a:gd name="connsiteY29" fmla="*/ 985961 h 1940118"/>
              <a:gd name="connsiteX30" fmla="*/ 329979 w 1133061"/>
              <a:gd name="connsiteY30" fmla="*/ 1013791 h 1940118"/>
              <a:gd name="connsiteX31" fmla="*/ 369735 w 1133061"/>
              <a:gd name="connsiteY31" fmla="*/ 966083 h 1940118"/>
              <a:gd name="connsiteX32" fmla="*/ 425394 w 1133061"/>
              <a:gd name="connsiteY32" fmla="*/ 866692 h 1940118"/>
              <a:gd name="connsiteX33" fmla="*/ 461175 w 1133061"/>
              <a:gd name="connsiteY33" fmla="*/ 795130 h 1940118"/>
              <a:gd name="connsiteX34" fmla="*/ 489005 w 1133061"/>
              <a:gd name="connsiteY34" fmla="*/ 715617 h 1940118"/>
              <a:gd name="connsiteX35" fmla="*/ 500932 w 1133061"/>
              <a:gd name="connsiteY35" fmla="*/ 652006 h 1940118"/>
              <a:gd name="connsiteX36" fmla="*/ 508883 w 1133061"/>
              <a:gd name="connsiteY36" fmla="*/ 540688 h 1940118"/>
              <a:gd name="connsiteX37" fmla="*/ 489005 w 1133061"/>
              <a:gd name="connsiteY37" fmla="*/ 441297 h 1940118"/>
              <a:gd name="connsiteX38" fmla="*/ 473102 w 1133061"/>
              <a:gd name="connsiteY38" fmla="*/ 361784 h 1940118"/>
              <a:gd name="connsiteX39" fmla="*/ 445273 w 1133061"/>
              <a:gd name="connsiteY39" fmla="*/ 298173 h 1940118"/>
              <a:gd name="connsiteX40" fmla="*/ 445273 w 1133061"/>
              <a:gd name="connsiteY40" fmla="*/ 230587 h 1940118"/>
              <a:gd name="connsiteX41" fmla="*/ 425394 w 1133061"/>
              <a:gd name="connsiteY41" fmla="*/ 143123 h 1940118"/>
              <a:gd name="connsiteX42" fmla="*/ 429370 w 1133061"/>
              <a:gd name="connsiteY42" fmla="*/ 67586 h 1940118"/>
              <a:gd name="connsiteX43" fmla="*/ 457200 w 1133061"/>
              <a:gd name="connsiteY43" fmla="*/ 0 h 1940118"/>
              <a:gd name="connsiteX44" fmla="*/ 469127 w 1133061"/>
              <a:gd name="connsiteY44" fmla="*/ 35780 h 1940118"/>
              <a:gd name="connsiteX45" fmla="*/ 481054 w 1133061"/>
              <a:gd name="connsiteY45" fmla="*/ 75537 h 1940118"/>
              <a:gd name="connsiteX46" fmla="*/ 500932 w 1133061"/>
              <a:gd name="connsiteY46" fmla="*/ 119269 h 1940118"/>
              <a:gd name="connsiteX47" fmla="*/ 516834 w 1133061"/>
              <a:gd name="connsiteY47" fmla="*/ 159026 h 1940118"/>
              <a:gd name="connsiteX48" fmla="*/ 596347 w 1133061"/>
              <a:gd name="connsiteY48" fmla="*/ 234563 h 1940118"/>
              <a:gd name="connsiteX49" fmla="*/ 644055 w 1133061"/>
              <a:gd name="connsiteY49" fmla="*/ 286246 h 1940118"/>
              <a:gd name="connsiteX50" fmla="*/ 687787 w 1133061"/>
              <a:gd name="connsiteY50" fmla="*/ 329979 h 1940118"/>
              <a:gd name="connsiteX51" fmla="*/ 751398 w 1133061"/>
              <a:gd name="connsiteY51" fmla="*/ 401540 h 1940118"/>
              <a:gd name="connsiteX52" fmla="*/ 803081 w 1133061"/>
              <a:gd name="connsiteY52" fmla="*/ 453224 h 1940118"/>
              <a:gd name="connsiteX53" fmla="*/ 842838 w 1133061"/>
              <a:gd name="connsiteY53" fmla="*/ 600323 h 1940118"/>
              <a:gd name="connsiteX54" fmla="*/ 854765 w 1133061"/>
              <a:gd name="connsiteY54" fmla="*/ 739471 h 1940118"/>
              <a:gd name="connsiteX55" fmla="*/ 866692 w 1133061"/>
              <a:gd name="connsiteY55" fmla="*/ 894521 h 1940118"/>
              <a:gd name="connsiteX56" fmla="*/ 850789 w 1133061"/>
              <a:gd name="connsiteY56" fmla="*/ 993913 h 1940118"/>
              <a:gd name="connsiteX57" fmla="*/ 870667 w 1133061"/>
              <a:gd name="connsiteY57" fmla="*/ 950180 h 1940118"/>
              <a:gd name="connsiteX58" fmla="*/ 902473 w 1133061"/>
              <a:gd name="connsiteY58" fmla="*/ 902473 h 1940118"/>
              <a:gd name="connsiteX59" fmla="*/ 954156 w 1133061"/>
              <a:gd name="connsiteY59" fmla="*/ 850789 h 1940118"/>
              <a:gd name="connsiteX60" fmla="*/ 993913 w 1133061"/>
              <a:gd name="connsiteY60" fmla="*/ 807057 h 1940118"/>
              <a:gd name="connsiteX61" fmla="*/ 1045596 w 1133061"/>
              <a:gd name="connsiteY61" fmla="*/ 779227 h 1940118"/>
              <a:gd name="connsiteX62" fmla="*/ 1101255 w 1133061"/>
              <a:gd name="connsiteY62" fmla="*/ 767300 h 1940118"/>
              <a:gd name="connsiteX63" fmla="*/ 1125109 w 1133061"/>
              <a:gd name="connsiteY63" fmla="*/ 771276 h 1940118"/>
              <a:gd name="connsiteX64" fmla="*/ 1069450 w 1133061"/>
              <a:gd name="connsiteY64" fmla="*/ 846813 h 1940118"/>
              <a:gd name="connsiteX65" fmla="*/ 1037645 w 1133061"/>
              <a:gd name="connsiteY65" fmla="*/ 954156 h 1940118"/>
              <a:gd name="connsiteX66" fmla="*/ 1033669 w 1133061"/>
              <a:gd name="connsiteY66" fmla="*/ 1041620 h 1940118"/>
              <a:gd name="connsiteX67" fmla="*/ 1049572 w 1133061"/>
              <a:gd name="connsiteY67" fmla="*/ 1137036 h 1940118"/>
              <a:gd name="connsiteX68" fmla="*/ 1085353 w 1133061"/>
              <a:gd name="connsiteY68" fmla="*/ 1244379 h 1940118"/>
              <a:gd name="connsiteX69" fmla="*/ 1113182 w 1133061"/>
              <a:gd name="connsiteY69" fmla="*/ 1359673 h 1940118"/>
              <a:gd name="connsiteX70" fmla="*/ 1133061 w 1133061"/>
              <a:gd name="connsiteY70" fmla="*/ 1459064 h 1940118"/>
              <a:gd name="connsiteX71" fmla="*/ 1121134 w 1133061"/>
              <a:gd name="connsiteY71" fmla="*/ 1586285 h 1940118"/>
              <a:gd name="connsiteX72" fmla="*/ 1077401 w 1133061"/>
              <a:gd name="connsiteY72" fmla="*/ 1689652 h 1940118"/>
              <a:gd name="connsiteX73" fmla="*/ 989937 w 1133061"/>
              <a:gd name="connsiteY73" fmla="*/ 1777116 h 1940118"/>
              <a:gd name="connsiteX74" fmla="*/ 910424 w 1133061"/>
              <a:gd name="connsiteY74" fmla="*/ 1836751 h 1940118"/>
              <a:gd name="connsiteX75" fmla="*/ 795130 w 1133061"/>
              <a:gd name="connsiteY75" fmla="*/ 1896386 h 1940118"/>
              <a:gd name="connsiteX76" fmla="*/ 739471 w 1133061"/>
              <a:gd name="connsiteY76" fmla="*/ 1916264 h 1940118"/>
              <a:gd name="connsiteX77" fmla="*/ 850789 w 1133061"/>
              <a:gd name="connsiteY77" fmla="*/ 1828800 h 1940118"/>
              <a:gd name="connsiteX78" fmla="*/ 930302 w 1133061"/>
              <a:gd name="connsiteY78" fmla="*/ 1681700 h 1940118"/>
              <a:gd name="connsiteX79" fmla="*/ 954156 w 1133061"/>
              <a:gd name="connsiteY79" fmla="*/ 1574358 h 1940118"/>
              <a:gd name="connsiteX80" fmla="*/ 958132 w 1133061"/>
              <a:gd name="connsiteY80" fmla="*/ 1530626 h 1940118"/>
              <a:gd name="connsiteX81" fmla="*/ 950181 w 1133061"/>
              <a:gd name="connsiteY81" fmla="*/ 1451113 h 1940118"/>
              <a:gd name="connsiteX82" fmla="*/ 910424 w 1133061"/>
              <a:gd name="connsiteY82" fmla="*/ 1518699 h 1940118"/>
              <a:gd name="connsiteX83" fmla="*/ 870667 w 1133061"/>
              <a:gd name="connsiteY83" fmla="*/ 1574358 h 1940118"/>
              <a:gd name="connsiteX84" fmla="*/ 830911 w 1133061"/>
              <a:gd name="connsiteY84" fmla="*/ 1602187 h 1940118"/>
              <a:gd name="connsiteX85" fmla="*/ 791154 w 1133061"/>
              <a:gd name="connsiteY85" fmla="*/ 1610139 h 1940118"/>
              <a:gd name="connsiteX86" fmla="*/ 775252 w 1133061"/>
              <a:gd name="connsiteY86" fmla="*/ 1610139 h 1940118"/>
              <a:gd name="connsiteX87" fmla="*/ 731520 w 1133061"/>
              <a:gd name="connsiteY87" fmla="*/ 1610139 h 1940118"/>
              <a:gd name="connsiteX88" fmla="*/ 695739 w 1133061"/>
              <a:gd name="connsiteY88" fmla="*/ 1574358 h 1940118"/>
              <a:gd name="connsiteX89" fmla="*/ 663934 w 1133061"/>
              <a:gd name="connsiteY89" fmla="*/ 1530626 h 1940118"/>
              <a:gd name="connsiteX90" fmla="*/ 644055 w 1133061"/>
              <a:gd name="connsiteY90" fmla="*/ 1482918 h 1940118"/>
              <a:gd name="connsiteX91" fmla="*/ 620201 w 1133061"/>
              <a:gd name="connsiteY91" fmla="*/ 1403405 h 1940118"/>
              <a:gd name="connsiteX92" fmla="*/ 620201 w 1133061"/>
              <a:gd name="connsiteY92" fmla="*/ 1327867 h 1940118"/>
              <a:gd name="connsiteX93" fmla="*/ 628153 w 1133061"/>
              <a:gd name="connsiteY93" fmla="*/ 1272208 h 1940118"/>
              <a:gd name="connsiteX94" fmla="*/ 624177 w 1133061"/>
              <a:gd name="connsiteY94" fmla="*/ 1228476 h 1940118"/>
              <a:gd name="connsiteX95" fmla="*/ 568518 w 1133061"/>
              <a:gd name="connsiteY95" fmla="*/ 1296062 h 1940118"/>
              <a:gd name="connsiteX96" fmla="*/ 536713 w 1133061"/>
              <a:gd name="connsiteY96" fmla="*/ 1355697 h 1940118"/>
              <a:gd name="connsiteX97" fmla="*/ 512859 w 1133061"/>
              <a:gd name="connsiteY97" fmla="*/ 1423283 h 1940118"/>
              <a:gd name="connsiteX98" fmla="*/ 492981 w 1133061"/>
              <a:gd name="connsiteY98" fmla="*/ 1498820 h 1940118"/>
              <a:gd name="connsiteX99" fmla="*/ 485029 w 1133061"/>
              <a:gd name="connsiteY99" fmla="*/ 1562431 h 1940118"/>
              <a:gd name="connsiteX100" fmla="*/ 485029 w 1133061"/>
              <a:gd name="connsiteY100" fmla="*/ 1649895 h 1940118"/>
              <a:gd name="connsiteX101" fmla="*/ 485029 w 1133061"/>
              <a:gd name="connsiteY101" fmla="*/ 1713506 h 1940118"/>
              <a:gd name="connsiteX102" fmla="*/ 489005 w 1133061"/>
              <a:gd name="connsiteY102" fmla="*/ 1729408 h 1940118"/>
              <a:gd name="connsiteX103" fmla="*/ 437321 w 1133061"/>
              <a:gd name="connsiteY103" fmla="*/ 1705554 h 1940118"/>
              <a:gd name="connsiteX104" fmla="*/ 397565 w 1133061"/>
              <a:gd name="connsiteY104" fmla="*/ 1673749 h 1940118"/>
              <a:gd name="connsiteX105" fmla="*/ 349857 w 1133061"/>
              <a:gd name="connsiteY105" fmla="*/ 1626041 h 1940118"/>
              <a:gd name="connsiteX106" fmla="*/ 298174 w 1133061"/>
              <a:gd name="connsiteY106" fmla="*/ 1574358 h 1940118"/>
              <a:gd name="connsiteX107" fmla="*/ 329979 w 1133061"/>
              <a:gd name="connsiteY107" fmla="*/ 1665798 h 1940118"/>
              <a:gd name="connsiteX108" fmla="*/ 357808 w 1133061"/>
              <a:gd name="connsiteY108" fmla="*/ 1741335 h 1940118"/>
              <a:gd name="connsiteX109" fmla="*/ 389614 w 1133061"/>
              <a:gd name="connsiteY109" fmla="*/ 1800970 h 1940118"/>
              <a:gd name="connsiteX110" fmla="*/ 445273 w 1133061"/>
              <a:gd name="connsiteY110" fmla="*/ 1888434 h 1940118"/>
              <a:gd name="connsiteX111" fmla="*/ 489005 w 1133061"/>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9249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20810 w 1137037"/>
              <a:gd name="connsiteY47" fmla="*/ 159026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9249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1298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1298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18984 w 1137037"/>
              <a:gd name="connsiteY52" fmla="*/ 496956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37037" h="1940118">
                <a:moveTo>
                  <a:pt x="492981" y="1940118"/>
                </a:moveTo>
                <a:lnTo>
                  <a:pt x="397565" y="1920240"/>
                </a:lnTo>
                <a:lnTo>
                  <a:pt x="322028" y="1904337"/>
                </a:lnTo>
                <a:lnTo>
                  <a:pt x="242515" y="1864580"/>
                </a:lnTo>
                <a:lnTo>
                  <a:pt x="194807" y="1824824"/>
                </a:lnTo>
                <a:lnTo>
                  <a:pt x="166977" y="1796994"/>
                </a:lnTo>
                <a:lnTo>
                  <a:pt x="143123" y="1785067"/>
                </a:lnTo>
                <a:lnTo>
                  <a:pt x="123245" y="1753262"/>
                </a:lnTo>
                <a:lnTo>
                  <a:pt x="103367" y="1721457"/>
                </a:lnTo>
                <a:lnTo>
                  <a:pt x="71562" y="1677725"/>
                </a:lnTo>
                <a:lnTo>
                  <a:pt x="51683" y="1633993"/>
                </a:lnTo>
                <a:lnTo>
                  <a:pt x="31805" y="1574358"/>
                </a:lnTo>
                <a:lnTo>
                  <a:pt x="11927" y="1510747"/>
                </a:lnTo>
                <a:lnTo>
                  <a:pt x="0" y="1431234"/>
                </a:lnTo>
                <a:lnTo>
                  <a:pt x="3976" y="1343770"/>
                </a:lnTo>
                <a:lnTo>
                  <a:pt x="15903" y="1252330"/>
                </a:lnTo>
                <a:lnTo>
                  <a:pt x="23854" y="1212573"/>
                </a:lnTo>
                <a:lnTo>
                  <a:pt x="43732" y="1137036"/>
                </a:lnTo>
                <a:lnTo>
                  <a:pt x="71562" y="1061499"/>
                </a:lnTo>
                <a:lnTo>
                  <a:pt x="91440" y="1017766"/>
                </a:lnTo>
                <a:lnTo>
                  <a:pt x="135172" y="962107"/>
                </a:lnTo>
                <a:lnTo>
                  <a:pt x="178904" y="906448"/>
                </a:lnTo>
                <a:lnTo>
                  <a:pt x="242515" y="834886"/>
                </a:lnTo>
                <a:lnTo>
                  <a:pt x="310101" y="735495"/>
                </a:lnTo>
                <a:lnTo>
                  <a:pt x="326003" y="652006"/>
                </a:lnTo>
                <a:lnTo>
                  <a:pt x="353833" y="715617"/>
                </a:lnTo>
                <a:lnTo>
                  <a:pt x="365760" y="807057"/>
                </a:lnTo>
                <a:lnTo>
                  <a:pt x="361784" y="870667"/>
                </a:lnTo>
                <a:lnTo>
                  <a:pt x="353833" y="922351"/>
                </a:lnTo>
                <a:lnTo>
                  <a:pt x="337930" y="985961"/>
                </a:lnTo>
                <a:lnTo>
                  <a:pt x="333955" y="1013791"/>
                </a:lnTo>
                <a:lnTo>
                  <a:pt x="373711" y="966083"/>
                </a:lnTo>
                <a:lnTo>
                  <a:pt x="429370" y="866692"/>
                </a:lnTo>
                <a:lnTo>
                  <a:pt x="465151" y="795130"/>
                </a:lnTo>
                <a:lnTo>
                  <a:pt x="492981" y="715617"/>
                </a:lnTo>
                <a:lnTo>
                  <a:pt x="504908" y="652006"/>
                </a:lnTo>
                <a:lnTo>
                  <a:pt x="512859" y="540688"/>
                </a:lnTo>
                <a:lnTo>
                  <a:pt x="492981" y="441297"/>
                </a:lnTo>
                <a:lnTo>
                  <a:pt x="477078" y="361784"/>
                </a:lnTo>
                <a:lnTo>
                  <a:pt x="449249" y="298173"/>
                </a:lnTo>
                <a:lnTo>
                  <a:pt x="441298" y="230587"/>
                </a:lnTo>
                <a:lnTo>
                  <a:pt x="429370" y="143123"/>
                </a:lnTo>
                <a:lnTo>
                  <a:pt x="433346" y="67586"/>
                </a:lnTo>
                <a:lnTo>
                  <a:pt x="461176" y="0"/>
                </a:lnTo>
                <a:lnTo>
                  <a:pt x="473103" y="35780"/>
                </a:lnTo>
                <a:lnTo>
                  <a:pt x="485030" y="75537"/>
                </a:lnTo>
                <a:lnTo>
                  <a:pt x="504908" y="119269"/>
                </a:lnTo>
                <a:lnTo>
                  <a:pt x="548640" y="190832"/>
                </a:lnTo>
                <a:lnTo>
                  <a:pt x="600323" y="234563"/>
                </a:lnTo>
                <a:lnTo>
                  <a:pt x="648031" y="286246"/>
                </a:lnTo>
                <a:lnTo>
                  <a:pt x="691763" y="329979"/>
                </a:lnTo>
                <a:lnTo>
                  <a:pt x="755374" y="401540"/>
                </a:lnTo>
                <a:lnTo>
                  <a:pt x="818984" y="496956"/>
                </a:lnTo>
                <a:lnTo>
                  <a:pt x="846814" y="600323"/>
                </a:lnTo>
                <a:lnTo>
                  <a:pt x="858741" y="739471"/>
                </a:lnTo>
                <a:lnTo>
                  <a:pt x="870668" y="894521"/>
                </a:lnTo>
                <a:lnTo>
                  <a:pt x="854765" y="993913"/>
                </a:lnTo>
                <a:lnTo>
                  <a:pt x="874643" y="950180"/>
                </a:lnTo>
                <a:lnTo>
                  <a:pt x="906449" y="902473"/>
                </a:lnTo>
                <a:lnTo>
                  <a:pt x="958132" y="850789"/>
                </a:lnTo>
                <a:lnTo>
                  <a:pt x="997889" y="807057"/>
                </a:lnTo>
                <a:lnTo>
                  <a:pt x="1049572" y="779227"/>
                </a:lnTo>
                <a:lnTo>
                  <a:pt x="1105231" y="767300"/>
                </a:lnTo>
                <a:lnTo>
                  <a:pt x="1129085" y="771276"/>
                </a:lnTo>
                <a:lnTo>
                  <a:pt x="1073426" y="846813"/>
                </a:lnTo>
                <a:lnTo>
                  <a:pt x="1041621" y="954156"/>
                </a:lnTo>
                <a:lnTo>
                  <a:pt x="1037645" y="1041620"/>
                </a:lnTo>
                <a:lnTo>
                  <a:pt x="1053548" y="1137036"/>
                </a:lnTo>
                <a:lnTo>
                  <a:pt x="1089329" y="1244379"/>
                </a:lnTo>
                <a:lnTo>
                  <a:pt x="1117158" y="1359673"/>
                </a:lnTo>
                <a:lnTo>
                  <a:pt x="1137037" y="1459064"/>
                </a:lnTo>
                <a:lnTo>
                  <a:pt x="1125110" y="1586285"/>
                </a:lnTo>
                <a:lnTo>
                  <a:pt x="1081377" y="1689652"/>
                </a:lnTo>
                <a:lnTo>
                  <a:pt x="993913" y="1777116"/>
                </a:lnTo>
                <a:lnTo>
                  <a:pt x="914400" y="1836751"/>
                </a:lnTo>
                <a:lnTo>
                  <a:pt x="799106" y="1896386"/>
                </a:lnTo>
                <a:lnTo>
                  <a:pt x="743447" y="1916264"/>
                </a:lnTo>
                <a:lnTo>
                  <a:pt x="854765" y="1828800"/>
                </a:lnTo>
                <a:lnTo>
                  <a:pt x="934278" y="1681700"/>
                </a:lnTo>
                <a:lnTo>
                  <a:pt x="958132" y="1574358"/>
                </a:lnTo>
                <a:lnTo>
                  <a:pt x="962108" y="1530626"/>
                </a:lnTo>
                <a:lnTo>
                  <a:pt x="954157" y="1451113"/>
                </a:lnTo>
                <a:lnTo>
                  <a:pt x="914400" y="1518699"/>
                </a:lnTo>
                <a:lnTo>
                  <a:pt x="874643" y="1574358"/>
                </a:lnTo>
                <a:lnTo>
                  <a:pt x="834887" y="1602187"/>
                </a:lnTo>
                <a:lnTo>
                  <a:pt x="795130" y="1610139"/>
                </a:lnTo>
                <a:lnTo>
                  <a:pt x="779228" y="1610139"/>
                </a:lnTo>
                <a:lnTo>
                  <a:pt x="735496" y="1610139"/>
                </a:lnTo>
                <a:lnTo>
                  <a:pt x="699715" y="1574358"/>
                </a:lnTo>
                <a:lnTo>
                  <a:pt x="667910" y="1530626"/>
                </a:lnTo>
                <a:lnTo>
                  <a:pt x="648031" y="1482918"/>
                </a:lnTo>
                <a:lnTo>
                  <a:pt x="624177" y="1403405"/>
                </a:lnTo>
                <a:lnTo>
                  <a:pt x="624177" y="1327867"/>
                </a:lnTo>
                <a:lnTo>
                  <a:pt x="632129" y="1272208"/>
                </a:lnTo>
                <a:lnTo>
                  <a:pt x="628153" y="1228476"/>
                </a:lnTo>
                <a:lnTo>
                  <a:pt x="572494" y="1296062"/>
                </a:lnTo>
                <a:lnTo>
                  <a:pt x="540689" y="1355697"/>
                </a:lnTo>
                <a:lnTo>
                  <a:pt x="516835" y="1423283"/>
                </a:lnTo>
                <a:lnTo>
                  <a:pt x="496957" y="1498820"/>
                </a:lnTo>
                <a:lnTo>
                  <a:pt x="489005" y="1562431"/>
                </a:lnTo>
                <a:lnTo>
                  <a:pt x="489005" y="1649895"/>
                </a:lnTo>
                <a:lnTo>
                  <a:pt x="489005" y="1713506"/>
                </a:lnTo>
                <a:lnTo>
                  <a:pt x="492981" y="1729408"/>
                </a:lnTo>
                <a:lnTo>
                  <a:pt x="441297" y="1705554"/>
                </a:lnTo>
                <a:lnTo>
                  <a:pt x="401541" y="1673749"/>
                </a:lnTo>
                <a:lnTo>
                  <a:pt x="353833" y="1626041"/>
                </a:lnTo>
                <a:lnTo>
                  <a:pt x="302150" y="1574358"/>
                </a:lnTo>
                <a:lnTo>
                  <a:pt x="333955" y="1665798"/>
                </a:lnTo>
                <a:lnTo>
                  <a:pt x="361784" y="1741335"/>
                </a:lnTo>
                <a:lnTo>
                  <a:pt x="393590" y="1800970"/>
                </a:lnTo>
                <a:lnTo>
                  <a:pt x="449249" y="1888434"/>
                </a:lnTo>
                <a:lnTo>
                  <a:pt x="492981" y="1940118"/>
                </a:lnTo>
                <a:close/>
              </a:path>
            </a:pathLst>
          </a:custGeom>
          <a:solidFill>
            <a:srgbClr val="FF0000"/>
          </a:solidFill>
          <a:ln w="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200" b="0" i="0" u="none" strike="noStrike" kern="0" cap="none" spc="0" normalizeH="0" baseline="0" noProof="0" dirty="0">
              <a:ln>
                <a:noFill/>
              </a:ln>
              <a:solidFill>
                <a:srgbClr val="FF0000"/>
              </a:solidFill>
              <a:effectLst/>
              <a:uLnTx/>
              <a:uFillTx/>
              <a:latin typeface="Avenir Next LT Pro" panose="020B0504020202020204" pitchFamily="34" charset="0"/>
            </a:endParaRPr>
          </a:p>
        </p:txBody>
      </p:sp>
      <p:sp>
        <p:nvSpPr>
          <p:cNvPr id="29" name="Freeform: Shape 28">
            <a:extLst>
              <a:ext uri="{FF2B5EF4-FFF2-40B4-BE49-F238E27FC236}">
                <a16:creationId xmlns:a16="http://schemas.microsoft.com/office/drawing/2014/main" id="{4E380CC0-D37A-5B98-11E0-072D8E7A0125}"/>
              </a:ext>
            </a:extLst>
          </p:cNvPr>
          <p:cNvSpPr>
            <a:spLocks/>
          </p:cNvSpPr>
          <p:nvPr/>
        </p:nvSpPr>
        <p:spPr>
          <a:xfrm>
            <a:off x="9681078" y="4865972"/>
            <a:ext cx="140111" cy="265275"/>
          </a:xfrm>
          <a:custGeom>
            <a:avLst/>
            <a:gdLst>
              <a:gd name="connsiteX0" fmla="*/ 489005 w 1133061"/>
              <a:gd name="connsiteY0" fmla="*/ 1940118 h 1940118"/>
              <a:gd name="connsiteX1" fmla="*/ 393589 w 1133061"/>
              <a:gd name="connsiteY1" fmla="*/ 1920240 h 1940118"/>
              <a:gd name="connsiteX2" fmla="*/ 318052 w 1133061"/>
              <a:gd name="connsiteY2" fmla="*/ 1904337 h 1940118"/>
              <a:gd name="connsiteX3" fmla="*/ 238539 w 1133061"/>
              <a:gd name="connsiteY3" fmla="*/ 1864580 h 1940118"/>
              <a:gd name="connsiteX4" fmla="*/ 190831 w 1133061"/>
              <a:gd name="connsiteY4" fmla="*/ 1824824 h 1940118"/>
              <a:gd name="connsiteX5" fmla="*/ 163001 w 1133061"/>
              <a:gd name="connsiteY5" fmla="*/ 1796994 h 1940118"/>
              <a:gd name="connsiteX6" fmla="*/ 139147 w 1133061"/>
              <a:gd name="connsiteY6" fmla="*/ 1785067 h 1940118"/>
              <a:gd name="connsiteX7" fmla="*/ 119269 w 1133061"/>
              <a:gd name="connsiteY7" fmla="*/ 1753262 h 1940118"/>
              <a:gd name="connsiteX8" fmla="*/ 99391 w 1133061"/>
              <a:gd name="connsiteY8" fmla="*/ 1721457 h 1940118"/>
              <a:gd name="connsiteX9" fmla="*/ 67586 w 1133061"/>
              <a:gd name="connsiteY9" fmla="*/ 1677725 h 1940118"/>
              <a:gd name="connsiteX10" fmla="*/ 47707 w 1133061"/>
              <a:gd name="connsiteY10" fmla="*/ 1633993 h 1940118"/>
              <a:gd name="connsiteX11" fmla="*/ 27829 w 1133061"/>
              <a:gd name="connsiteY11" fmla="*/ 1574358 h 1940118"/>
              <a:gd name="connsiteX12" fmla="*/ 7951 w 1133061"/>
              <a:gd name="connsiteY12" fmla="*/ 1510747 h 1940118"/>
              <a:gd name="connsiteX13" fmla="*/ 7951 w 1133061"/>
              <a:gd name="connsiteY13" fmla="*/ 1431234 h 1940118"/>
              <a:gd name="connsiteX14" fmla="*/ 0 w 1133061"/>
              <a:gd name="connsiteY14" fmla="*/ 1343770 h 1940118"/>
              <a:gd name="connsiteX15" fmla="*/ 11927 w 1133061"/>
              <a:gd name="connsiteY15" fmla="*/ 1252330 h 1940118"/>
              <a:gd name="connsiteX16" fmla="*/ 19878 w 1133061"/>
              <a:gd name="connsiteY16" fmla="*/ 1212573 h 1940118"/>
              <a:gd name="connsiteX17" fmla="*/ 39756 w 1133061"/>
              <a:gd name="connsiteY17" fmla="*/ 1137036 h 1940118"/>
              <a:gd name="connsiteX18" fmla="*/ 67586 w 1133061"/>
              <a:gd name="connsiteY18" fmla="*/ 1061499 h 1940118"/>
              <a:gd name="connsiteX19" fmla="*/ 87464 w 1133061"/>
              <a:gd name="connsiteY19" fmla="*/ 1017766 h 1940118"/>
              <a:gd name="connsiteX20" fmla="*/ 131196 w 1133061"/>
              <a:gd name="connsiteY20" fmla="*/ 962107 h 1940118"/>
              <a:gd name="connsiteX21" fmla="*/ 174928 w 1133061"/>
              <a:gd name="connsiteY21" fmla="*/ 906448 h 1940118"/>
              <a:gd name="connsiteX22" fmla="*/ 238539 w 1133061"/>
              <a:gd name="connsiteY22" fmla="*/ 834886 h 1940118"/>
              <a:gd name="connsiteX23" fmla="*/ 306125 w 1133061"/>
              <a:gd name="connsiteY23" fmla="*/ 735495 h 1940118"/>
              <a:gd name="connsiteX24" fmla="*/ 322027 w 1133061"/>
              <a:gd name="connsiteY24" fmla="*/ 652006 h 1940118"/>
              <a:gd name="connsiteX25" fmla="*/ 349857 w 1133061"/>
              <a:gd name="connsiteY25" fmla="*/ 715617 h 1940118"/>
              <a:gd name="connsiteX26" fmla="*/ 361784 w 1133061"/>
              <a:gd name="connsiteY26" fmla="*/ 807057 h 1940118"/>
              <a:gd name="connsiteX27" fmla="*/ 357808 w 1133061"/>
              <a:gd name="connsiteY27" fmla="*/ 870667 h 1940118"/>
              <a:gd name="connsiteX28" fmla="*/ 349857 w 1133061"/>
              <a:gd name="connsiteY28" fmla="*/ 922351 h 1940118"/>
              <a:gd name="connsiteX29" fmla="*/ 333954 w 1133061"/>
              <a:gd name="connsiteY29" fmla="*/ 985961 h 1940118"/>
              <a:gd name="connsiteX30" fmla="*/ 329979 w 1133061"/>
              <a:gd name="connsiteY30" fmla="*/ 1013791 h 1940118"/>
              <a:gd name="connsiteX31" fmla="*/ 369735 w 1133061"/>
              <a:gd name="connsiteY31" fmla="*/ 966083 h 1940118"/>
              <a:gd name="connsiteX32" fmla="*/ 425394 w 1133061"/>
              <a:gd name="connsiteY32" fmla="*/ 866692 h 1940118"/>
              <a:gd name="connsiteX33" fmla="*/ 461175 w 1133061"/>
              <a:gd name="connsiteY33" fmla="*/ 795130 h 1940118"/>
              <a:gd name="connsiteX34" fmla="*/ 489005 w 1133061"/>
              <a:gd name="connsiteY34" fmla="*/ 715617 h 1940118"/>
              <a:gd name="connsiteX35" fmla="*/ 500932 w 1133061"/>
              <a:gd name="connsiteY35" fmla="*/ 652006 h 1940118"/>
              <a:gd name="connsiteX36" fmla="*/ 508883 w 1133061"/>
              <a:gd name="connsiteY36" fmla="*/ 540688 h 1940118"/>
              <a:gd name="connsiteX37" fmla="*/ 489005 w 1133061"/>
              <a:gd name="connsiteY37" fmla="*/ 441297 h 1940118"/>
              <a:gd name="connsiteX38" fmla="*/ 473102 w 1133061"/>
              <a:gd name="connsiteY38" fmla="*/ 361784 h 1940118"/>
              <a:gd name="connsiteX39" fmla="*/ 445273 w 1133061"/>
              <a:gd name="connsiteY39" fmla="*/ 298173 h 1940118"/>
              <a:gd name="connsiteX40" fmla="*/ 445273 w 1133061"/>
              <a:gd name="connsiteY40" fmla="*/ 230587 h 1940118"/>
              <a:gd name="connsiteX41" fmla="*/ 425394 w 1133061"/>
              <a:gd name="connsiteY41" fmla="*/ 143123 h 1940118"/>
              <a:gd name="connsiteX42" fmla="*/ 429370 w 1133061"/>
              <a:gd name="connsiteY42" fmla="*/ 67586 h 1940118"/>
              <a:gd name="connsiteX43" fmla="*/ 457200 w 1133061"/>
              <a:gd name="connsiteY43" fmla="*/ 0 h 1940118"/>
              <a:gd name="connsiteX44" fmla="*/ 469127 w 1133061"/>
              <a:gd name="connsiteY44" fmla="*/ 35780 h 1940118"/>
              <a:gd name="connsiteX45" fmla="*/ 481054 w 1133061"/>
              <a:gd name="connsiteY45" fmla="*/ 75537 h 1940118"/>
              <a:gd name="connsiteX46" fmla="*/ 500932 w 1133061"/>
              <a:gd name="connsiteY46" fmla="*/ 119269 h 1940118"/>
              <a:gd name="connsiteX47" fmla="*/ 516834 w 1133061"/>
              <a:gd name="connsiteY47" fmla="*/ 159026 h 1940118"/>
              <a:gd name="connsiteX48" fmla="*/ 596347 w 1133061"/>
              <a:gd name="connsiteY48" fmla="*/ 234563 h 1940118"/>
              <a:gd name="connsiteX49" fmla="*/ 644055 w 1133061"/>
              <a:gd name="connsiteY49" fmla="*/ 286246 h 1940118"/>
              <a:gd name="connsiteX50" fmla="*/ 687787 w 1133061"/>
              <a:gd name="connsiteY50" fmla="*/ 329979 h 1940118"/>
              <a:gd name="connsiteX51" fmla="*/ 751398 w 1133061"/>
              <a:gd name="connsiteY51" fmla="*/ 401540 h 1940118"/>
              <a:gd name="connsiteX52" fmla="*/ 803081 w 1133061"/>
              <a:gd name="connsiteY52" fmla="*/ 449248 h 1940118"/>
              <a:gd name="connsiteX53" fmla="*/ 842838 w 1133061"/>
              <a:gd name="connsiteY53" fmla="*/ 600323 h 1940118"/>
              <a:gd name="connsiteX54" fmla="*/ 854765 w 1133061"/>
              <a:gd name="connsiteY54" fmla="*/ 739471 h 1940118"/>
              <a:gd name="connsiteX55" fmla="*/ 866692 w 1133061"/>
              <a:gd name="connsiteY55" fmla="*/ 894521 h 1940118"/>
              <a:gd name="connsiteX56" fmla="*/ 850789 w 1133061"/>
              <a:gd name="connsiteY56" fmla="*/ 993913 h 1940118"/>
              <a:gd name="connsiteX57" fmla="*/ 870667 w 1133061"/>
              <a:gd name="connsiteY57" fmla="*/ 950180 h 1940118"/>
              <a:gd name="connsiteX58" fmla="*/ 902473 w 1133061"/>
              <a:gd name="connsiteY58" fmla="*/ 902473 h 1940118"/>
              <a:gd name="connsiteX59" fmla="*/ 954156 w 1133061"/>
              <a:gd name="connsiteY59" fmla="*/ 850789 h 1940118"/>
              <a:gd name="connsiteX60" fmla="*/ 993913 w 1133061"/>
              <a:gd name="connsiteY60" fmla="*/ 807057 h 1940118"/>
              <a:gd name="connsiteX61" fmla="*/ 1045596 w 1133061"/>
              <a:gd name="connsiteY61" fmla="*/ 779227 h 1940118"/>
              <a:gd name="connsiteX62" fmla="*/ 1101255 w 1133061"/>
              <a:gd name="connsiteY62" fmla="*/ 767300 h 1940118"/>
              <a:gd name="connsiteX63" fmla="*/ 1125109 w 1133061"/>
              <a:gd name="connsiteY63" fmla="*/ 771276 h 1940118"/>
              <a:gd name="connsiteX64" fmla="*/ 1069450 w 1133061"/>
              <a:gd name="connsiteY64" fmla="*/ 846813 h 1940118"/>
              <a:gd name="connsiteX65" fmla="*/ 1037645 w 1133061"/>
              <a:gd name="connsiteY65" fmla="*/ 954156 h 1940118"/>
              <a:gd name="connsiteX66" fmla="*/ 1033669 w 1133061"/>
              <a:gd name="connsiteY66" fmla="*/ 1041620 h 1940118"/>
              <a:gd name="connsiteX67" fmla="*/ 1049572 w 1133061"/>
              <a:gd name="connsiteY67" fmla="*/ 1137036 h 1940118"/>
              <a:gd name="connsiteX68" fmla="*/ 1085353 w 1133061"/>
              <a:gd name="connsiteY68" fmla="*/ 1244379 h 1940118"/>
              <a:gd name="connsiteX69" fmla="*/ 1113182 w 1133061"/>
              <a:gd name="connsiteY69" fmla="*/ 1359673 h 1940118"/>
              <a:gd name="connsiteX70" fmla="*/ 1133061 w 1133061"/>
              <a:gd name="connsiteY70" fmla="*/ 1459064 h 1940118"/>
              <a:gd name="connsiteX71" fmla="*/ 1121134 w 1133061"/>
              <a:gd name="connsiteY71" fmla="*/ 1586285 h 1940118"/>
              <a:gd name="connsiteX72" fmla="*/ 1077401 w 1133061"/>
              <a:gd name="connsiteY72" fmla="*/ 1689652 h 1940118"/>
              <a:gd name="connsiteX73" fmla="*/ 989937 w 1133061"/>
              <a:gd name="connsiteY73" fmla="*/ 1777116 h 1940118"/>
              <a:gd name="connsiteX74" fmla="*/ 910424 w 1133061"/>
              <a:gd name="connsiteY74" fmla="*/ 1836751 h 1940118"/>
              <a:gd name="connsiteX75" fmla="*/ 795130 w 1133061"/>
              <a:gd name="connsiteY75" fmla="*/ 1896386 h 1940118"/>
              <a:gd name="connsiteX76" fmla="*/ 739471 w 1133061"/>
              <a:gd name="connsiteY76" fmla="*/ 1916264 h 1940118"/>
              <a:gd name="connsiteX77" fmla="*/ 850789 w 1133061"/>
              <a:gd name="connsiteY77" fmla="*/ 1828800 h 1940118"/>
              <a:gd name="connsiteX78" fmla="*/ 930302 w 1133061"/>
              <a:gd name="connsiteY78" fmla="*/ 1681700 h 1940118"/>
              <a:gd name="connsiteX79" fmla="*/ 954156 w 1133061"/>
              <a:gd name="connsiteY79" fmla="*/ 1574358 h 1940118"/>
              <a:gd name="connsiteX80" fmla="*/ 958132 w 1133061"/>
              <a:gd name="connsiteY80" fmla="*/ 1530626 h 1940118"/>
              <a:gd name="connsiteX81" fmla="*/ 950181 w 1133061"/>
              <a:gd name="connsiteY81" fmla="*/ 1451113 h 1940118"/>
              <a:gd name="connsiteX82" fmla="*/ 910424 w 1133061"/>
              <a:gd name="connsiteY82" fmla="*/ 1518699 h 1940118"/>
              <a:gd name="connsiteX83" fmla="*/ 870667 w 1133061"/>
              <a:gd name="connsiteY83" fmla="*/ 1574358 h 1940118"/>
              <a:gd name="connsiteX84" fmla="*/ 830911 w 1133061"/>
              <a:gd name="connsiteY84" fmla="*/ 1602187 h 1940118"/>
              <a:gd name="connsiteX85" fmla="*/ 791154 w 1133061"/>
              <a:gd name="connsiteY85" fmla="*/ 1610139 h 1940118"/>
              <a:gd name="connsiteX86" fmla="*/ 775252 w 1133061"/>
              <a:gd name="connsiteY86" fmla="*/ 1610139 h 1940118"/>
              <a:gd name="connsiteX87" fmla="*/ 731520 w 1133061"/>
              <a:gd name="connsiteY87" fmla="*/ 1610139 h 1940118"/>
              <a:gd name="connsiteX88" fmla="*/ 695739 w 1133061"/>
              <a:gd name="connsiteY88" fmla="*/ 1574358 h 1940118"/>
              <a:gd name="connsiteX89" fmla="*/ 663934 w 1133061"/>
              <a:gd name="connsiteY89" fmla="*/ 1530626 h 1940118"/>
              <a:gd name="connsiteX90" fmla="*/ 644055 w 1133061"/>
              <a:gd name="connsiteY90" fmla="*/ 1482918 h 1940118"/>
              <a:gd name="connsiteX91" fmla="*/ 620201 w 1133061"/>
              <a:gd name="connsiteY91" fmla="*/ 1403405 h 1940118"/>
              <a:gd name="connsiteX92" fmla="*/ 620201 w 1133061"/>
              <a:gd name="connsiteY92" fmla="*/ 1327867 h 1940118"/>
              <a:gd name="connsiteX93" fmla="*/ 628153 w 1133061"/>
              <a:gd name="connsiteY93" fmla="*/ 1272208 h 1940118"/>
              <a:gd name="connsiteX94" fmla="*/ 624177 w 1133061"/>
              <a:gd name="connsiteY94" fmla="*/ 1228476 h 1940118"/>
              <a:gd name="connsiteX95" fmla="*/ 568518 w 1133061"/>
              <a:gd name="connsiteY95" fmla="*/ 1296062 h 1940118"/>
              <a:gd name="connsiteX96" fmla="*/ 536713 w 1133061"/>
              <a:gd name="connsiteY96" fmla="*/ 1355697 h 1940118"/>
              <a:gd name="connsiteX97" fmla="*/ 512859 w 1133061"/>
              <a:gd name="connsiteY97" fmla="*/ 1423283 h 1940118"/>
              <a:gd name="connsiteX98" fmla="*/ 492981 w 1133061"/>
              <a:gd name="connsiteY98" fmla="*/ 1498820 h 1940118"/>
              <a:gd name="connsiteX99" fmla="*/ 485029 w 1133061"/>
              <a:gd name="connsiteY99" fmla="*/ 1562431 h 1940118"/>
              <a:gd name="connsiteX100" fmla="*/ 485029 w 1133061"/>
              <a:gd name="connsiteY100" fmla="*/ 1649895 h 1940118"/>
              <a:gd name="connsiteX101" fmla="*/ 485029 w 1133061"/>
              <a:gd name="connsiteY101" fmla="*/ 1713506 h 1940118"/>
              <a:gd name="connsiteX102" fmla="*/ 489005 w 1133061"/>
              <a:gd name="connsiteY102" fmla="*/ 1729408 h 1940118"/>
              <a:gd name="connsiteX103" fmla="*/ 437321 w 1133061"/>
              <a:gd name="connsiteY103" fmla="*/ 1705554 h 1940118"/>
              <a:gd name="connsiteX104" fmla="*/ 397565 w 1133061"/>
              <a:gd name="connsiteY104" fmla="*/ 1673749 h 1940118"/>
              <a:gd name="connsiteX105" fmla="*/ 349857 w 1133061"/>
              <a:gd name="connsiteY105" fmla="*/ 1626041 h 1940118"/>
              <a:gd name="connsiteX106" fmla="*/ 298174 w 1133061"/>
              <a:gd name="connsiteY106" fmla="*/ 1574358 h 1940118"/>
              <a:gd name="connsiteX107" fmla="*/ 329979 w 1133061"/>
              <a:gd name="connsiteY107" fmla="*/ 1665798 h 1940118"/>
              <a:gd name="connsiteX108" fmla="*/ 357808 w 1133061"/>
              <a:gd name="connsiteY108" fmla="*/ 1741335 h 1940118"/>
              <a:gd name="connsiteX109" fmla="*/ 389614 w 1133061"/>
              <a:gd name="connsiteY109" fmla="*/ 1800970 h 1940118"/>
              <a:gd name="connsiteX110" fmla="*/ 445273 w 1133061"/>
              <a:gd name="connsiteY110" fmla="*/ 1888434 h 1940118"/>
              <a:gd name="connsiteX111" fmla="*/ 489005 w 1133061"/>
              <a:gd name="connsiteY111" fmla="*/ 1940118 h 1940118"/>
              <a:gd name="connsiteX0" fmla="*/ 489005 w 1133061"/>
              <a:gd name="connsiteY0" fmla="*/ 1940118 h 1940118"/>
              <a:gd name="connsiteX1" fmla="*/ 393589 w 1133061"/>
              <a:gd name="connsiteY1" fmla="*/ 1920240 h 1940118"/>
              <a:gd name="connsiteX2" fmla="*/ 318052 w 1133061"/>
              <a:gd name="connsiteY2" fmla="*/ 1904337 h 1940118"/>
              <a:gd name="connsiteX3" fmla="*/ 238539 w 1133061"/>
              <a:gd name="connsiteY3" fmla="*/ 1864580 h 1940118"/>
              <a:gd name="connsiteX4" fmla="*/ 190831 w 1133061"/>
              <a:gd name="connsiteY4" fmla="*/ 1824824 h 1940118"/>
              <a:gd name="connsiteX5" fmla="*/ 163001 w 1133061"/>
              <a:gd name="connsiteY5" fmla="*/ 1796994 h 1940118"/>
              <a:gd name="connsiteX6" fmla="*/ 139147 w 1133061"/>
              <a:gd name="connsiteY6" fmla="*/ 1785067 h 1940118"/>
              <a:gd name="connsiteX7" fmla="*/ 119269 w 1133061"/>
              <a:gd name="connsiteY7" fmla="*/ 1753262 h 1940118"/>
              <a:gd name="connsiteX8" fmla="*/ 99391 w 1133061"/>
              <a:gd name="connsiteY8" fmla="*/ 1721457 h 1940118"/>
              <a:gd name="connsiteX9" fmla="*/ 67586 w 1133061"/>
              <a:gd name="connsiteY9" fmla="*/ 1677725 h 1940118"/>
              <a:gd name="connsiteX10" fmla="*/ 47707 w 1133061"/>
              <a:gd name="connsiteY10" fmla="*/ 1633993 h 1940118"/>
              <a:gd name="connsiteX11" fmla="*/ 27829 w 1133061"/>
              <a:gd name="connsiteY11" fmla="*/ 1574358 h 1940118"/>
              <a:gd name="connsiteX12" fmla="*/ 7951 w 1133061"/>
              <a:gd name="connsiteY12" fmla="*/ 1510747 h 1940118"/>
              <a:gd name="connsiteX13" fmla="*/ 7951 w 1133061"/>
              <a:gd name="connsiteY13" fmla="*/ 1431234 h 1940118"/>
              <a:gd name="connsiteX14" fmla="*/ 0 w 1133061"/>
              <a:gd name="connsiteY14" fmla="*/ 1343770 h 1940118"/>
              <a:gd name="connsiteX15" fmla="*/ 11927 w 1133061"/>
              <a:gd name="connsiteY15" fmla="*/ 1252330 h 1940118"/>
              <a:gd name="connsiteX16" fmla="*/ 19878 w 1133061"/>
              <a:gd name="connsiteY16" fmla="*/ 1212573 h 1940118"/>
              <a:gd name="connsiteX17" fmla="*/ 39756 w 1133061"/>
              <a:gd name="connsiteY17" fmla="*/ 1137036 h 1940118"/>
              <a:gd name="connsiteX18" fmla="*/ 67586 w 1133061"/>
              <a:gd name="connsiteY18" fmla="*/ 1061499 h 1940118"/>
              <a:gd name="connsiteX19" fmla="*/ 87464 w 1133061"/>
              <a:gd name="connsiteY19" fmla="*/ 1017766 h 1940118"/>
              <a:gd name="connsiteX20" fmla="*/ 131196 w 1133061"/>
              <a:gd name="connsiteY20" fmla="*/ 962107 h 1940118"/>
              <a:gd name="connsiteX21" fmla="*/ 174928 w 1133061"/>
              <a:gd name="connsiteY21" fmla="*/ 906448 h 1940118"/>
              <a:gd name="connsiteX22" fmla="*/ 238539 w 1133061"/>
              <a:gd name="connsiteY22" fmla="*/ 834886 h 1940118"/>
              <a:gd name="connsiteX23" fmla="*/ 306125 w 1133061"/>
              <a:gd name="connsiteY23" fmla="*/ 735495 h 1940118"/>
              <a:gd name="connsiteX24" fmla="*/ 322027 w 1133061"/>
              <a:gd name="connsiteY24" fmla="*/ 652006 h 1940118"/>
              <a:gd name="connsiteX25" fmla="*/ 349857 w 1133061"/>
              <a:gd name="connsiteY25" fmla="*/ 715617 h 1940118"/>
              <a:gd name="connsiteX26" fmla="*/ 361784 w 1133061"/>
              <a:gd name="connsiteY26" fmla="*/ 807057 h 1940118"/>
              <a:gd name="connsiteX27" fmla="*/ 357808 w 1133061"/>
              <a:gd name="connsiteY27" fmla="*/ 870667 h 1940118"/>
              <a:gd name="connsiteX28" fmla="*/ 349857 w 1133061"/>
              <a:gd name="connsiteY28" fmla="*/ 922351 h 1940118"/>
              <a:gd name="connsiteX29" fmla="*/ 333954 w 1133061"/>
              <a:gd name="connsiteY29" fmla="*/ 985961 h 1940118"/>
              <a:gd name="connsiteX30" fmla="*/ 329979 w 1133061"/>
              <a:gd name="connsiteY30" fmla="*/ 1013791 h 1940118"/>
              <a:gd name="connsiteX31" fmla="*/ 369735 w 1133061"/>
              <a:gd name="connsiteY31" fmla="*/ 966083 h 1940118"/>
              <a:gd name="connsiteX32" fmla="*/ 425394 w 1133061"/>
              <a:gd name="connsiteY32" fmla="*/ 866692 h 1940118"/>
              <a:gd name="connsiteX33" fmla="*/ 461175 w 1133061"/>
              <a:gd name="connsiteY33" fmla="*/ 795130 h 1940118"/>
              <a:gd name="connsiteX34" fmla="*/ 489005 w 1133061"/>
              <a:gd name="connsiteY34" fmla="*/ 715617 h 1940118"/>
              <a:gd name="connsiteX35" fmla="*/ 500932 w 1133061"/>
              <a:gd name="connsiteY35" fmla="*/ 652006 h 1940118"/>
              <a:gd name="connsiteX36" fmla="*/ 508883 w 1133061"/>
              <a:gd name="connsiteY36" fmla="*/ 540688 h 1940118"/>
              <a:gd name="connsiteX37" fmla="*/ 489005 w 1133061"/>
              <a:gd name="connsiteY37" fmla="*/ 441297 h 1940118"/>
              <a:gd name="connsiteX38" fmla="*/ 473102 w 1133061"/>
              <a:gd name="connsiteY38" fmla="*/ 361784 h 1940118"/>
              <a:gd name="connsiteX39" fmla="*/ 445273 w 1133061"/>
              <a:gd name="connsiteY39" fmla="*/ 298173 h 1940118"/>
              <a:gd name="connsiteX40" fmla="*/ 445273 w 1133061"/>
              <a:gd name="connsiteY40" fmla="*/ 230587 h 1940118"/>
              <a:gd name="connsiteX41" fmla="*/ 425394 w 1133061"/>
              <a:gd name="connsiteY41" fmla="*/ 143123 h 1940118"/>
              <a:gd name="connsiteX42" fmla="*/ 429370 w 1133061"/>
              <a:gd name="connsiteY42" fmla="*/ 67586 h 1940118"/>
              <a:gd name="connsiteX43" fmla="*/ 457200 w 1133061"/>
              <a:gd name="connsiteY43" fmla="*/ 0 h 1940118"/>
              <a:gd name="connsiteX44" fmla="*/ 469127 w 1133061"/>
              <a:gd name="connsiteY44" fmla="*/ 35780 h 1940118"/>
              <a:gd name="connsiteX45" fmla="*/ 481054 w 1133061"/>
              <a:gd name="connsiteY45" fmla="*/ 75537 h 1940118"/>
              <a:gd name="connsiteX46" fmla="*/ 500932 w 1133061"/>
              <a:gd name="connsiteY46" fmla="*/ 119269 h 1940118"/>
              <a:gd name="connsiteX47" fmla="*/ 516834 w 1133061"/>
              <a:gd name="connsiteY47" fmla="*/ 159026 h 1940118"/>
              <a:gd name="connsiteX48" fmla="*/ 596347 w 1133061"/>
              <a:gd name="connsiteY48" fmla="*/ 234563 h 1940118"/>
              <a:gd name="connsiteX49" fmla="*/ 644055 w 1133061"/>
              <a:gd name="connsiteY49" fmla="*/ 286246 h 1940118"/>
              <a:gd name="connsiteX50" fmla="*/ 687787 w 1133061"/>
              <a:gd name="connsiteY50" fmla="*/ 329979 h 1940118"/>
              <a:gd name="connsiteX51" fmla="*/ 751398 w 1133061"/>
              <a:gd name="connsiteY51" fmla="*/ 401540 h 1940118"/>
              <a:gd name="connsiteX52" fmla="*/ 803081 w 1133061"/>
              <a:gd name="connsiteY52" fmla="*/ 453224 h 1940118"/>
              <a:gd name="connsiteX53" fmla="*/ 842838 w 1133061"/>
              <a:gd name="connsiteY53" fmla="*/ 600323 h 1940118"/>
              <a:gd name="connsiteX54" fmla="*/ 854765 w 1133061"/>
              <a:gd name="connsiteY54" fmla="*/ 739471 h 1940118"/>
              <a:gd name="connsiteX55" fmla="*/ 866692 w 1133061"/>
              <a:gd name="connsiteY55" fmla="*/ 894521 h 1940118"/>
              <a:gd name="connsiteX56" fmla="*/ 850789 w 1133061"/>
              <a:gd name="connsiteY56" fmla="*/ 993913 h 1940118"/>
              <a:gd name="connsiteX57" fmla="*/ 870667 w 1133061"/>
              <a:gd name="connsiteY57" fmla="*/ 950180 h 1940118"/>
              <a:gd name="connsiteX58" fmla="*/ 902473 w 1133061"/>
              <a:gd name="connsiteY58" fmla="*/ 902473 h 1940118"/>
              <a:gd name="connsiteX59" fmla="*/ 954156 w 1133061"/>
              <a:gd name="connsiteY59" fmla="*/ 850789 h 1940118"/>
              <a:gd name="connsiteX60" fmla="*/ 993913 w 1133061"/>
              <a:gd name="connsiteY60" fmla="*/ 807057 h 1940118"/>
              <a:gd name="connsiteX61" fmla="*/ 1045596 w 1133061"/>
              <a:gd name="connsiteY61" fmla="*/ 779227 h 1940118"/>
              <a:gd name="connsiteX62" fmla="*/ 1101255 w 1133061"/>
              <a:gd name="connsiteY62" fmla="*/ 767300 h 1940118"/>
              <a:gd name="connsiteX63" fmla="*/ 1125109 w 1133061"/>
              <a:gd name="connsiteY63" fmla="*/ 771276 h 1940118"/>
              <a:gd name="connsiteX64" fmla="*/ 1069450 w 1133061"/>
              <a:gd name="connsiteY64" fmla="*/ 846813 h 1940118"/>
              <a:gd name="connsiteX65" fmla="*/ 1037645 w 1133061"/>
              <a:gd name="connsiteY65" fmla="*/ 954156 h 1940118"/>
              <a:gd name="connsiteX66" fmla="*/ 1033669 w 1133061"/>
              <a:gd name="connsiteY66" fmla="*/ 1041620 h 1940118"/>
              <a:gd name="connsiteX67" fmla="*/ 1049572 w 1133061"/>
              <a:gd name="connsiteY67" fmla="*/ 1137036 h 1940118"/>
              <a:gd name="connsiteX68" fmla="*/ 1085353 w 1133061"/>
              <a:gd name="connsiteY68" fmla="*/ 1244379 h 1940118"/>
              <a:gd name="connsiteX69" fmla="*/ 1113182 w 1133061"/>
              <a:gd name="connsiteY69" fmla="*/ 1359673 h 1940118"/>
              <a:gd name="connsiteX70" fmla="*/ 1133061 w 1133061"/>
              <a:gd name="connsiteY70" fmla="*/ 1459064 h 1940118"/>
              <a:gd name="connsiteX71" fmla="*/ 1121134 w 1133061"/>
              <a:gd name="connsiteY71" fmla="*/ 1586285 h 1940118"/>
              <a:gd name="connsiteX72" fmla="*/ 1077401 w 1133061"/>
              <a:gd name="connsiteY72" fmla="*/ 1689652 h 1940118"/>
              <a:gd name="connsiteX73" fmla="*/ 989937 w 1133061"/>
              <a:gd name="connsiteY73" fmla="*/ 1777116 h 1940118"/>
              <a:gd name="connsiteX74" fmla="*/ 910424 w 1133061"/>
              <a:gd name="connsiteY74" fmla="*/ 1836751 h 1940118"/>
              <a:gd name="connsiteX75" fmla="*/ 795130 w 1133061"/>
              <a:gd name="connsiteY75" fmla="*/ 1896386 h 1940118"/>
              <a:gd name="connsiteX76" fmla="*/ 739471 w 1133061"/>
              <a:gd name="connsiteY76" fmla="*/ 1916264 h 1940118"/>
              <a:gd name="connsiteX77" fmla="*/ 850789 w 1133061"/>
              <a:gd name="connsiteY77" fmla="*/ 1828800 h 1940118"/>
              <a:gd name="connsiteX78" fmla="*/ 930302 w 1133061"/>
              <a:gd name="connsiteY78" fmla="*/ 1681700 h 1940118"/>
              <a:gd name="connsiteX79" fmla="*/ 954156 w 1133061"/>
              <a:gd name="connsiteY79" fmla="*/ 1574358 h 1940118"/>
              <a:gd name="connsiteX80" fmla="*/ 958132 w 1133061"/>
              <a:gd name="connsiteY80" fmla="*/ 1530626 h 1940118"/>
              <a:gd name="connsiteX81" fmla="*/ 950181 w 1133061"/>
              <a:gd name="connsiteY81" fmla="*/ 1451113 h 1940118"/>
              <a:gd name="connsiteX82" fmla="*/ 910424 w 1133061"/>
              <a:gd name="connsiteY82" fmla="*/ 1518699 h 1940118"/>
              <a:gd name="connsiteX83" fmla="*/ 870667 w 1133061"/>
              <a:gd name="connsiteY83" fmla="*/ 1574358 h 1940118"/>
              <a:gd name="connsiteX84" fmla="*/ 830911 w 1133061"/>
              <a:gd name="connsiteY84" fmla="*/ 1602187 h 1940118"/>
              <a:gd name="connsiteX85" fmla="*/ 791154 w 1133061"/>
              <a:gd name="connsiteY85" fmla="*/ 1610139 h 1940118"/>
              <a:gd name="connsiteX86" fmla="*/ 775252 w 1133061"/>
              <a:gd name="connsiteY86" fmla="*/ 1610139 h 1940118"/>
              <a:gd name="connsiteX87" fmla="*/ 731520 w 1133061"/>
              <a:gd name="connsiteY87" fmla="*/ 1610139 h 1940118"/>
              <a:gd name="connsiteX88" fmla="*/ 695739 w 1133061"/>
              <a:gd name="connsiteY88" fmla="*/ 1574358 h 1940118"/>
              <a:gd name="connsiteX89" fmla="*/ 663934 w 1133061"/>
              <a:gd name="connsiteY89" fmla="*/ 1530626 h 1940118"/>
              <a:gd name="connsiteX90" fmla="*/ 644055 w 1133061"/>
              <a:gd name="connsiteY90" fmla="*/ 1482918 h 1940118"/>
              <a:gd name="connsiteX91" fmla="*/ 620201 w 1133061"/>
              <a:gd name="connsiteY91" fmla="*/ 1403405 h 1940118"/>
              <a:gd name="connsiteX92" fmla="*/ 620201 w 1133061"/>
              <a:gd name="connsiteY92" fmla="*/ 1327867 h 1940118"/>
              <a:gd name="connsiteX93" fmla="*/ 628153 w 1133061"/>
              <a:gd name="connsiteY93" fmla="*/ 1272208 h 1940118"/>
              <a:gd name="connsiteX94" fmla="*/ 624177 w 1133061"/>
              <a:gd name="connsiteY94" fmla="*/ 1228476 h 1940118"/>
              <a:gd name="connsiteX95" fmla="*/ 568518 w 1133061"/>
              <a:gd name="connsiteY95" fmla="*/ 1296062 h 1940118"/>
              <a:gd name="connsiteX96" fmla="*/ 536713 w 1133061"/>
              <a:gd name="connsiteY96" fmla="*/ 1355697 h 1940118"/>
              <a:gd name="connsiteX97" fmla="*/ 512859 w 1133061"/>
              <a:gd name="connsiteY97" fmla="*/ 1423283 h 1940118"/>
              <a:gd name="connsiteX98" fmla="*/ 492981 w 1133061"/>
              <a:gd name="connsiteY98" fmla="*/ 1498820 h 1940118"/>
              <a:gd name="connsiteX99" fmla="*/ 485029 w 1133061"/>
              <a:gd name="connsiteY99" fmla="*/ 1562431 h 1940118"/>
              <a:gd name="connsiteX100" fmla="*/ 485029 w 1133061"/>
              <a:gd name="connsiteY100" fmla="*/ 1649895 h 1940118"/>
              <a:gd name="connsiteX101" fmla="*/ 485029 w 1133061"/>
              <a:gd name="connsiteY101" fmla="*/ 1713506 h 1940118"/>
              <a:gd name="connsiteX102" fmla="*/ 489005 w 1133061"/>
              <a:gd name="connsiteY102" fmla="*/ 1729408 h 1940118"/>
              <a:gd name="connsiteX103" fmla="*/ 437321 w 1133061"/>
              <a:gd name="connsiteY103" fmla="*/ 1705554 h 1940118"/>
              <a:gd name="connsiteX104" fmla="*/ 397565 w 1133061"/>
              <a:gd name="connsiteY104" fmla="*/ 1673749 h 1940118"/>
              <a:gd name="connsiteX105" fmla="*/ 349857 w 1133061"/>
              <a:gd name="connsiteY105" fmla="*/ 1626041 h 1940118"/>
              <a:gd name="connsiteX106" fmla="*/ 298174 w 1133061"/>
              <a:gd name="connsiteY106" fmla="*/ 1574358 h 1940118"/>
              <a:gd name="connsiteX107" fmla="*/ 329979 w 1133061"/>
              <a:gd name="connsiteY107" fmla="*/ 1665798 h 1940118"/>
              <a:gd name="connsiteX108" fmla="*/ 357808 w 1133061"/>
              <a:gd name="connsiteY108" fmla="*/ 1741335 h 1940118"/>
              <a:gd name="connsiteX109" fmla="*/ 389614 w 1133061"/>
              <a:gd name="connsiteY109" fmla="*/ 1800970 h 1940118"/>
              <a:gd name="connsiteX110" fmla="*/ 445273 w 1133061"/>
              <a:gd name="connsiteY110" fmla="*/ 1888434 h 1940118"/>
              <a:gd name="connsiteX111" fmla="*/ 489005 w 1133061"/>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9249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20810 w 1137037"/>
              <a:gd name="connsiteY47" fmla="*/ 159026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9249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1298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1298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18984 w 1137037"/>
              <a:gd name="connsiteY52" fmla="*/ 496956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37037" h="1940118">
                <a:moveTo>
                  <a:pt x="492981" y="1940118"/>
                </a:moveTo>
                <a:lnTo>
                  <a:pt x="397565" y="1920240"/>
                </a:lnTo>
                <a:lnTo>
                  <a:pt x="322028" y="1904337"/>
                </a:lnTo>
                <a:lnTo>
                  <a:pt x="242515" y="1864580"/>
                </a:lnTo>
                <a:lnTo>
                  <a:pt x="194807" y="1824824"/>
                </a:lnTo>
                <a:lnTo>
                  <a:pt x="166977" y="1796994"/>
                </a:lnTo>
                <a:lnTo>
                  <a:pt x="143123" y="1785067"/>
                </a:lnTo>
                <a:lnTo>
                  <a:pt x="123245" y="1753262"/>
                </a:lnTo>
                <a:lnTo>
                  <a:pt x="103367" y="1721457"/>
                </a:lnTo>
                <a:lnTo>
                  <a:pt x="71562" y="1677725"/>
                </a:lnTo>
                <a:lnTo>
                  <a:pt x="51683" y="1633993"/>
                </a:lnTo>
                <a:lnTo>
                  <a:pt x="31805" y="1574358"/>
                </a:lnTo>
                <a:lnTo>
                  <a:pt x="11927" y="1510747"/>
                </a:lnTo>
                <a:lnTo>
                  <a:pt x="0" y="1431234"/>
                </a:lnTo>
                <a:lnTo>
                  <a:pt x="3976" y="1343770"/>
                </a:lnTo>
                <a:lnTo>
                  <a:pt x="15903" y="1252330"/>
                </a:lnTo>
                <a:lnTo>
                  <a:pt x="23854" y="1212573"/>
                </a:lnTo>
                <a:lnTo>
                  <a:pt x="43732" y="1137036"/>
                </a:lnTo>
                <a:lnTo>
                  <a:pt x="71562" y="1061499"/>
                </a:lnTo>
                <a:lnTo>
                  <a:pt x="91440" y="1017766"/>
                </a:lnTo>
                <a:lnTo>
                  <a:pt x="135172" y="962107"/>
                </a:lnTo>
                <a:lnTo>
                  <a:pt x="178904" y="906448"/>
                </a:lnTo>
                <a:lnTo>
                  <a:pt x="242515" y="834886"/>
                </a:lnTo>
                <a:lnTo>
                  <a:pt x="310101" y="735495"/>
                </a:lnTo>
                <a:lnTo>
                  <a:pt x="326003" y="652006"/>
                </a:lnTo>
                <a:lnTo>
                  <a:pt x="353833" y="715617"/>
                </a:lnTo>
                <a:lnTo>
                  <a:pt x="365760" y="807057"/>
                </a:lnTo>
                <a:lnTo>
                  <a:pt x="361784" y="870667"/>
                </a:lnTo>
                <a:lnTo>
                  <a:pt x="353833" y="922351"/>
                </a:lnTo>
                <a:lnTo>
                  <a:pt x="337930" y="985961"/>
                </a:lnTo>
                <a:lnTo>
                  <a:pt x="333955" y="1013791"/>
                </a:lnTo>
                <a:lnTo>
                  <a:pt x="373711" y="966083"/>
                </a:lnTo>
                <a:lnTo>
                  <a:pt x="429370" y="866692"/>
                </a:lnTo>
                <a:lnTo>
                  <a:pt x="465151" y="795130"/>
                </a:lnTo>
                <a:lnTo>
                  <a:pt x="492981" y="715617"/>
                </a:lnTo>
                <a:lnTo>
                  <a:pt x="504908" y="652006"/>
                </a:lnTo>
                <a:lnTo>
                  <a:pt x="512859" y="540688"/>
                </a:lnTo>
                <a:lnTo>
                  <a:pt x="492981" y="441297"/>
                </a:lnTo>
                <a:lnTo>
                  <a:pt x="477078" y="361784"/>
                </a:lnTo>
                <a:lnTo>
                  <a:pt x="449249" y="298173"/>
                </a:lnTo>
                <a:lnTo>
                  <a:pt x="441298" y="230587"/>
                </a:lnTo>
                <a:lnTo>
                  <a:pt x="429370" y="143123"/>
                </a:lnTo>
                <a:lnTo>
                  <a:pt x="433346" y="67586"/>
                </a:lnTo>
                <a:lnTo>
                  <a:pt x="461176" y="0"/>
                </a:lnTo>
                <a:lnTo>
                  <a:pt x="473103" y="35780"/>
                </a:lnTo>
                <a:lnTo>
                  <a:pt x="485030" y="75537"/>
                </a:lnTo>
                <a:lnTo>
                  <a:pt x="504908" y="119269"/>
                </a:lnTo>
                <a:lnTo>
                  <a:pt x="548640" y="190832"/>
                </a:lnTo>
                <a:lnTo>
                  <a:pt x="600323" y="234563"/>
                </a:lnTo>
                <a:lnTo>
                  <a:pt x="648031" y="286246"/>
                </a:lnTo>
                <a:lnTo>
                  <a:pt x="691763" y="329979"/>
                </a:lnTo>
                <a:lnTo>
                  <a:pt x="755374" y="401540"/>
                </a:lnTo>
                <a:lnTo>
                  <a:pt x="818984" y="496956"/>
                </a:lnTo>
                <a:lnTo>
                  <a:pt x="846814" y="600323"/>
                </a:lnTo>
                <a:lnTo>
                  <a:pt x="858741" y="739471"/>
                </a:lnTo>
                <a:lnTo>
                  <a:pt x="870668" y="894521"/>
                </a:lnTo>
                <a:lnTo>
                  <a:pt x="854765" y="993913"/>
                </a:lnTo>
                <a:lnTo>
                  <a:pt x="874643" y="950180"/>
                </a:lnTo>
                <a:lnTo>
                  <a:pt x="906449" y="902473"/>
                </a:lnTo>
                <a:lnTo>
                  <a:pt x="958132" y="850789"/>
                </a:lnTo>
                <a:lnTo>
                  <a:pt x="997889" y="807057"/>
                </a:lnTo>
                <a:lnTo>
                  <a:pt x="1049572" y="779227"/>
                </a:lnTo>
                <a:lnTo>
                  <a:pt x="1105231" y="767300"/>
                </a:lnTo>
                <a:lnTo>
                  <a:pt x="1129085" y="771276"/>
                </a:lnTo>
                <a:lnTo>
                  <a:pt x="1073426" y="846813"/>
                </a:lnTo>
                <a:lnTo>
                  <a:pt x="1041621" y="954156"/>
                </a:lnTo>
                <a:lnTo>
                  <a:pt x="1037645" y="1041620"/>
                </a:lnTo>
                <a:lnTo>
                  <a:pt x="1053548" y="1137036"/>
                </a:lnTo>
                <a:lnTo>
                  <a:pt x="1089329" y="1244379"/>
                </a:lnTo>
                <a:lnTo>
                  <a:pt x="1117158" y="1359673"/>
                </a:lnTo>
                <a:lnTo>
                  <a:pt x="1137037" y="1459064"/>
                </a:lnTo>
                <a:lnTo>
                  <a:pt x="1125110" y="1586285"/>
                </a:lnTo>
                <a:lnTo>
                  <a:pt x="1081377" y="1689652"/>
                </a:lnTo>
                <a:lnTo>
                  <a:pt x="993913" y="1777116"/>
                </a:lnTo>
                <a:lnTo>
                  <a:pt x="914400" y="1836751"/>
                </a:lnTo>
                <a:lnTo>
                  <a:pt x="799106" y="1896386"/>
                </a:lnTo>
                <a:lnTo>
                  <a:pt x="743447" y="1916264"/>
                </a:lnTo>
                <a:lnTo>
                  <a:pt x="854765" y="1828800"/>
                </a:lnTo>
                <a:lnTo>
                  <a:pt x="934278" y="1681700"/>
                </a:lnTo>
                <a:lnTo>
                  <a:pt x="958132" y="1574358"/>
                </a:lnTo>
                <a:lnTo>
                  <a:pt x="962108" y="1530626"/>
                </a:lnTo>
                <a:lnTo>
                  <a:pt x="954157" y="1451113"/>
                </a:lnTo>
                <a:lnTo>
                  <a:pt x="914400" y="1518699"/>
                </a:lnTo>
                <a:lnTo>
                  <a:pt x="874643" y="1574358"/>
                </a:lnTo>
                <a:lnTo>
                  <a:pt x="834887" y="1602187"/>
                </a:lnTo>
                <a:lnTo>
                  <a:pt x="795130" y="1610139"/>
                </a:lnTo>
                <a:lnTo>
                  <a:pt x="779228" y="1610139"/>
                </a:lnTo>
                <a:lnTo>
                  <a:pt x="735496" y="1610139"/>
                </a:lnTo>
                <a:lnTo>
                  <a:pt x="699715" y="1574358"/>
                </a:lnTo>
                <a:lnTo>
                  <a:pt x="667910" y="1530626"/>
                </a:lnTo>
                <a:lnTo>
                  <a:pt x="648031" y="1482918"/>
                </a:lnTo>
                <a:lnTo>
                  <a:pt x="624177" y="1403405"/>
                </a:lnTo>
                <a:lnTo>
                  <a:pt x="624177" y="1327867"/>
                </a:lnTo>
                <a:lnTo>
                  <a:pt x="632129" y="1272208"/>
                </a:lnTo>
                <a:lnTo>
                  <a:pt x="628153" y="1228476"/>
                </a:lnTo>
                <a:lnTo>
                  <a:pt x="572494" y="1296062"/>
                </a:lnTo>
                <a:lnTo>
                  <a:pt x="540689" y="1355697"/>
                </a:lnTo>
                <a:lnTo>
                  <a:pt x="516835" y="1423283"/>
                </a:lnTo>
                <a:lnTo>
                  <a:pt x="496957" y="1498820"/>
                </a:lnTo>
                <a:lnTo>
                  <a:pt x="489005" y="1562431"/>
                </a:lnTo>
                <a:lnTo>
                  <a:pt x="489005" y="1649895"/>
                </a:lnTo>
                <a:lnTo>
                  <a:pt x="489005" y="1713506"/>
                </a:lnTo>
                <a:lnTo>
                  <a:pt x="492981" y="1729408"/>
                </a:lnTo>
                <a:lnTo>
                  <a:pt x="441297" y="1705554"/>
                </a:lnTo>
                <a:lnTo>
                  <a:pt x="401541" y="1673749"/>
                </a:lnTo>
                <a:lnTo>
                  <a:pt x="353833" y="1626041"/>
                </a:lnTo>
                <a:lnTo>
                  <a:pt x="302150" y="1574358"/>
                </a:lnTo>
                <a:lnTo>
                  <a:pt x="333955" y="1665798"/>
                </a:lnTo>
                <a:lnTo>
                  <a:pt x="361784" y="1741335"/>
                </a:lnTo>
                <a:lnTo>
                  <a:pt x="393590" y="1800970"/>
                </a:lnTo>
                <a:lnTo>
                  <a:pt x="449249" y="1888434"/>
                </a:lnTo>
                <a:lnTo>
                  <a:pt x="492981" y="1940118"/>
                </a:lnTo>
                <a:close/>
              </a:path>
            </a:pathLst>
          </a:custGeom>
          <a:solidFill>
            <a:srgbClr val="FF0000"/>
          </a:solidFill>
          <a:ln w="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200" b="0" i="0" u="none" strike="noStrike" kern="0" cap="none" spc="0" normalizeH="0" baseline="0" noProof="0" dirty="0">
              <a:ln>
                <a:noFill/>
              </a:ln>
              <a:solidFill>
                <a:srgbClr val="FF0000"/>
              </a:solidFill>
              <a:effectLst/>
              <a:uLnTx/>
              <a:uFillTx/>
              <a:latin typeface="Avenir Next LT Pro" panose="020B0504020202020204" pitchFamily="34" charset="0"/>
            </a:endParaRPr>
          </a:p>
        </p:txBody>
      </p:sp>
      <p:sp>
        <p:nvSpPr>
          <p:cNvPr id="34" name="Freeform: Shape 33">
            <a:extLst>
              <a:ext uri="{FF2B5EF4-FFF2-40B4-BE49-F238E27FC236}">
                <a16:creationId xmlns:a16="http://schemas.microsoft.com/office/drawing/2014/main" id="{45BB22B9-CC15-09DB-B877-DE0804D6A685}"/>
              </a:ext>
            </a:extLst>
          </p:cNvPr>
          <p:cNvSpPr>
            <a:spLocks/>
          </p:cNvSpPr>
          <p:nvPr/>
        </p:nvSpPr>
        <p:spPr>
          <a:xfrm>
            <a:off x="9132013" y="5116293"/>
            <a:ext cx="140111" cy="265275"/>
          </a:xfrm>
          <a:custGeom>
            <a:avLst/>
            <a:gdLst>
              <a:gd name="connsiteX0" fmla="*/ 489005 w 1133061"/>
              <a:gd name="connsiteY0" fmla="*/ 1940118 h 1940118"/>
              <a:gd name="connsiteX1" fmla="*/ 393589 w 1133061"/>
              <a:gd name="connsiteY1" fmla="*/ 1920240 h 1940118"/>
              <a:gd name="connsiteX2" fmla="*/ 318052 w 1133061"/>
              <a:gd name="connsiteY2" fmla="*/ 1904337 h 1940118"/>
              <a:gd name="connsiteX3" fmla="*/ 238539 w 1133061"/>
              <a:gd name="connsiteY3" fmla="*/ 1864580 h 1940118"/>
              <a:gd name="connsiteX4" fmla="*/ 190831 w 1133061"/>
              <a:gd name="connsiteY4" fmla="*/ 1824824 h 1940118"/>
              <a:gd name="connsiteX5" fmla="*/ 163001 w 1133061"/>
              <a:gd name="connsiteY5" fmla="*/ 1796994 h 1940118"/>
              <a:gd name="connsiteX6" fmla="*/ 139147 w 1133061"/>
              <a:gd name="connsiteY6" fmla="*/ 1785067 h 1940118"/>
              <a:gd name="connsiteX7" fmla="*/ 119269 w 1133061"/>
              <a:gd name="connsiteY7" fmla="*/ 1753262 h 1940118"/>
              <a:gd name="connsiteX8" fmla="*/ 99391 w 1133061"/>
              <a:gd name="connsiteY8" fmla="*/ 1721457 h 1940118"/>
              <a:gd name="connsiteX9" fmla="*/ 67586 w 1133061"/>
              <a:gd name="connsiteY9" fmla="*/ 1677725 h 1940118"/>
              <a:gd name="connsiteX10" fmla="*/ 47707 w 1133061"/>
              <a:gd name="connsiteY10" fmla="*/ 1633993 h 1940118"/>
              <a:gd name="connsiteX11" fmla="*/ 27829 w 1133061"/>
              <a:gd name="connsiteY11" fmla="*/ 1574358 h 1940118"/>
              <a:gd name="connsiteX12" fmla="*/ 7951 w 1133061"/>
              <a:gd name="connsiteY12" fmla="*/ 1510747 h 1940118"/>
              <a:gd name="connsiteX13" fmla="*/ 7951 w 1133061"/>
              <a:gd name="connsiteY13" fmla="*/ 1431234 h 1940118"/>
              <a:gd name="connsiteX14" fmla="*/ 0 w 1133061"/>
              <a:gd name="connsiteY14" fmla="*/ 1343770 h 1940118"/>
              <a:gd name="connsiteX15" fmla="*/ 11927 w 1133061"/>
              <a:gd name="connsiteY15" fmla="*/ 1252330 h 1940118"/>
              <a:gd name="connsiteX16" fmla="*/ 19878 w 1133061"/>
              <a:gd name="connsiteY16" fmla="*/ 1212573 h 1940118"/>
              <a:gd name="connsiteX17" fmla="*/ 39756 w 1133061"/>
              <a:gd name="connsiteY17" fmla="*/ 1137036 h 1940118"/>
              <a:gd name="connsiteX18" fmla="*/ 67586 w 1133061"/>
              <a:gd name="connsiteY18" fmla="*/ 1061499 h 1940118"/>
              <a:gd name="connsiteX19" fmla="*/ 87464 w 1133061"/>
              <a:gd name="connsiteY19" fmla="*/ 1017766 h 1940118"/>
              <a:gd name="connsiteX20" fmla="*/ 131196 w 1133061"/>
              <a:gd name="connsiteY20" fmla="*/ 962107 h 1940118"/>
              <a:gd name="connsiteX21" fmla="*/ 174928 w 1133061"/>
              <a:gd name="connsiteY21" fmla="*/ 906448 h 1940118"/>
              <a:gd name="connsiteX22" fmla="*/ 238539 w 1133061"/>
              <a:gd name="connsiteY22" fmla="*/ 834886 h 1940118"/>
              <a:gd name="connsiteX23" fmla="*/ 306125 w 1133061"/>
              <a:gd name="connsiteY23" fmla="*/ 735495 h 1940118"/>
              <a:gd name="connsiteX24" fmla="*/ 322027 w 1133061"/>
              <a:gd name="connsiteY24" fmla="*/ 652006 h 1940118"/>
              <a:gd name="connsiteX25" fmla="*/ 349857 w 1133061"/>
              <a:gd name="connsiteY25" fmla="*/ 715617 h 1940118"/>
              <a:gd name="connsiteX26" fmla="*/ 361784 w 1133061"/>
              <a:gd name="connsiteY26" fmla="*/ 807057 h 1940118"/>
              <a:gd name="connsiteX27" fmla="*/ 357808 w 1133061"/>
              <a:gd name="connsiteY27" fmla="*/ 870667 h 1940118"/>
              <a:gd name="connsiteX28" fmla="*/ 349857 w 1133061"/>
              <a:gd name="connsiteY28" fmla="*/ 922351 h 1940118"/>
              <a:gd name="connsiteX29" fmla="*/ 333954 w 1133061"/>
              <a:gd name="connsiteY29" fmla="*/ 985961 h 1940118"/>
              <a:gd name="connsiteX30" fmla="*/ 329979 w 1133061"/>
              <a:gd name="connsiteY30" fmla="*/ 1013791 h 1940118"/>
              <a:gd name="connsiteX31" fmla="*/ 369735 w 1133061"/>
              <a:gd name="connsiteY31" fmla="*/ 966083 h 1940118"/>
              <a:gd name="connsiteX32" fmla="*/ 425394 w 1133061"/>
              <a:gd name="connsiteY32" fmla="*/ 866692 h 1940118"/>
              <a:gd name="connsiteX33" fmla="*/ 461175 w 1133061"/>
              <a:gd name="connsiteY33" fmla="*/ 795130 h 1940118"/>
              <a:gd name="connsiteX34" fmla="*/ 489005 w 1133061"/>
              <a:gd name="connsiteY34" fmla="*/ 715617 h 1940118"/>
              <a:gd name="connsiteX35" fmla="*/ 500932 w 1133061"/>
              <a:gd name="connsiteY35" fmla="*/ 652006 h 1940118"/>
              <a:gd name="connsiteX36" fmla="*/ 508883 w 1133061"/>
              <a:gd name="connsiteY36" fmla="*/ 540688 h 1940118"/>
              <a:gd name="connsiteX37" fmla="*/ 489005 w 1133061"/>
              <a:gd name="connsiteY37" fmla="*/ 441297 h 1940118"/>
              <a:gd name="connsiteX38" fmla="*/ 473102 w 1133061"/>
              <a:gd name="connsiteY38" fmla="*/ 361784 h 1940118"/>
              <a:gd name="connsiteX39" fmla="*/ 445273 w 1133061"/>
              <a:gd name="connsiteY39" fmla="*/ 298173 h 1940118"/>
              <a:gd name="connsiteX40" fmla="*/ 445273 w 1133061"/>
              <a:gd name="connsiteY40" fmla="*/ 230587 h 1940118"/>
              <a:gd name="connsiteX41" fmla="*/ 425394 w 1133061"/>
              <a:gd name="connsiteY41" fmla="*/ 143123 h 1940118"/>
              <a:gd name="connsiteX42" fmla="*/ 429370 w 1133061"/>
              <a:gd name="connsiteY42" fmla="*/ 67586 h 1940118"/>
              <a:gd name="connsiteX43" fmla="*/ 457200 w 1133061"/>
              <a:gd name="connsiteY43" fmla="*/ 0 h 1940118"/>
              <a:gd name="connsiteX44" fmla="*/ 469127 w 1133061"/>
              <a:gd name="connsiteY44" fmla="*/ 35780 h 1940118"/>
              <a:gd name="connsiteX45" fmla="*/ 481054 w 1133061"/>
              <a:gd name="connsiteY45" fmla="*/ 75537 h 1940118"/>
              <a:gd name="connsiteX46" fmla="*/ 500932 w 1133061"/>
              <a:gd name="connsiteY46" fmla="*/ 119269 h 1940118"/>
              <a:gd name="connsiteX47" fmla="*/ 516834 w 1133061"/>
              <a:gd name="connsiteY47" fmla="*/ 159026 h 1940118"/>
              <a:gd name="connsiteX48" fmla="*/ 596347 w 1133061"/>
              <a:gd name="connsiteY48" fmla="*/ 234563 h 1940118"/>
              <a:gd name="connsiteX49" fmla="*/ 644055 w 1133061"/>
              <a:gd name="connsiteY49" fmla="*/ 286246 h 1940118"/>
              <a:gd name="connsiteX50" fmla="*/ 687787 w 1133061"/>
              <a:gd name="connsiteY50" fmla="*/ 329979 h 1940118"/>
              <a:gd name="connsiteX51" fmla="*/ 751398 w 1133061"/>
              <a:gd name="connsiteY51" fmla="*/ 401540 h 1940118"/>
              <a:gd name="connsiteX52" fmla="*/ 803081 w 1133061"/>
              <a:gd name="connsiteY52" fmla="*/ 449248 h 1940118"/>
              <a:gd name="connsiteX53" fmla="*/ 842838 w 1133061"/>
              <a:gd name="connsiteY53" fmla="*/ 600323 h 1940118"/>
              <a:gd name="connsiteX54" fmla="*/ 854765 w 1133061"/>
              <a:gd name="connsiteY54" fmla="*/ 739471 h 1940118"/>
              <a:gd name="connsiteX55" fmla="*/ 866692 w 1133061"/>
              <a:gd name="connsiteY55" fmla="*/ 894521 h 1940118"/>
              <a:gd name="connsiteX56" fmla="*/ 850789 w 1133061"/>
              <a:gd name="connsiteY56" fmla="*/ 993913 h 1940118"/>
              <a:gd name="connsiteX57" fmla="*/ 870667 w 1133061"/>
              <a:gd name="connsiteY57" fmla="*/ 950180 h 1940118"/>
              <a:gd name="connsiteX58" fmla="*/ 902473 w 1133061"/>
              <a:gd name="connsiteY58" fmla="*/ 902473 h 1940118"/>
              <a:gd name="connsiteX59" fmla="*/ 954156 w 1133061"/>
              <a:gd name="connsiteY59" fmla="*/ 850789 h 1940118"/>
              <a:gd name="connsiteX60" fmla="*/ 993913 w 1133061"/>
              <a:gd name="connsiteY60" fmla="*/ 807057 h 1940118"/>
              <a:gd name="connsiteX61" fmla="*/ 1045596 w 1133061"/>
              <a:gd name="connsiteY61" fmla="*/ 779227 h 1940118"/>
              <a:gd name="connsiteX62" fmla="*/ 1101255 w 1133061"/>
              <a:gd name="connsiteY62" fmla="*/ 767300 h 1940118"/>
              <a:gd name="connsiteX63" fmla="*/ 1125109 w 1133061"/>
              <a:gd name="connsiteY63" fmla="*/ 771276 h 1940118"/>
              <a:gd name="connsiteX64" fmla="*/ 1069450 w 1133061"/>
              <a:gd name="connsiteY64" fmla="*/ 846813 h 1940118"/>
              <a:gd name="connsiteX65" fmla="*/ 1037645 w 1133061"/>
              <a:gd name="connsiteY65" fmla="*/ 954156 h 1940118"/>
              <a:gd name="connsiteX66" fmla="*/ 1033669 w 1133061"/>
              <a:gd name="connsiteY66" fmla="*/ 1041620 h 1940118"/>
              <a:gd name="connsiteX67" fmla="*/ 1049572 w 1133061"/>
              <a:gd name="connsiteY67" fmla="*/ 1137036 h 1940118"/>
              <a:gd name="connsiteX68" fmla="*/ 1085353 w 1133061"/>
              <a:gd name="connsiteY68" fmla="*/ 1244379 h 1940118"/>
              <a:gd name="connsiteX69" fmla="*/ 1113182 w 1133061"/>
              <a:gd name="connsiteY69" fmla="*/ 1359673 h 1940118"/>
              <a:gd name="connsiteX70" fmla="*/ 1133061 w 1133061"/>
              <a:gd name="connsiteY70" fmla="*/ 1459064 h 1940118"/>
              <a:gd name="connsiteX71" fmla="*/ 1121134 w 1133061"/>
              <a:gd name="connsiteY71" fmla="*/ 1586285 h 1940118"/>
              <a:gd name="connsiteX72" fmla="*/ 1077401 w 1133061"/>
              <a:gd name="connsiteY72" fmla="*/ 1689652 h 1940118"/>
              <a:gd name="connsiteX73" fmla="*/ 989937 w 1133061"/>
              <a:gd name="connsiteY73" fmla="*/ 1777116 h 1940118"/>
              <a:gd name="connsiteX74" fmla="*/ 910424 w 1133061"/>
              <a:gd name="connsiteY74" fmla="*/ 1836751 h 1940118"/>
              <a:gd name="connsiteX75" fmla="*/ 795130 w 1133061"/>
              <a:gd name="connsiteY75" fmla="*/ 1896386 h 1940118"/>
              <a:gd name="connsiteX76" fmla="*/ 739471 w 1133061"/>
              <a:gd name="connsiteY76" fmla="*/ 1916264 h 1940118"/>
              <a:gd name="connsiteX77" fmla="*/ 850789 w 1133061"/>
              <a:gd name="connsiteY77" fmla="*/ 1828800 h 1940118"/>
              <a:gd name="connsiteX78" fmla="*/ 930302 w 1133061"/>
              <a:gd name="connsiteY78" fmla="*/ 1681700 h 1940118"/>
              <a:gd name="connsiteX79" fmla="*/ 954156 w 1133061"/>
              <a:gd name="connsiteY79" fmla="*/ 1574358 h 1940118"/>
              <a:gd name="connsiteX80" fmla="*/ 958132 w 1133061"/>
              <a:gd name="connsiteY80" fmla="*/ 1530626 h 1940118"/>
              <a:gd name="connsiteX81" fmla="*/ 950181 w 1133061"/>
              <a:gd name="connsiteY81" fmla="*/ 1451113 h 1940118"/>
              <a:gd name="connsiteX82" fmla="*/ 910424 w 1133061"/>
              <a:gd name="connsiteY82" fmla="*/ 1518699 h 1940118"/>
              <a:gd name="connsiteX83" fmla="*/ 870667 w 1133061"/>
              <a:gd name="connsiteY83" fmla="*/ 1574358 h 1940118"/>
              <a:gd name="connsiteX84" fmla="*/ 830911 w 1133061"/>
              <a:gd name="connsiteY84" fmla="*/ 1602187 h 1940118"/>
              <a:gd name="connsiteX85" fmla="*/ 791154 w 1133061"/>
              <a:gd name="connsiteY85" fmla="*/ 1610139 h 1940118"/>
              <a:gd name="connsiteX86" fmla="*/ 775252 w 1133061"/>
              <a:gd name="connsiteY86" fmla="*/ 1610139 h 1940118"/>
              <a:gd name="connsiteX87" fmla="*/ 731520 w 1133061"/>
              <a:gd name="connsiteY87" fmla="*/ 1610139 h 1940118"/>
              <a:gd name="connsiteX88" fmla="*/ 695739 w 1133061"/>
              <a:gd name="connsiteY88" fmla="*/ 1574358 h 1940118"/>
              <a:gd name="connsiteX89" fmla="*/ 663934 w 1133061"/>
              <a:gd name="connsiteY89" fmla="*/ 1530626 h 1940118"/>
              <a:gd name="connsiteX90" fmla="*/ 644055 w 1133061"/>
              <a:gd name="connsiteY90" fmla="*/ 1482918 h 1940118"/>
              <a:gd name="connsiteX91" fmla="*/ 620201 w 1133061"/>
              <a:gd name="connsiteY91" fmla="*/ 1403405 h 1940118"/>
              <a:gd name="connsiteX92" fmla="*/ 620201 w 1133061"/>
              <a:gd name="connsiteY92" fmla="*/ 1327867 h 1940118"/>
              <a:gd name="connsiteX93" fmla="*/ 628153 w 1133061"/>
              <a:gd name="connsiteY93" fmla="*/ 1272208 h 1940118"/>
              <a:gd name="connsiteX94" fmla="*/ 624177 w 1133061"/>
              <a:gd name="connsiteY94" fmla="*/ 1228476 h 1940118"/>
              <a:gd name="connsiteX95" fmla="*/ 568518 w 1133061"/>
              <a:gd name="connsiteY95" fmla="*/ 1296062 h 1940118"/>
              <a:gd name="connsiteX96" fmla="*/ 536713 w 1133061"/>
              <a:gd name="connsiteY96" fmla="*/ 1355697 h 1940118"/>
              <a:gd name="connsiteX97" fmla="*/ 512859 w 1133061"/>
              <a:gd name="connsiteY97" fmla="*/ 1423283 h 1940118"/>
              <a:gd name="connsiteX98" fmla="*/ 492981 w 1133061"/>
              <a:gd name="connsiteY98" fmla="*/ 1498820 h 1940118"/>
              <a:gd name="connsiteX99" fmla="*/ 485029 w 1133061"/>
              <a:gd name="connsiteY99" fmla="*/ 1562431 h 1940118"/>
              <a:gd name="connsiteX100" fmla="*/ 485029 w 1133061"/>
              <a:gd name="connsiteY100" fmla="*/ 1649895 h 1940118"/>
              <a:gd name="connsiteX101" fmla="*/ 485029 w 1133061"/>
              <a:gd name="connsiteY101" fmla="*/ 1713506 h 1940118"/>
              <a:gd name="connsiteX102" fmla="*/ 489005 w 1133061"/>
              <a:gd name="connsiteY102" fmla="*/ 1729408 h 1940118"/>
              <a:gd name="connsiteX103" fmla="*/ 437321 w 1133061"/>
              <a:gd name="connsiteY103" fmla="*/ 1705554 h 1940118"/>
              <a:gd name="connsiteX104" fmla="*/ 397565 w 1133061"/>
              <a:gd name="connsiteY104" fmla="*/ 1673749 h 1940118"/>
              <a:gd name="connsiteX105" fmla="*/ 349857 w 1133061"/>
              <a:gd name="connsiteY105" fmla="*/ 1626041 h 1940118"/>
              <a:gd name="connsiteX106" fmla="*/ 298174 w 1133061"/>
              <a:gd name="connsiteY106" fmla="*/ 1574358 h 1940118"/>
              <a:gd name="connsiteX107" fmla="*/ 329979 w 1133061"/>
              <a:gd name="connsiteY107" fmla="*/ 1665798 h 1940118"/>
              <a:gd name="connsiteX108" fmla="*/ 357808 w 1133061"/>
              <a:gd name="connsiteY108" fmla="*/ 1741335 h 1940118"/>
              <a:gd name="connsiteX109" fmla="*/ 389614 w 1133061"/>
              <a:gd name="connsiteY109" fmla="*/ 1800970 h 1940118"/>
              <a:gd name="connsiteX110" fmla="*/ 445273 w 1133061"/>
              <a:gd name="connsiteY110" fmla="*/ 1888434 h 1940118"/>
              <a:gd name="connsiteX111" fmla="*/ 489005 w 1133061"/>
              <a:gd name="connsiteY111" fmla="*/ 1940118 h 1940118"/>
              <a:gd name="connsiteX0" fmla="*/ 489005 w 1133061"/>
              <a:gd name="connsiteY0" fmla="*/ 1940118 h 1940118"/>
              <a:gd name="connsiteX1" fmla="*/ 393589 w 1133061"/>
              <a:gd name="connsiteY1" fmla="*/ 1920240 h 1940118"/>
              <a:gd name="connsiteX2" fmla="*/ 318052 w 1133061"/>
              <a:gd name="connsiteY2" fmla="*/ 1904337 h 1940118"/>
              <a:gd name="connsiteX3" fmla="*/ 238539 w 1133061"/>
              <a:gd name="connsiteY3" fmla="*/ 1864580 h 1940118"/>
              <a:gd name="connsiteX4" fmla="*/ 190831 w 1133061"/>
              <a:gd name="connsiteY4" fmla="*/ 1824824 h 1940118"/>
              <a:gd name="connsiteX5" fmla="*/ 163001 w 1133061"/>
              <a:gd name="connsiteY5" fmla="*/ 1796994 h 1940118"/>
              <a:gd name="connsiteX6" fmla="*/ 139147 w 1133061"/>
              <a:gd name="connsiteY6" fmla="*/ 1785067 h 1940118"/>
              <a:gd name="connsiteX7" fmla="*/ 119269 w 1133061"/>
              <a:gd name="connsiteY7" fmla="*/ 1753262 h 1940118"/>
              <a:gd name="connsiteX8" fmla="*/ 99391 w 1133061"/>
              <a:gd name="connsiteY8" fmla="*/ 1721457 h 1940118"/>
              <a:gd name="connsiteX9" fmla="*/ 67586 w 1133061"/>
              <a:gd name="connsiteY9" fmla="*/ 1677725 h 1940118"/>
              <a:gd name="connsiteX10" fmla="*/ 47707 w 1133061"/>
              <a:gd name="connsiteY10" fmla="*/ 1633993 h 1940118"/>
              <a:gd name="connsiteX11" fmla="*/ 27829 w 1133061"/>
              <a:gd name="connsiteY11" fmla="*/ 1574358 h 1940118"/>
              <a:gd name="connsiteX12" fmla="*/ 7951 w 1133061"/>
              <a:gd name="connsiteY12" fmla="*/ 1510747 h 1940118"/>
              <a:gd name="connsiteX13" fmla="*/ 7951 w 1133061"/>
              <a:gd name="connsiteY13" fmla="*/ 1431234 h 1940118"/>
              <a:gd name="connsiteX14" fmla="*/ 0 w 1133061"/>
              <a:gd name="connsiteY14" fmla="*/ 1343770 h 1940118"/>
              <a:gd name="connsiteX15" fmla="*/ 11927 w 1133061"/>
              <a:gd name="connsiteY15" fmla="*/ 1252330 h 1940118"/>
              <a:gd name="connsiteX16" fmla="*/ 19878 w 1133061"/>
              <a:gd name="connsiteY16" fmla="*/ 1212573 h 1940118"/>
              <a:gd name="connsiteX17" fmla="*/ 39756 w 1133061"/>
              <a:gd name="connsiteY17" fmla="*/ 1137036 h 1940118"/>
              <a:gd name="connsiteX18" fmla="*/ 67586 w 1133061"/>
              <a:gd name="connsiteY18" fmla="*/ 1061499 h 1940118"/>
              <a:gd name="connsiteX19" fmla="*/ 87464 w 1133061"/>
              <a:gd name="connsiteY19" fmla="*/ 1017766 h 1940118"/>
              <a:gd name="connsiteX20" fmla="*/ 131196 w 1133061"/>
              <a:gd name="connsiteY20" fmla="*/ 962107 h 1940118"/>
              <a:gd name="connsiteX21" fmla="*/ 174928 w 1133061"/>
              <a:gd name="connsiteY21" fmla="*/ 906448 h 1940118"/>
              <a:gd name="connsiteX22" fmla="*/ 238539 w 1133061"/>
              <a:gd name="connsiteY22" fmla="*/ 834886 h 1940118"/>
              <a:gd name="connsiteX23" fmla="*/ 306125 w 1133061"/>
              <a:gd name="connsiteY23" fmla="*/ 735495 h 1940118"/>
              <a:gd name="connsiteX24" fmla="*/ 322027 w 1133061"/>
              <a:gd name="connsiteY24" fmla="*/ 652006 h 1940118"/>
              <a:gd name="connsiteX25" fmla="*/ 349857 w 1133061"/>
              <a:gd name="connsiteY25" fmla="*/ 715617 h 1940118"/>
              <a:gd name="connsiteX26" fmla="*/ 361784 w 1133061"/>
              <a:gd name="connsiteY26" fmla="*/ 807057 h 1940118"/>
              <a:gd name="connsiteX27" fmla="*/ 357808 w 1133061"/>
              <a:gd name="connsiteY27" fmla="*/ 870667 h 1940118"/>
              <a:gd name="connsiteX28" fmla="*/ 349857 w 1133061"/>
              <a:gd name="connsiteY28" fmla="*/ 922351 h 1940118"/>
              <a:gd name="connsiteX29" fmla="*/ 333954 w 1133061"/>
              <a:gd name="connsiteY29" fmla="*/ 985961 h 1940118"/>
              <a:gd name="connsiteX30" fmla="*/ 329979 w 1133061"/>
              <a:gd name="connsiteY30" fmla="*/ 1013791 h 1940118"/>
              <a:gd name="connsiteX31" fmla="*/ 369735 w 1133061"/>
              <a:gd name="connsiteY31" fmla="*/ 966083 h 1940118"/>
              <a:gd name="connsiteX32" fmla="*/ 425394 w 1133061"/>
              <a:gd name="connsiteY32" fmla="*/ 866692 h 1940118"/>
              <a:gd name="connsiteX33" fmla="*/ 461175 w 1133061"/>
              <a:gd name="connsiteY33" fmla="*/ 795130 h 1940118"/>
              <a:gd name="connsiteX34" fmla="*/ 489005 w 1133061"/>
              <a:gd name="connsiteY34" fmla="*/ 715617 h 1940118"/>
              <a:gd name="connsiteX35" fmla="*/ 500932 w 1133061"/>
              <a:gd name="connsiteY35" fmla="*/ 652006 h 1940118"/>
              <a:gd name="connsiteX36" fmla="*/ 508883 w 1133061"/>
              <a:gd name="connsiteY36" fmla="*/ 540688 h 1940118"/>
              <a:gd name="connsiteX37" fmla="*/ 489005 w 1133061"/>
              <a:gd name="connsiteY37" fmla="*/ 441297 h 1940118"/>
              <a:gd name="connsiteX38" fmla="*/ 473102 w 1133061"/>
              <a:gd name="connsiteY38" fmla="*/ 361784 h 1940118"/>
              <a:gd name="connsiteX39" fmla="*/ 445273 w 1133061"/>
              <a:gd name="connsiteY39" fmla="*/ 298173 h 1940118"/>
              <a:gd name="connsiteX40" fmla="*/ 445273 w 1133061"/>
              <a:gd name="connsiteY40" fmla="*/ 230587 h 1940118"/>
              <a:gd name="connsiteX41" fmla="*/ 425394 w 1133061"/>
              <a:gd name="connsiteY41" fmla="*/ 143123 h 1940118"/>
              <a:gd name="connsiteX42" fmla="*/ 429370 w 1133061"/>
              <a:gd name="connsiteY42" fmla="*/ 67586 h 1940118"/>
              <a:gd name="connsiteX43" fmla="*/ 457200 w 1133061"/>
              <a:gd name="connsiteY43" fmla="*/ 0 h 1940118"/>
              <a:gd name="connsiteX44" fmla="*/ 469127 w 1133061"/>
              <a:gd name="connsiteY44" fmla="*/ 35780 h 1940118"/>
              <a:gd name="connsiteX45" fmla="*/ 481054 w 1133061"/>
              <a:gd name="connsiteY45" fmla="*/ 75537 h 1940118"/>
              <a:gd name="connsiteX46" fmla="*/ 500932 w 1133061"/>
              <a:gd name="connsiteY46" fmla="*/ 119269 h 1940118"/>
              <a:gd name="connsiteX47" fmla="*/ 516834 w 1133061"/>
              <a:gd name="connsiteY47" fmla="*/ 159026 h 1940118"/>
              <a:gd name="connsiteX48" fmla="*/ 596347 w 1133061"/>
              <a:gd name="connsiteY48" fmla="*/ 234563 h 1940118"/>
              <a:gd name="connsiteX49" fmla="*/ 644055 w 1133061"/>
              <a:gd name="connsiteY49" fmla="*/ 286246 h 1940118"/>
              <a:gd name="connsiteX50" fmla="*/ 687787 w 1133061"/>
              <a:gd name="connsiteY50" fmla="*/ 329979 h 1940118"/>
              <a:gd name="connsiteX51" fmla="*/ 751398 w 1133061"/>
              <a:gd name="connsiteY51" fmla="*/ 401540 h 1940118"/>
              <a:gd name="connsiteX52" fmla="*/ 803081 w 1133061"/>
              <a:gd name="connsiteY52" fmla="*/ 453224 h 1940118"/>
              <a:gd name="connsiteX53" fmla="*/ 842838 w 1133061"/>
              <a:gd name="connsiteY53" fmla="*/ 600323 h 1940118"/>
              <a:gd name="connsiteX54" fmla="*/ 854765 w 1133061"/>
              <a:gd name="connsiteY54" fmla="*/ 739471 h 1940118"/>
              <a:gd name="connsiteX55" fmla="*/ 866692 w 1133061"/>
              <a:gd name="connsiteY55" fmla="*/ 894521 h 1940118"/>
              <a:gd name="connsiteX56" fmla="*/ 850789 w 1133061"/>
              <a:gd name="connsiteY56" fmla="*/ 993913 h 1940118"/>
              <a:gd name="connsiteX57" fmla="*/ 870667 w 1133061"/>
              <a:gd name="connsiteY57" fmla="*/ 950180 h 1940118"/>
              <a:gd name="connsiteX58" fmla="*/ 902473 w 1133061"/>
              <a:gd name="connsiteY58" fmla="*/ 902473 h 1940118"/>
              <a:gd name="connsiteX59" fmla="*/ 954156 w 1133061"/>
              <a:gd name="connsiteY59" fmla="*/ 850789 h 1940118"/>
              <a:gd name="connsiteX60" fmla="*/ 993913 w 1133061"/>
              <a:gd name="connsiteY60" fmla="*/ 807057 h 1940118"/>
              <a:gd name="connsiteX61" fmla="*/ 1045596 w 1133061"/>
              <a:gd name="connsiteY61" fmla="*/ 779227 h 1940118"/>
              <a:gd name="connsiteX62" fmla="*/ 1101255 w 1133061"/>
              <a:gd name="connsiteY62" fmla="*/ 767300 h 1940118"/>
              <a:gd name="connsiteX63" fmla="*/ 1125109 w 1133061"/>
              <a:gd name="connsiteY63" fmla="*/ 771276 h 1940118"/>
              <a:gd name="connsiteX64" fmla="*/ 1069450 w 1133061"/>
              <a:gd name="connsiteY64" fmla="*/ 846813 h 1940118"/>
              <a:gd name="connsiteX65" fmla="*/ 1037645 w 1133061"/>
              <a:gd name="connsiteY65" fmla="*/ 954156 h 1940118"/>
              <a:gd name="connsiteX66" fmla="*/ 1033669 w 1133061"/>
              <a:gd name="connsiteY66" fmla="*/ 1041620 h 1940118"/>
              <a:gd name="connsiteX67" fmla="*/ 1049572 w 1133061"/>
              <a:gd name="connsiteY67" fmla="*/ 1137036 h 1940118"/>
              <a:gd name="connsiteX68" fmla="*/ 1085353 w 1133061"/>
              <a:gd name="connsiteY68" fmla="*/ 1244379 h 1940118"/>
              <a:gd name="connsiteX69" fmla="*/ 1113182 w 1133061"/>
              <a:gd name="connsiteY69" fmla="*/ 1359673 h 1940118"/>
              <a:gd name="connsiteX70" fmla="*/ 1133061 w 1133061"/>
              <a:gd name="connsiteY70" fmla="*/ 1459064 h 1940118"/>
              <a:gd name="connsiteX71" fmla="*/ 1121134 w 1133061"/>
              <a:gd name="connsiteY71" fmla="*/ 1586285 h 1940118"/>
              <a:gd name="connsiteX72" fmla="*/ 1077401 w 1133061"/>
              <a:gd name="connsiteY72" fmla="*/ 1689652 h 1940118"/>
              <a:gd name="connsiteX73" fmla="*/ 989937 w 1133061"/>
              <a:gd name="connsiteY73" fmla="*/ 1777116 h 1940118"/>
              <a:gd name="connsiteX74" fmla="*/ 910424 w 1133061"/>
              <a:gd name="connsiteY74" fmla="*/ 1836751 h 1940118"/>
              <a:gd name="connsiteX75" fmla="*/ 795130 w 1133061"/>
              <a:gd name="connsiteY75" fmla="*/ 1896386 h 1940118"/>
              <a:gd name="connsiteX76" fmla="*/ 739471 w 1133061"/>
              <a:gd name="connsiteY76" fmla="*/ 1916264 h 1940118"/>
              <a:gd name="connsiteX77" fmla="*/ 850789 w 1133061"/>
              <a:gd name="connsiteY77" fmla="*/ 1828800 h 1940118"/>
              <a:gd name="connsiteX78" fmla="*/ 930302 w 1133061"/>
              <a:gd name="connsiteY78" fmla="*/ 1681700 h 1940118"/>
              <a:gd name="connsiteX79" fmla="*/ 954156 w 1133061"/>
              <a:gd name="connsiteY79" fmla="*/ 1574358 h 1940118"/>
              <a:gd name="connsiteX80" fmla="*/ 958132 w 1133061"/>
              <a:gd name="connsiteY80" fmla="*/ 1530626 h 1940118"/>
              <a:gd name="connsiteX81" fmla="*/ 950181 w 1133061"/>
              <a:gd name="connsiteY81" fmla="*/ 1451113 h 1940118"/>
              <a:gd name="connsiteX82" fmla="*/ 910424 w 1133061"/>
              <a:gd name="connsiteY82" fmla="*/ 1518699 h 1940118"/>
              <a:gd name="connsiteX83" fmla="*/ 870667 w 1133061"/>
              <a:gd name="connsiteY83" fmla="*/ 1574358 h 1940118"/>
              <a:gd name="connsiteX84" fmla="*/ 830911 w 1133061"/>
              <a:gd name="connsiteY84" fmla="*/ 1602187 h 1940118"/>
              <a:gd name="connsiteX85" fmla="*/ 791154 w 1133061"/>
              <a:gd name="connsiteY85" fmla="*/ 1610139 h 1940118"/>
              <a:gd name="connsiteX86" fmla="*/ 775252 w 1133061"/>
              <a:gd name="connsiteY86" fmla="*/ 1610139 h 1940118"/>
              <a:gd name="connsiteX87" fmla="*/ 731520 w 1133061"/>
              <a:gd name="connsiteY87" fmla="*/ 1610139 h 1940118"/>
              <a:gd name="connsiteX88" fmla="*/ 695739 w 1133061"/>
              <a:gd name="connsiteY88" fmla="*/ 1574358 h 1940118"/>
              <a:gd name="connsiteX89" fmla="*/ 663934 w 1133061"/>
              <a:gd name="connsiteY89" fmla="*/ 1530626 h 1940118"/>
              <a:gd name="connsiteX90" fmla="*/ 644055 w 1133061"/>
              <a:gd name="connsiteY90" fmla="*/ 1482918 h 1940118"/>
              <a:gd name="connsiteX91" fmla="*/ 620201 w 1133061"/>
              <a:gd name="connsiteY91" fmla="*/ 1403405 h 1940118"/>
              <a:gd name="connsiteX92" fmla="*/ 620201 w 1133061"/>
              <a:gd name="connsiteY92" fmla="*/ 1327867 h 1940118"/>
              <a:gd name="connsiteX93" fmla="*/ 628153 w 1133061"/>
              <a:gd name="connsiteY93" fmla="*/ 1272208 h 1940118"/>
              <a:gd name="connsiteX94" fmla="*/ 624177 w 1133061"/>
              <a:gd name="connsiteY94" fmla="*/ 1228476 h 1940118"/>
              <a:gd name="connsiteX95" fmla="*/ 568518 w 1133061"/>
              <a:gd name="connsiteY95" fmla="*/ 1296062 h 1940118"/>
              <a:gd name="connsiteX96" fmla="*/ 536713 w 1133061"/>
              <a:gd name="connsiteY96" fmla="*/ 1355697 h 1940118"/>
              <a:gd name="connsiteX97" fmla="*/ 512859 w 1133061"/>
              <a:gd name="connsiteY97" fmla="*/ 1423283 h 1940118"/>
              <a:gd name="connsiteX98" fmla="*/ 492981 w 1133061"/>
              <a:gd name="connsiteY98" fmla="*/ 1498820 h 1940118"/>
              <a:gd name="connsiteX99" fmla="*/ 485029 w 1133061"/>
              <a:gd name="connsiteY99" fmla="*/ 1562431 h 1940118"/>
              <a:gd name="connsiteX100" fmla="*/ 485029 w 1133061"/>
              <a:gd name="connsiteY100" fmla="*/ 1649895 h 1940118"/>
              <a:gd name="connsiteX101" fmla="*/ 485029 w 1133061"/>
              <a:gd name="connsiteY101" fmla="*/ 1713506 h 1940118"/>
              <a:gd name="connsiteX102" fmla="*/ 489005 w 1133061"/>
              <a:gd name="connsiteY102" fmla="*/ 1729408 h 1940118"/>
              <a:gd name="connsiteX103" fmla="*/ 437321 w 1133061"/>
              <a:gd name="connsiteY103" fmla="*/ 1705554 h 1940118"/>
              <a:gd name="connsiteX104" fmla="*/ 397565 w 1133061"/>
              <a:gd name="connsiteY104" fmla="*/ 1673749 h 1940118"/>
              <a:gd name="connsiteX105" fmla="*/ 349857 w 1133061"/>
              <a:gd name="connsiteY105" fmla="*/ 1626041 h 1940118"/>
              <a:gd name="connsiteX106" fmla="*/ 298174 w 1133061"/>
              <a:gd name="connsiteY106" fmla="*/ 1574358 h 1940118"/>
              <a:gd name="connsiteX107" fmla="*/ 329979 w 1133061"/>
              <a:gd name="connsiteY107" fmla="*/ 1665798 h 1940118"/>
              <a:gd name="connsiteX108" fmla="*/ 357808 w 1133061"/>
              <a:gd name="connsiteY108" fmla="*/ 1741335 h 1940118"/>
              <a:gd name="connsiteX109" fmla="*/ 389614 w 1133061"/>
              <a:gd name="connsiteY109" fmla="*/ 1800970 h 1940118"/>
              <a:gd name="connsiteX110" fmla="*/ 445273 w 1133061"/>
              <a:gd name="connsiteY110" fmla="*/ 1888434 h 1940118"/>
              <a:gd name="connsiteX111" fmla="*/ 489005 w 1133061"/>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9249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20810 w 1137037"/>
              <a:gd name="connsiteY47" fmla="*/ 159026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9249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1298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1298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18984 w 1137037"/>
              <a:gd name="connsiteY52" fmla="*/ 496956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37037" h="1940118">
                <a:moveTo>
                  <a:pt x="492981" y="1940118"/>
                </a:moveTo>
                <a:lnTo>
                  <a:pt x="397565" y="1920240"/>
                </a:lnTo>
                <a:lnTo>
                  <a:pt x="322028" y="1904337"/>
                </a:lnTo>
                <a:lnTo>
                  <a:pt x="242515" y="1864580"/>
                </a:lnTo>
                <a:lnTo>
                  <a:pt x="194807" y="1824824"/>
                </a:lnTo>
                <a:lnTo>
                  <a:pt x="166977" y="1796994"/>
                </a:lnTo>
                <a:lnTo>
                  <a:pt x="143123" y="1785067"/>
                </a:lnTo>
                <a:lnTo>
                  <a:pt x="123245" y="1753262"/>
                </a:lnTo>
                <a:lnTo>
                  <a:pt x="103367" y="1721457"/>
                </a:lnTo>
                <a:lnTo>
                  <a:pt x="71562" y="1677725"/>
                </a:lnTo>
                <a:lnTo>
                  <a:pt x="51683" y="1633993"/>
                </a:lnTo>
                <a:lnTo>
                  <a:pt x="31805" y="1574358"/>
                </a:lnTo>
                <a:lnTo>
                  <a:pt x="11927" y="1510747"/>
                </a:lnTo>
                <a:lnTo>
                  <a:pt x="0" y="1431234"/>
                </a:lnTo>
                <a:lnTo>
                  <a:pt x="3976" y="1343770"/>
                </a:lnTo>
                <a:lnTo>
                  <a:pt x="15903" y="1252330"/>
                </a:lnTo>
                <a:lnTo>
                  <a:pt x="23854" y="1212573"/>
                </a:lnTo>
                <a:lnTo>
                  <a:pt x="43732" y="1137036"/>
                </a:lnTo>
                <a:lnTo>
                  <a:pt x="71562" y="1061499"/>
                </a:lnTo>
                <a:lnTo>
                  <a:pt x="91440" y="1017766"/>
                </a:lnTo>
                <a:lnTo>
                  <a:pt x="135172" y="962107"/>
                </a:lnTo>
                <a:lnTo>
                  <a:pt x="178904" y="906448"/>
                </a:lnTo>
                <a:lnTo>
                  <a:pt x="242515" y="834886"/>
                </a:lnTo>
                <a:lnTo>
                  <a:pt x="310101" y="735495"/>
                </a:lnTo>
                <a:lnTo>
                  <a:pt x="326003" y="652006"/>
                </a:lnTo>
                <a:lnTo>
                  <a:pt x="353833" y="715617"/>
                </a:lnTo>
                <a:lnTo>
                  <a:pt x="365760" y="807057"/>
                </a:lnTo>
                <a:lnTo>
                  <a:pt x="361784" y="870667"/>
                </a:lnTo>
                <a:lnTo>
                  <a:pt x="353833" y="922351"/>
                </a:lnTo>
                <a:lnTo>
                  <a:pt x="337930" y="985961"/>
                </a:lnTo>
                <a:lnTo>
                  <a:pt x="333955" y="1013791"/>
                </a:lnTo>
                <a:lnTo>
                  <a:pt x="373711" y="966083"/>
                </a:lnTo>
                <a:lnTo>
                  <a:pt x="429370" y="866692"/>
                </a:lnTo>
                <a:lnTo>
                  <a:pt x="465151" y="795130"/>
                </a:lnTo>
                <a:lnTo>
                  <a:pt x="492981" y="715617"/>
                </a:lnTo>
                <a:lnTo>
                  <a:pt x="504908" y="652006"/>
                </a:lnTo>
                <a:lnTo>
                  <a:pt x="512859" y="540688"/>
                </a:lnTo>
                <a:lnTo>
                  <a:pt x="492981" y="441297"/>
                </a:lnTo>
                <a:lnTo>
                  <a:pt x="477078" y="361784"/>
                </a:lnTo>
                <a:lnTo>
                  <a:pt x="449249" y="298173"/>
                </a:lnTo>
                <a:lnTo>
                  <a:pt x="441298" y="230587"/>
                </a:lnTo>
                <a:lnTo>
                  <a:pt x="429370" y="143123"/>
                </a:lnTo>
                <a:lnTo>
                  <a:pt x="433346" y="67586"/>
                </a:lnTo>
                <a:lnTo>
                  <a:pt x="461176" y="0"/>
                </a:lnTo>
                <a:lnTo>
                  <a:pt x="473103" y="35780"/>
                </a:lnTo>
                <a:lnTo>
                  <a:pt x="485030" y="75537"/>
                </a:lnTo>
                <a:lnTo>
                  <a:pt x="504908" y="119269"/>
                </a:lnTo>
                <a:lnTo>
                  <a:pt x="548640" y="190832"/>
                </a:lnTo>
                <a:lnTo>
                  <a:pt x="600323" y="234563"/>
                </a:lnTo>
                <a:lnTo>
                  <a:pt x="648031" y="286246"/>
                </a:lnTo>
                <a:lnTo>
                  <a:pt x="691763" y="329979"/>
                </a:lnTo>
                <a:lnTo>
                  <a:pt x="755374" y="401540"/>
                </a:lnTo>
                <a:lnTo>
                  <a:pt x="818984" y="496956"/>
                </a:lnTo>
                <a:lnTo>
                  <a:pt x="846814" y="600323"/>
                </a:lnTo>
                <a:lnTo>
                  <a:pt x="858741" y="739471"/>
                </a:lnTo>
                <a:lnTo>
                  <a:pt x="870668" y="894521"/>
                </a:lnTo>
                <a:lnTo>
                  <a:pt x="854765" y="993913"/>
                </a:lnTo>
                <a:lnTo>
                  <a:pt x="874643" y="950180"/>
                </a:lnTo>
                <a:lnTo>
                  <a:pt x="906449" y="902473"/>
                </a:lnTo>
                <a:lnTo>
                  <a:pt x="958132" y="850789"/>
                </a:lnTo>
                <a:lnTo>
                  <a:pt x="997889" y="807057"/>
                </a:lnTo>
                <a:lnTo>
                  <a:pt x="1049572" y="779227"/>
                </a:lnTo>
                <a:lnTo>
                  <a:pt x="1105231" y="767300"/>
                </a:lnTo>
                <a:lnTo>
                  <a:pt x="1129085" y="771276"/>
                </a:lnTo>
                <a:lnTo>
                  <a:pt x="1073426" y="846813"/>
                </a:lnTo>
                <a:lnTo>
                  <a:pt x="1041621" y="954156"/>
                </a:lnTo>
                <a:lnTo>
                  <a:pt x="1037645" y="1041620"/>
                </a:lnTo>
                <a:lnTo>
                  <a:pt x="1053548" y="1137036"/>
                </a:lnTo>
                <a:lnTo>
                  <a:pt x="1089329" y="1244379"/>
                </a:lnTo>
                <a:lnTo>
                  <a:pt x="1117158" y="1359673"/>
                </a:lnTo>
                <a:lnTo>
                  <a:pt x="1137037" y="1459064"/>
                </a:lnTo>
                <a:lnTo>
                  <a:pt x="1125110" y="1586285"/>
                </a:lnTo>
                <a:lnTo>
                  <a:pt x="1081377" y="1689652"/>
                </a:lnTo>
                <a:lnTo>
                  <a:pt x="993913" y="1777116"/>
                </a:lnTo>
                <a:lnTo>
                  <a:pt x="914400" y="1836751"/>
                </a:lnTo>
                <a:lnTo>
                  <a:pt x="799106" y="1896386"/>
                </a:lnTo>
                <a:lnTo>
                  <a:pt x="743447" y="1916264"/>
                </a:lnTo>
                <a:lnTo>
                  <a:pt x="854765" y="1828800"/>
                </a:lnTo>
                <a:lnTo>
                  <a:pt x="934278" y="1681700"/>
                </a:lnTo>
                <a:lnTo>
                  <a:pt x="958132" y="1574358"/>
                </a:lnTo>
                <a:lnTo>
                  <a:pt x="962108" y="1530626"/>
                </a:lnTo>
                <a:lnTo>
                  <a:pt x="954157" y="1451113"/>
                </a:lnTo>
                <a:lnTo>
                  <a:pt x="914400" y="1518699"/>
                </a:lnTo>
                <a:lnTo>
                  <a:pt x="874643" y="1574358"/>
                </a:lnTo>
                <a:lnTo>
                  <a:pt x="834887" y="1602187"/>
                </a:lnTo>
                <a:lnTo>
                  <a:pt x="795130" y="1610139"/>
                </a:lnTo>
                <a:lnTo>
                  <a:pt x="779228" y="1610139"/>
                </a:lnTo>
                <a:lnTo>
                  <a:pt x="735496" y="1610139"/>
                </a:lnTo>
                <a:lnTo>
                  <a:pt x="699715" y="1574358"/>
                </a:lnTo>
                <a:lnTo>
                  <a:pt x="667910" y="1530626"/>
                </a:lnTo>
                <a:lnTo>
                  <a:pt x="648031" y="1482918"/>
                </a:lnTo>
                <a:lnTo>
                  <a:pt x="624177" y="1403405"/>
                </a:lnTo>
                <a:lnTo>
                  <a:pt x="624177" y="1327867"/>
                </a:lnTo>
                <a:lnTo>
                  <a:pt x="632129" y="1272208"/>
                </a:lnTo>
                <a:lnTo>
                  <a:pt x="628153" y="1228476"/>
                </a:lnTo>
                <a:lnTo>
                  <a:pt x="572494" y="1296062"/>
                </a:lnTo>
                <a:lnTo>
                  <a:pt x="540689" y="1355697"/>
                </a:lnTo>
                <a:lnTo>
                  <a:pt x="516835" y="1423283"/>
                </a:lnTo>
                <a:lnTo>
                  <a:pt x="496957" y="1498820"/>
                </a:lnTo>
                <a:lnTo>
                  <a:pt x="489005" y="1562431"/>
                </a:lnTo>
                <a:lnTo>
                  <a:pt x="489005" y="1649895"/>
                </a:lnTo>
                <a:lnTo>
                  <a:pt x="489005" y="1713506"/>
                </a:lnTo>
                <a:lnTo>
                  <a:pt x="492981" y="1729408"/>
                </a:lnTo>
                <a:lnTo>
                  <a:pt x="441297" y="1705554"/>
                </a:lnTo>
                <a:lnTo>
                  <a:pt x="401541" y="1673749"/>
                </a:lnTo>
                <a:lnTo>
                  <a:pt x="353833" y="1626041"/>
                </a:lnTo>
                <a:lnTo>
                  <a:pt x="302150" y="1574358"/>
                </a:lnTo>
                <a:lnTo>
                  <a:pt x="333955" y="1665798"/>
                </a:lnTo>
                <a:lnTo>
                  <a:pt x="361784" y="1741335"/>
                </a:lnTo>
                <a:lnTo>
                  <a:pt x="393590" y="1800970"/>
                </a:lnTo>
                <a:lnTo>
                  <a:pt x="449249" y="1888434"/>
                </a:lnTo>
                <a:lnTo>
                  <a:pt x="492981" y="1940118"/>
                </a:lnTo>
                <a:close/>
              </a:path>
            </a:pathLst>
          </a:custGeom>
          <a:solidFill>
            <a:srgbClr val="FF0000"/>
          </a:solidFill>
          <a:ln w="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200" b="0" i="0" u="none" strike="noStrike" kern="0" cap="none" spc="0" normalizeH="0" baseline="0" noProof="0" dirty="0">
              <a:ln>
                <a:noFill/>
              </a:ln>
              <a:solidFill>
                <a:srgbClr val="FF0000"/>
              </a:solidFill>
              <a:effectLst/>
              <a:uLnTx/>
              <a:uFillTx/>
              <a:latin typeface="Avenir Next LT Pro" panose="020B0504020202020204" pitchFamily="34" charset="0"/>
            </a:endParaRPr>
          </a:p>
        </p:txBody>
      </p:sp>
      <p:pic>
        <p:nvPicPr>
          <p:cNvPr id="40" name="Picture 2" descr="Oil and gas icon set Royalty Free Vector Image">
            <a:extLst>
              <a:ext uri="{FF2B5EF4-FFF2-40B4-BE49-F238E27FC236}">
                <a16:creationId xmlns:a16="http://schemas.microsoft.com/office/drawing/2014/main" id="{074744BD-1B42-3728-E93C-CA095ECA2850}"/>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089157" y="5168185"/>
            <a:ext cx="291932" cy="249363"/>
          </a:xfrm>
          <a:prstGeom prst="rect">
            <a:avLst/>
          </a:prstGeom>
          <a:noFill/>
          <a:extLst>
            <a:ext uri="{909E8E84-426E-40DD-AFC4-6F175D3DCCD1}">
              <a14:hiddenFill xmlns:a14="http://schemas.microsoft.com/office/drawing/2010/main">
                <a:solidFill>
                  <a:srgbClr val="FFFFFF"/>
                </a:solidFill>
              </a14:hiddenFill>
            </a:ext>
          </a:extLst>
        </p:spPr>
      </p:pic>
      <p:cxnSp>
        <p:nvCxnSpPr>
          <p:cNvPr id="44" name="Straight Arrow Connector 43">
            <a:extLst>
              <a:ext uri="{FF2B5EF4-FFF2-40B4-BE49-F238E27FC236}">
                <a16:creationId xmlns:a16="http://schemas.microsoft.com/office/drawing/2014/main" id="{6E444DEB-D735-3FAF-CB7E-77172B9CD518}"/>
              </a:ext>
            </a:extLst>
          </p:cNvPr>
          <p:cNvCxnSpPr>
            <a:cxnSpLocks/>
          </p:cNvCxnSpPr>
          <p:nvPr/>
        </p:nvCxnSpPr>
        <p:spPr>
          <a:xfrm>
            <a:off x="7589370" y="4431886"/>
            <a:ext cx="1507103" cy="860981"/>
          </a:xfrm>
          <a:prstGeom prst="straightConnector1">
            <a:avLst/>
          </a:prstGeom>
          <a:ln>
            <a:solidFill>
              <a:srgbClr val="FFC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6B03F89C-39FA-F218-2C7B-F73A5EE29085}"/>
              </a:ext>
            </a:extLst>
          </p:cNvPr>
          <p:cNvSpPr txBox="1"/>
          <p:nvPr/>
        </p:nvSpPr>
        <p:spPr>
          <a:xfrm>
            <a:off x="8363750" y="1112395"/>
            <a:ext cx="2750561" cy="1908215"/>
          </a:xfrm>
          <a:prstGeom prst="rect">
            <a:avLst/>
          </a:prstGeom>
          <a:noFill/>
        </p:spPr>
        <p:txBody>
          <a:bodyPr wrap="none" rtlCol="0">
            <a:spAutoFit/>
          </a:bodyPr>
          <a:lstStyle/>
          <a:p>
            <a:r>
              <a:rPr lang="en-CA" b="1" dirty="0">
                <a:solidFill>
                  <a:schemeClr val="bg1">
                    <a:lumMod val="95000"/>
                  </a:schemeClr>
                </a:solidFill>
              </a:rPr>
              <a:t>Central Block</a:t>
            </a:r>
          </a:p>
          <a:p>
            <a:endParaRPr lang="en-CA" sz="1000" dirty="0">
              <a:solidFill>
                <a:schemeClr val="bg1">
                  <a:lumMod val="95000"/>
                </a:schemeClr>
              </a:solidFill>
            </a:endParaRPr>
          </a:p>
          <a:p>
            <a:r>
              <a:rPr lang="en-CA" dirty="0">
                <a:solidFill>
                  <a:schemeClr val="bg1">
                    <a:lumMod val="95000"/>
                  </a:schemeClr>
                </a:solidFill>
              </a:rPr>
              <a:t>Evergreen Gas Plant</a:t>
            </a:r>
          </a:p>
          <a:p>
            <a:pPr marL="285750" indent="-285750">
              <a:buFont typeface="Arial" panose="020B0604020202020204" pitchFamily="34" charset="0"/>
              <a:buChar char="•"/>
            </a:pPr>
            <a:r>
              <a:rPr lang="en-CA" dirty="0">
                <a:solidFill>
                  <a:schemeClr val="bg1">
                    <a:lumMod val="95000"/>
                  </a:schemeClr>
                </a:solidFill>
              </a:rPr>
              <a:t>Carapal Ridge-1 (CR-1)</a:t>
            </a:r>
          </a:p>
          <a:p>
            <a:pPr marL="285750" indent="-285750">
              <a:buFont typeface="Arial" panose="020B0604020202020204" pitchFamily="34" charset="0"/>
              <a:buChar char="•"/>
            </a:pPr>
            <a:r>
              <a:rPr lang="en-CA" dirty="0">
                <a:solidFill>
                  <a:schemeClr val="bg1">
                    <a:lumMod val="95000"/>
                  </a:schemeClr>
                </a:solidFill>
              </a:rPr>
              <a:t>Carapal Ridge-2 (CR-2)</a:t>
            </a:r>
          </a:p>
          <a:p>
            <a:pPr marL="285750" indent="-285750">
              <a:buFont typeface="Arial" panose="020B0604020202020204" pitchFamily="34" charset="0"/>
              <a:buChar char="•"/>
            </a:pPr>
            <a:r>
              <a:rPr lang="en-CA" dirty="0">
                <a:solidFill>
                  <a:schemeClr val="bg1">
                    <a:lumMod val="95000"/>
                  </a:schemeClr>
                </a:solidFill>
              </a:rPr>
              <a:t>Baraka-1 (BR-1)</a:t>
            </a:r>
          </a:p>
          <a:p>
            <a:pPr marL="285750" indent="-285750">
              <a:buFont typeface="Arial" panose="020B0604020202020204" pitchFamily="34" charset="0"/>
              <a:buChar char="•"/>
            </a:pPr>
            <a:r>
              <a:rPr lang="en-CA" dirty="0">
                <a:solidFill>
                  <a:schemeClr val="bg1">
                    <a:lumMod val="95000"/>
                  </a:schemeClr>
                </a:solidFill>
              </a:rPr>
              <a:t>Baraka East-1 (BRE-1)</a:t>
            </a:r>
          </a:p>
        </p:txBody>
      </p:sp>
      <p:sp>
        <p:nvSpPr>
          <p:cNvPr id="49" name="TextBox 48">
            <a:extLst>
              <a:ext uri="{FF2B5EF4-FFF2-40B4-BE49-F238E27FC236}">
                <a16:creationId xmlns:a16="http://schemas.microsoft.com/office/drawing/2014/main" id="{6204B2BE-DFC0-FCEB-027B-580D841319AB}"/>
              </a:ext>
            </a:extLst>
          </p:cNvPr>
          <p:cNvSpPr txBox="1"/>
          <p:nvPr/>
        </p:nvSpPr>
        <p:spPr>
          <a:xfrm>
            <a:off x="8904754" y="5378390"/>
            <a:ext cx="441146" cy="230832"/>
          </a:xfrm>
          <a:prstGeom prst="rect">
            <a:avLst/>
          </a:prstGeom>
          <a:noFill/>
        </p:spPr>
        <p:txBody>
          <a:bodyPr wrap="none" rtlCol="0">
            <a:spAutoFit/>
          </a:bodyPr>
          <a:lstStyle/>
          <a:p>
            <a:r>
              <a:rPr lang="en-CA" sz="900" b="1" dirty="0">
                <a:solidFill>
                  <a:schemeClr val="tx1">
                    <a:lumMod val="85000"/>
                    <a:lumOff val="15000"/>
                  </a:schemeClr>
                </a:solidFill>
              </a:rPr>
              <a:t>CR-1</a:t>
            </a:r>
          </a:p>
        </p:txBody>
      </p:sp>
      <p:sp>
        <p:nvSpPr>
          <p:cNvPr id="51" name="TextBox 50">
            <a:extLst>
              <a:ext uri="{FF2B5EF4-FFF2-40B4-BE49-F238E27FC236}">
                <a16:creationId xmlns:a16="http://schemas.microsoft.com/office/drawing/2014/main" id="{E46D835F-1A9C-1964-E5F0-499C38280C81}"/>
              </a:ext>
            </a:extLst>
          </p:cNvPr>
          <p:cNvSpPr txBox="1"/>
          <p:nvPr/>
        </p:nvSpPr>
        <p:spPr>
          <a:xfrm>
            <a:off x="9219281" y="5347809"/>
            <a:ext cx="441146" cy="230832"/>
          </a:xfrm>
          <a:prstGeom prst="rect">
            <a:avLst/>
          </a:prstGeom>
          <a:noFill/>
        </p:spPr>
        <p:txBody>
          <a:bodyPr wrap="none" rtlCol="0">
            <a:spAutoFit/>
          </a:bodyPr>
          <a:lstStyle/>
          <a:p>
            <a:r>
              <a:rPr lang="en-CA" sz="900" b="1" dirty="0">
                <a:solidFill>
                  <a:schemeClr val="tx1">
                    <a:lumMod val="85000"/>
                    <a:lumOff val="15000"/>
                  </a:schemeClr>
                </a:solidFill>
              </a:rPr>
              <a:t>CR-2</a:t>
            </a:r>
          </a:p>
        </p:txBody>
      </p:sp>
      <p:sp>
        <p:nvSpPr>
          <p:cNvPr id="52" name="TextBox 51">
            <a:extLst>
              <a:ext uri="{FF2B5EF4-FFF2-40B4-BE49-F238E27FC236}">
                <a16:creationId xmlns:a16="http://schemas.microsoft.com/office/drawing/2014/main" id="{CC077852-EEF7-B8A0-D55A-E66227BC521F}"/>
              </a:ext>
            </a:extLst>
          </p:cNvPr>
          <p:cNvSpPr txBox="1"/>
          <p:nvPr/>
        </p:nvSpPr>
        <p:spPr>
          <a:xfrm>
            <a:off x="9535369" y="5077747"/>
            <a:ext cx="431528" cy="230832"/>
          </a:xfrm>
          <a:prstGeom prst="rect">
            <a:avLst/>
          </a:prstGeom>
          <a:noFill/>
        </p:spPr>
        <p:txBody>
          <a:bodyPr wrap="none" rtlCol="0">
            <a:spAutoFit/>
          </a:bodyPr>
          <a:lstStyle/>
          <a:p>
            <a:r>
              <a:rPr lang="en-CA" sz="900" b="1" dirty="0">
                <a:solidFill>
                  <a:schemeClr val="tx1">
                    <a:lumMod val="85000"/>
                    <a:lumOff val="15000"/>
                  </a:schemeClr>
                </a:solidFill>
              </a:rPr>
              <a:t>BR-1</a:t>
            </a:r>
          </a:p>
        </p:txBody>
      </p:sp>
      <p:sp>
        <p:nvSpPr>
          <p:cNvPr id="53" name="TextBox 52">
            <a:extLst>
              <a:ext uri="{FF2B5EF4-FFF2-40B4-BE49-F238E27FC236}">
                <a16:creationId xmlns:a16="http://schemas.microsoft.com/office/drawing/2014/main" id="{F188A832-9AB0-2DA8-347E-AD8469EBF98F}"/>
              </a:ext>
            </a:extLst>
          </p:cNvPr>
          <p:cNvSpPr txBox="1"/>
          <p:nvPr/>
        </p:nvSpPr>
        <p:spPr>
          <a:xfrm>
            <a:off x="9917073" y="4829476"/>
            <a:ext cx="497252" cy="230832"/>
          </a:xfrm>
          <a:prstGeom prst="rect">
            <a:avLst/>
          </a:prstGeom>
          <a:noFill/>
        </p:spPr>
        <p:txBody>
          <a:bodyPr wrap="none" rtlCol="0">
            <a:spAutoFit/>
          </a:bodyPr>
          <a:lstStyle/>
          <a:p>
            <a:r>
              <a:rPr lang="en-CA" sz="900" b="1" dirty="0">
                <a:solidFill>
                  <a:schemeClr val="tx1">
                    <a:lumMod val="85000"/>
                    <a:lumOff val="15000"/>
                  </a:schemeClr>
                </a:solidFill>
              </a:rPr>
              <a:t>BRE-1</a:t>
            </a:r>
          </a:p>
        </p:txBody>
      </p:sp>
      <p:sp>
        <p:nvSpPr>
          <p:cNvPr id="56" name="TextBox 55">
            <a:extLst>
              <a:ext uri="{FF2B5EF4-FFF2-40B4-BE49-F238E27FC236}">
                <a16:creationId xmlns:a16="http://schemas.microsoft.com/office/drawing/2014/main" id="{020191D2-0695-4F68-542A-951CA6AF7F57}"/>
              </a:ext>
            </a:extLst>
          </p:cNvPr>
          <p:cNvSpPr txBox="1"/>
          <p:nvPr/>
        </p:nvSpPr>
        <p:spPr>
          <a:xfrm>
            <a:off x="1639025" y="4867787"/>
            <a:ext cx="5413213" cy="1477328"/>
          </a:xfrm>
          <a:prstGeom prst="rect">
            <a:avLst/>
          </a:prstGeom>
          <a:noFill/>
        </p:spPr>
        <p:txBody>
          <a:bodyPr wrap="none" rtlCol="0">
            <a:spAutoFit/>
          </a:bodyPr>
          <a:lstStyle/>
          <a:p>
            <a:r>
              <a:rPr lang="en-CA" b="1" dirty="0">
                <a:solidFill>
                  <a:schemeClr val="bg1">
                    <a:lumMod val="95000"/>
                  </a:schemeClr>
                </a:solidFill>
              </a:rPr>
              <a:t>Evergreen Gas Facility</a:t>
            </a:r>
          </a:p>
          <a:p>
            <a:pPr marL="285750" indent="-285750">
              <a:buFont typeface="Arial" panose="020B0604020202020204" pitchFamily="34" charset="0"/>
              <a:buChar char="•"/>
            </a:pPr>
            <a:r>
              <a:rPr lang="en-CA" dirty="0">
                <a:solidFill>
                  <a:schemeClr val="bg1">
                    <a:lumMod val="95000"/>
                  </a:schemeClr>
                </a:solidFill>
              </a:rPr>
              <a:t>Built by BG and Commissioned in 2007</a:t>
            </a:r>
          </a:p>
          <a:p>
            <a:pPr marL="285750" indent="-285750">
              <a:buFont typeface="Arial" panose="020B0604020202020204" pitchFamily="34" charset="0"/>
              <a:buChar char="•"/>
            </a:pPr>
            <a:r>
              <a:rPr lang="en-CA" dirty="0">
                <a:solidFill>
                  <a:schemeClr val="bg1">
                    <a:lumMod val="95000"/>
                  </a:schemeClr>
                </a:solidFill>
              </a:rPr>
              <a:t>80 mmscf/d Capacity</a:t>
            </a:r>
          </a:p>
          <a:p>
            <a:pPr marL="285750" indent="-285750">
              <a:buFont typeface="Arial" panose="020B0604020202020204" pitchFamily="34" charset="0"/>
              <a:buChar char="•"/>
            </a:pPr>
            <a:r>
              <a:rPr lang="en-CA" dirty="0">
                <a:solidFill>
                  <a:schemeClr val="bg1">
                    <a:lumMod val="95000"/>
                  </a:schemeClr>
                </a:solidFill>
              </a:rPr>
              <a:t>10,000 bbls Condensate Capacity</a:t>
            </a:r>
          </a:p>
          <a:p>
            <a:pPr marL="285750" indent="-285750">
              <a:buFont typeface="Arial" panose="020B0604020202020204" pitchFamily="34" charset="0"/>
              <a:buChar char="•"/>
            </a:pPr>
            <a:r>
              <a:rPr lang="en-CA" dirty="0">
                <a:solidFill>
                  <a:schemeClr val="bg1">
                    <a:lumMod val="95000"/>
                  </a:schemeClr>
                </a:solidFill>
              </a:rPr>
              <a:t>Pipeline connected to </a:t>
            </a:r>
            <a:r>
              <a:rPr lang="en-CA" b="1" dirty="0">
                <a:solidFill>
                  <a:srgbClr val="FF0000"/>
                </a:solidFill>
              </a:rPr>
              <a:t>LNG</a:t>
            </a:r>
            <a:r>
              <a:rPr lang="en-CA" dirty="0">
                <a:solidFill>
                  <a:schemeClr val="bg1">
                    <a:lumMod val="95000"/>
                  </a:schemeClr>
                </a:solidFill>
              </a:rPr>
              <a:t> and </a:t>
            </a:r>
            <a:r>
              <a:rPr lang="en-CA" dirty="0">
                <a:solidFill>
                  <a:srgbClr val="FFC000"/>
                </a:solidFill>
              </a:rPr>
              <a:t>Domestic Markets</a:t>
            </a:r>
          </a:p>
        </p:txBody>
      </p:sp>
      <p:pic>
        <p:nvPicPr>
          <p:cNvPr id="27" name="Picture 26" descr="A black background with a black square&#10;&#10;Description automatically generated with medium confidence">
            <a:extLst>
              <a:ext uri="{FF2B5EF4-FFF2-40B4-BE49-F238E27FC236}">
                <a16:creationId xmlns:a16="http://schemas.microsoft.com/office/drawing/2014/main" id="{B33203B1-5276-38EE-5AB8-97EDEDBAAA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700" y="107517"/>
            <a:ext cx="646331" cy="646331"/>
          </a:xfrm>
          <a:prstGeom prst="rect">
            <a:avLst/>
          </a:prstGeom>
        </p:spPr>
      </p:pic>
      <p:pic>
        <p:nvPicPr>
          <p:cNvPr id="8" name="Picture 7">
            <a:extLst>
              <a:ext uri="{FF2B5EF4-FFF2-40B4-BE49-F238E27FC236}">
                <a16:creationId xmlns:a16="http://schemas.microsoft.com/office/drawing/2014/main" id="{405F14AA-F9AB-C2EC-F47A-F77DB5FF611A}"/>
              </a:ext>
            </a:extLst>
          </p:cNvPr>
          <p:cNvPicPr>
            <a:picLocks noChangeAspect="1"/>
          </p:cNvPicPr>
          <p:nvPr/>
        </p:nvPicPr>
        <p:blipFill>
          <a:blip r:embed="rId5"/>
          <a:stretch>
            <a:fillRect/>
          </a:stretch>
        </p:blipFill>
        <p:spPr>
          <a:xfrm>
            <a:off x="292102" y="1073563"/>
            <a:ext cx="7454566" cy="3643579"/>
          </a:xfrm>
          <a:prstGeom prst="roundRect">
            <a:avLst/>
          </a:prstGeom>
          <a:ln>
            <a:solidFill>
              <a:srgbClr val="FFC000"/>
            </a:solidFill>
          </a:ln>
        </p:spPr>
      </p:pic>
      <p:sp>
        <p:nvSpPr>
          <p:cNvPr id="46" name="TextBox 45">
            <a:extLst>
              <a:ext uri="{FF2B5EF4-FFF2-40B4-BE49-F238E27FC236}">
                <a16:creationId xmlns:a16="http://schemas.microsoft.com/office/drawing/2014/main" id="{83F7020B-47FF-F466-F7A4-FA4902FD937B}"/>
              </a:ext>
            </a:extLst>
          </p:cNvPr>
          <p:cNvSpPr txBox="1"/>
          <p:nvPr/>
        </p:nvSpPr>
        <p:spPr>
          <a:xfrm>
            <a:off x="2413561" y="1494802"/>
            <a:ext cx="2497287" cy="369332"/>
          </a:xfrm>
          <a:prstGeom prst="rect">
            <a:avLst/>
          </a:prstGeom>
          <a:noFill/>
        </p:spPr>
        <p:txBody>
          <a:bodyPr wrap="none" rtlCol="0">
            <a:spAutoFit/>
          </a:bodyPr>
          <a:lstStyle/>
          <a:p>
            <a:r>
              <a:rPr lang="en-CA" b="1" dirty="0">
                <a:solidFill>
                  <a:schemeClr val="bg1">
                    <a:lumMod val="95000"/>
                  </a:schemeClr>
                </a:solidFill>
              </a:rPr>
              <a:t>Evergreen Gas Facility</a:t>
            </a:r>
          </a:p>
        </p:txBody>
      </p:sp>
      <p:sp>
        <p:nvSpPr>
          <p:cNvPr id="47" name="TextBox 46">
            <a:extLst>
              <a:ext uri="{FF2B5EF4-FFF2-40B4-BE49-F238E27FC236}">
                <a16:creationId xmlns:a16="http://schemas.microsoft.com/office/drawing/2014/main" id="{AE0F02BF-A79D-9C2D-767D-3B3B8FF524B1}"/>
              </a:ext>
            </a:extLst>
          </p:cNvPr>
          <p:cNvSpPr txBox="1"/>
          <p:nvPr/>
        </p:nvSpPr>
        <p:spPr>
          <a:xfrm>
            <a:off x="2421596" y="3564091"/>
            <a:ext cx="570477" cy="307777"/>
          </a:xfrm>
          <a:prstGeom prst="rect">
            <a:avLst/>
          </a:prstGeom>
          <a:noFill/>
        </p:spPr>
        <p:txBody>
          <a:bodyPr wrap="none" rtlCol="0">
            <a:spAutoFit/>
          </a:bodyPr>
          <a:lstStyle/>
          <a:p>
            <a:r>
              <a:rPr lang="en-CA" sz="1400" b="1" dirty="0">
                <a:solidFill>
                  <a:srgbClr val="FFFF00"/>
                </a:solidFill>
              </a:rPr>
              <a:t>CR-1</a:t>
            </a:r>
          </a:p>
        </p:txBody>
      </p:sp>
      <p:sp>
        <p:nvSpPr>
          <p:cNvPr id="48" name="TextBox 47">
            <a:extLst>
              <a:ext uri="{FF2B5EF4-FFF2-40B4-BE49-F238E27FC236}">
                <a16:creationId xmlns:a16="http://schemas.microsoft.com/office/drawing/2014/main" id="{170EFAEE-65D7-860C-EE6B-E4A9ADAE9DC2}"/>
              </a:ext>
            </a:extLst>
          </p:cNvPr>
          <p:cNvSpPr txBox="1"/>
          <p:nvPr/>
        </p:nvSpPr>
        <p:spPr>
          <a:xfrm>
            <a:off x="6326674" y="2402843"/>
            <a:ext cx="582211" cy="307777"/>
          </a:xfrm>
          <a:prstGeom prst="rect">
            <a:avLst/>
          </a:prstGeom>
          <a:noFill/>
        </p:spPr>
        <p:txBody>
          <a:bodyPr wrap="none" rtlCol="0">
            <a:spAutoFit/>
          </a:bodyPr>
          <a:lstStyle/>
          <a:p>
            <a:r>
              <a:rPr lang="en-CA" sz="1400" b="1" dirty="0">
                <a:solidFill>
                  <a:srgbClr val="FFFF00"/>
                </a:solidFill>
              </a:rPr>
              <a:t>CR-2</a:t>
            </a:r>
          </a:p>
        </p:txBody>
      </p:sp>
      <p:sp>
        <p:nvSpPr>
          <p:cNvPr id="58" name="Freeform: Shape 57">
            <a:extLst>
              <a:ext uri="{FF2B5EF4-FFF2-40B4-BE49-F238E27FC236}">
                <a16:creationId xmlns:a16="http://schemas.microsoft.com/office/drawing/2014/main" id="{52AB141F-FC64-809D-4E28-7FF4E55C1C2E}"/>
              </a:ext>
            </a:extLst>
          </p:cNvPr>
          <p:cNvSpPr>
            <a:spLocks/>
          </p:cNvSpPr>
          <p:nvPr/>
        </p:nvSpPr>
        <p:spPr>
          <a:xfrm>
            <a:off x="11246725" y="3663271"/>
            <a:ext cx="140111" cy="265275"/>
          </a:xfrm>
          <a:custGeom>
            <a:avLst/>
            <a:gdLst>
              <a:gd name="connsiteX0" fmla="*/ 489005 w 1133061"/>
              <a:gd name="connsiteY0" fmla="*/ 1940118 h 1940118"/>
              <a:gd name="connsiteX1" fmla="*/ 393589 w 1133061"/>
              <a:gd name="connsiteY1" fmla="*/ 1920240 h 1940118"/>
              <a:gd name="connsiteX2" fmla="*/ 318052 w 1133061"/>
              <a:gd name="connsiteY2" fmla="*/ 1904337 h 1940118"/>
              <a:gd name="connsiteX3" fmla="*/ 238539 w 1133061"/>
              <a:gd name="connsiteY3" fmla="*/ 1864580 h 1940118"/>
              <a:gd name="connsiteX4" fmla="*/ 190831 w 1133061"/>
              <a:gd name="connsiteY4" fmla="*/ 1824824 h 1940118"/>
              <a:gd name="connsiteX5" fmla="*/ 163001 w 1133061"/>
              <a:gd name="connsiteY5" fmla="*/ 1796994 h 1940118"/>
              <a:gd name="connsiteX6" fmla="*/ 139147 w 1133061"/>
              <a:gd name="connsiteY6" fmla="*/ 1785067 h 1940118"/>
              <a:gd name="connsiteX7" fmla="*/ 119269 w 1133061"/>
              <a:gd name="connsiteY7" fmla="*/ 1753262 h 1940118"/>
              <a:gd name="connsiteX8" fmla="*/ 99391 w 1133061"/>
              <a:gd name="connsiteY8" fmla="*/ 1721457 h 1940118"/>
              <a:gd name="connsiteX9" fmla="*/ 67586 w 1133061"/>
              <a:gd name="connsiteY9" fmla="*/ 1677725 h 1940118"/>
              <a:gd name="connsiteX10" fmla="*/ 47707 w 1133061"/>
              <a:gd name="connsiteY10" fmla="*/ 1633993 h 1940118"/>
              <a:gd name="connsiteX11" fmla="*/ 27829 w 1133061"/>
              <a:gd name="connsiteY11" fmla="*/ 1574358 h 1940118"/>
              <a:gd name="connsiteX12" fmla="*/ 7951 w 1133061"/>
              <a:gd name="connsiteY12" fmla="*/ 1510747 h 1940118"/>
              <a:gd name="connsiteX13" fmla="*/ 7951 w 1133061"/>
              <a:gd name="connsiteY13" fmla="*/ 1431234 h 1940118"/>
              <a:gd name="connsiteX14" fmla="*/ 0 w 1133061"/>
              <a:gd name="connsiteY14" fmla="*/ 1343770 h 1940118"/>
              <a:gd name="connsiteX15" fmla="*/ 11927 w 1133061"/>
              <a:gd name="connsiteY15" fmla="*/ 1252330 h 1940118"/>
              <a:gd name="connsiteX16" fmla="*/ 19878 w 1133061"/>
              <a:gd name="connsiteY16" fmla="*/ 1212573 h 1940118"/>
              <a:gd name="connsiteX17" fmla="*/ 39756 w 1133061"/>
              <a:gd name="connsiteY17" fmla="*/ 1137036 h 1940118"/>
              <a:gd name="connsiteX18" fmla="*/ 67586 w 1133061"/>
              <a:gd name="connsiteY18" fmla="*/ 1061499 h 1940118"/>
              <a:gd name="connsiteX19" fmla="*/ 87464 w 1133061"/>
              <a:gd name="connsiteY19" fmla="*/ 1017766 h 1940118"/>
              <a:gd name="connsiteX20" fmla="*/ 131196 w 1133061"/>
              <a:gd name="connsiteY20" fmla="*/ 962107 h 1940118"/>
              <a:gd name="connsiteX21" fmla="*/ 174928 w 1133061"/>
              <a:gd name="connsiteY21" fmla="*/ 906448 h 1940118"/>
              <a:gd name="connsiteX22" fmla="*/ 238539 w 1133061"/>
              <a:gd name="connsiteY22" fmla="*/ 834886 h 1940118"/>
              <a:gd name="connsiteX23" fmla="*/ 306125 w 1133061"/>
              <a:gd name="connsiteY23" fmla="*/ 735495 h 1940118"/>
              <a:gd name="connsiteX24" fmla="*/ 322027 w 1133061"/>
              <a:gd name="connsiteY24" fmla="*/ 652006 h 1940118"/>
              <a:gd name="connsiteX25" fmla="*/ 349857 w 1133061"/>
              <a:gd name="connsiteY25" fmla="*/ 715617 h 1940118"/>
              <a:gd name="connsiteX26" fmla="*/ 361784 w 1133061"/>
              <a:gd name="connsiteY26" fmla="*/ 807057 h 1940118"/>
              <a:gd name="connsiteX27" fmla="*/ 357808 w 1133061"/>
              <a:gd name="connsiteY27" fmla="*/ 870667 h 1940118"/>
              <a:gd name="connsiteX28" fmla="*/ 349857 w 1133061"/>
              <a:gd name="connsiteY28" fmla="*/ 922351 h 1940118"/>
              <a:gd name="connsiteX29" fmla="*/ 333954 w 1133061"/>
              <a:gd name="connsiteY29" fmla="*/ 985961 h 1940118"/>
              <a:gd name="connsiteX30" fmla="*/ 329979 w 1133061"/>
              <a:gd name="connsiteY30" fmla="*/ 1013791 h 1940118"/>
              <a:gd name="connsiteX31" fmla="*/ 369735 w 1133061"/>
              <a:gd name="connsiteY31" fmla="*/ 966083 h 1940118"/>
              <a:gd name="connsiteX32" fmla="*/ 425394 w 1133061"/>
              <a:gd name="connsiteY32" fmla="*/ 866692 h 1940118"/>
              <a:gd name="connsiteX33" fmla="*/ 461175 w 1133061"/>
              <a:gd name="connsiteY33" fmla="*/ 795130 h 1940118"/>
              <a:gd name="connsiteX34" fmla="*/ 489005 w 1133061"/>
              <a:gd name="connsiteY34" fmla="*/ 715617 h 1940118"/>
              <a:gd name="connsiteX35" fmla="*/ 500932 w 1133061"/>
              <a:gd name="connsiteY35" fmla="*/ 652006 h 1940118"/>
              <a:gd name="connsiteX36" fmla="*/ 508883 w 1133061"/>
              <a:gd name="connsiteY36" fmla="*/ 540688 h 1940118"/>
              <a:gd name="connsiteX37" fmla="*/ 489005 w 1133061"/>
              <a:gd name="connsiteY37" fmla="*/ 441297 h 1940118"/>
              <a:gd name="connsiteX38" fmla="*/ 473102 w 1133061"/>
              <a:gd name="connsiteY38" fmla="*/ 361784 h 1940118"/>
              <a:gd name="connsiteX39" fmla="*/ 445273 w 1133061"/>
              <a:gd name="connsiteY39" fmla="*/ 298173 h 1940118"/>
              <a:gd name="connsiteX40" fmla="*/ 445273 w 1133061"/>
              <a:gd name="connsiteY40" fmla="*/ 230587 h 1940118"/>
              <a:gd name="connsiteX41" fmla="*/ 425394 w 1133061"/>
              <a:gd name="connsiteY41" fmla="*/ 143123 h 1940118"/>
              <a:gd name="connsiteX42" fmla="*/ 429370 w 1133061"/>
              <a:gd name="connsiteY42" fmla="*/ 67586 h 1940118"/>
              <a:gd name="connsiteX43" fmla="*/ 457200 w 1133061"/>
              <a:gd name="connsiteY43" fmla="*/ 0 h 1940118"/>
              <a:gd name="connsiteX44" fmla="*/ 469127 w 1133061"/>
              <a:gd name="connsiteY44" fmla="*/ 35780 h 1940118"/>
              <a:gd name="connsiteX45" fmla="*/ 481054 w 1133061"/>
              <a:gd name="connsiteY45" fmla="*/ 75537 h 1940118"/>
              <a:gd name="connsiteX46" fmla="*/ 500932 w 1133061"/>
              <a:gd name="connsiteY46" fmla="*/ 119269 h 1940118"/>
              <a:gd name="connsiteX47" fmla="*/ 516834 w 1133061"/>
              <a:gd name="connsiteY47" fmla="*/ 159026 h 1940118"/>
              <a:gd name="connsiteX48" fmla="*/ 596347 w 1133061"/>
              <a:gd name="connsiteY48" fmla="*/ 234563 h 1940118"/>
              <a:gd name="connsiteX49" fmla="*/ 644055 w 1133061"/>
              <a:gd name="connsiteY49" fmla="*/ 286246 h 1940118"/>
              <a:gd name="connsiteX50" fmla="*/ 687787 w 1133061"/>
              <a:gd name="connsiteY50" fmla="*/ 329979 h 1940118"/>
              <a:gd name="connsiteX51" fmla="*/ 751398 w 1133061"/>
              <a:gd name="connsiteY51" fmla="*/ 401540 h 1940118"/>
              <a:gd name="connsiteX52" fmla="*/ 803081 w 1133061"/>
              <a:gd name="connsiteY52" fmla="*/ 449248 h 1940118"/>
              <a:gd name="connsiteX53" fmla="*/ 842838 w 1133061"/>
              <a:gd name="connsiteY53" fmla="*/ 600323 h 1940118"/>
              <a:gd name="connsiteX54" fmla="*/ 854765 w 1133061"/>
              <a:gd name="connsiteY54" fmla="*/ 739471 h 1940118"/>
              <a:gd name="connsiteX55" fmla="*/ 866692 w 1133061"/>
              <a:gd name="connsiteY55" fmla="*/ 894521 h 1940118"/>
              <a:gd name="connsiteX56" fmla="*/ 850789 w 1133061"/>
              <a:gd name="connsiteY56" fmla="*/ 993913 h 1940118"/>
              <a:gd name="connsiteX57" fmla="*/ 870667 w 1133061"/>
              <a:gd name="connsiteY57" fmla="*/ 950180 h 1940118"/>
              <a:gd name="connsiteX58" fmla="*/ 902473 w 1133061"/>
              <a:gd name="connsiteY58" fmla="*/ 902473 h 1940118"/>
              <a:gd name="connsiteX59" fmla="*/ 954156 w 1133061"/>
              <a:gd name="connsiteY59" fmla="*/ 850789 h 1940118"/>
              <a:gd name="connsiteX60" fmla="*/ 993913 w 1133061"/>
              <a:gd name="connsiteY60" fmla="*/ 807057 h 1940118"/>
              <a:gd name="connsiteX61" fmla="*/ 1045596 w 1133061"/>
              <a:gd name="connsiteY61" fmla="*/ 779227 h 1940118"/>
              <a:gd name="connsiteX62" fmla="*/ 1101255 w 1133061"/>
              <a:gd name="connsiteY62" fmla="*/ 767300 h 1940118"/>
              <a:gd name="connsiteX63" fmla="*/ 1125109 w 1133061"/>
              <a:gd name="connsiteY63" fmla="*/ 771276 h 1940118"/>
              <a:gd name="connsiteX64" fmla="*/ 1069450 w 1133061"/>
              <a:gd name="connsiteY64" fmla="*/ 846813 h 1940118"/>
              <a:gd name="connsiteX65" fmla="*/ 1037645 w 1133061"/>
              <a:gd name="connsiteY65" fmla="*/ 954156 h 1940118"/>
              <a:gd name="connsiteX66" fmla="*/ 1033669 w 1133061"/>
              <a:gd name="connsiteY66" fmla="*/ 1041620 h 1940118"/>
              <a:gd name="connsiteX67" fmla="*/ 1049572 w 1133061"/>
              <a:gd name="connsiteY67" fmla="*/ 1137036 h 1940118"/>
              <a:gd name="connsiteX68" fmla="*/ 1085353 w 1133061"/>
              <a:gd name="connsiteY68" fmla="*/ 1244379 h 1940118"/>
              <a:gd name="connsiteX69" fmla="*/ 1113182 w 1133061"/>
              <a:gd name="connsiteY69" fmla="*/ 1359673 h 1940118"/>
              <a:gd name="connsiteX70" fmla="*/ 1133061 w 1133061"/>
              <a:gd name="connsiteY70" fmla="*/ 1459064 h 1940118"/>
              <a:gd name="connsiteX71" fmla="*/ 1121134 w 1133061"/>
              <a:gd name="connsiteY71" fmla="*/ 1586285 h 1940118"/>
              <a:gd name="connsiteX72" fmla="*/ 1077401 w 1133061"/>
              <a:gd name="connsiteY72" fmla="*/ 1689652 h 1940118"/>
              <a:gd name="connsiteX73" fmla="*/ 989937 w 1133061"/>
              <a:gd name="connsiteY73" fmla="*/ 1777116 h 1940118"/>
              <a:gd name="connsiteX74" fmla="*/ 910424 w 1133061"/>
              <a:gd name="connsiteY74" fmla="*/ 1836751 h 1940118"/>
              <a:gd name="connsiteX75" fmla="*/ 795130 w 1133061"/>
              <a:gd name="connsiteY75" fmla="*/ 1896386 h 1940118"/>
              <a:gd name="connsiteX76" fmla="*/ 739471 w 1133061"/>
              <a:gd name="connsiteY76" fmla="*/ 1916264 h 1940118"/>
              <a:gd name="connsiteX77" fmla="*/ 850789 w 1133061"/>
              <a:gd name="connsiteY77" fmla="*/ 1828800 h 1940118"/>
              <a:gd name="connsiteX78" fmla="*/ 930302 w 1133061"/>
              <a:gd name="connsiteY78" fmla="*/ 1681700 h 1940118"/>
              <a:gd name="connsiteX79" fmla="*/ 954156 w 1133061"/>
              <a:gd name="connsiteY79" fmla="*/ 1574358 h 1940118"/>
              <a:gd name="connsiteX80" fmla="*/ 958132 w 1133061"/>
              <a:gd name="connsiteY80" fmla="*/ 1530626 h 1940118"/>
              <a:gd name="connsiteX81" fmla="*/ 950181 w 1133061"/>
              <a:gd name="connsiteY81" fmla="*/ 1451113 h 1940118"/>
              <a:gd name="connsiteX82" fmla="*/ 910424 w 1133061"/>
              <a:gd name="connsiteY82" fmla="*/ 1518699 h 1940118"/>
              <a:gd name="connsiteX83" fmla="*/ 870667 w 1133061"/>
              <a:gd name="connsiteY83" fmla="*/ 1574358 h 1940118"/>
              <a:gd name="connsiteX84" fmla="*/ 830911 w 1133061"/>
              <a:gd name="connsiteY84" fmla="*/ 1602187 h 1940118"/>
              <a:gd name="connsiteX85" fmla="*/ 791154 w 1133061"/>
              <a:gd name="connsiteY85" fmla="*/ 1610139 h 1940118"/>
              <a:gd name="connsiteX86" fmla="*/ 775252 w 1133061"/>
              <a:gd name="connsiteY86" fmla="*/ 1610139 h 1940118"/>
              <a:gd name="connsiteX87" fmla="*/ 731520 w 1133061"/>
              <a:gd name="connsiteY87" fmla="*/ 1610139 h 1940118"/>
              <a:gd name="connsiteX88" fmla="*/ 695739 w 1133061"/>
              <a:gd name="connsiteY88" fmla="*/ 1574358 h 1940118"/>
              <a:gd name="connsiteX89" fmla="*/ 663934 w 1133061"/>
              <a:gd name="connsiteY89" fmla="*/ 1530626 h 1940118"/>
              <a:gd name="connsiteX90" fmla="*/ 644055 w 1133061"/>
              <a:gd name="connsiteY90" fmla="*/ 1482918 h 1940118"/>
              <a:gd name="connsiteX91" fmla="*/ 620201 w 1133061"/>
              <a:gd name="connsiteY91" fmla="*/ 1403405 h 1940118"/>
              <a:gd name="connsiteX92" fmla="*/ 620201 w 1133061"/>
              <a:gd name="connsiteY92" fmla="*/ 1327867 h 1940118"/>
              <a:gd name="connsiteX93" fmla="*/ 628153 w 1133061"/>
              <a:gd name="connsiteY93" fmla="*/ 1272208 h 1940118"/>
              <a:gd name="connsiteX94" fmla="*/ 624177 w 1133061"/>
              <a:gd name="connsiteY94" fmla="*/ 1228476 h 1940118"/>
              <a:gd name="connsiteX95" fmla="*/ 568518 w 1133061"/>
              <a:gd name="connsiteY95" fmla="*/ 1296062 h 1940118"/>
              <a:gd name="connsiteX96" fmla="*/ 536713 w 1133061"/>
              <a:gd name="connsiteY96" fmla="*/ 1355697 h 1940118"/>
              <a:gd name="connsiteX97" fmla="*/ 512859 w 1133061"/>
              <a:gd name="connsiteY97" fmla="*/ 1423283 h 1940118"/>
              <a:gd name="connsiteX98" fmla="*/ 492981 w 1133061"/>
              <a:gd name="connsiteY98" fmla="*/ 1498820 h 1940118"/>
              <a:gd name="connsiteX99" fmla="*/ 485029 w 1133061"/>
              <a:gd name="connsiteY99" fmla="*/ 1562431 h 1940118"/>
              <a:gd name="connsiteX100" fmla="*/ 485029 w 1133061"/>
              <a:gd name="connsiteY100" fmla="*/ 1649895 h 1940118"/>
              <a:gd name="connsiteX101" fmla="*/ 485029 w 1133061"/>
              <a:gd name="connsiteY101" fmla="*/ 1713506 h 1940118"/>
              <a:gd name="connsiteX102" fmla="*/ 489005 w 1133061"/>
              <a:gd name="connsiteY102" fmla="*/ 1729408 h 1940118"/>
              <a:gd name="connsiteX103" fmla="*/ 437321 w 1133061"/>
              <a:gd name="connsiteY103" fmla="*/ 1705554 h 1940118"/>
              <a:gd name="connsiteX104" fmla="*/ 397565 w 1133061"/>
              <a:gd name="connsiteY104" fmla="*/ 1673749 h 1940118"/>
              <a:gd name="connsiteX105" fmla="*/ 349857 w 1133061"/>
              <a:gd name="connsiteY105" fmla="*/ 1626041 h 1940118"/>
              <a:gd name="connsiteX106" fmla="*/ 298174 w 1133061"/>
              <a:gd name="connsiteY106" fmla="*/ 1574358 h 1940118"/>
              <a:gd name="connsiteX107" fmla="*/ 329979 w 1133061"/>
              <a:gd name="connsiteY107" fmla="*/ 1665798 h 1940118"/>
              <a:gd name="connsiteX108" fmla="*/ 357808 w 1133061"/>
              <a:gd name="connsiteY108" fmla="*/ 1741335 h 1940118"/>
              <a:gd name="connsiteX109" fmla="*/ 389614 w 1133061"/>
              <a:gd name="connsiteY109" fmla="*/ 1800970 h 1940118"/>
              <a:gd name="connsiteX110" fmla="*/ 445273 w 1133061"/>
              <a:gd name="connsiteY110" fmla="*/ 1888434 h 1940118"/>
              <a:gd name="connsiteX111" fmla="*/ 489005 w 1133061"/>
              <a:gd name="connsiteY111" fmla="*/ 1940118 h 1940118"/>
              <a:gd name="connsiteX0" fmla="*/ 489005 w 1133061"/>
              <a:gd name="connsiteY0" fmla="*/ 1940118 h 1940118"/>
              <a:gd name="connsiteX1" fmla="*/ 393589 w 1133061"/>
              <a:gd name="connsiteY1" fmla="*/ 1920240 h 1940118"/>
              <a:gd name="connsiteX2" fmla="*/ 318052 w 1133061"/>
              <a:gd name="connsiteY2" fmla="*/ 1904337 h 1940118"/>
              <a:gd name="connsiteX3" fmla="*/ 238539 w 1133061"/>
              <a:gd name="connsiteY3" fmla="*/ 1864580 h 1940118"/>
              <a:gd name="connsiteX4" fmla="*/ 190831 w 1133061"/>
              <a:gd name="connsiteY4" fmla="*/ 1824824 h 1940118"/>
              <a:gd name="connsiteX5" fmla="*/ 163001 w 1133061"/>
              <a:gd name="connsiteY5" fmla="*/ 1796994 h 1940118"/>
              <a:gd name="connsiteX6" fmla="*/ 139147 w 1133061"/>
              <a:gd name="connsiteY6" fmla="*/ 1785067 h 1940118"/>
              <a:gd name="connsiteX7" fmla="*/ 119269 w 1133061"/>
              <a:gd name="connsiteY7" fmla="*/ 1753262 h 1940118"/>
              <a:gd name="connsiteX8" fmla="*/ 99391 w 1133061"/>
              <a:gd name="connsiteY8" fmla="*/ 1721457 h 1940118"/>
              <a:gd name="connsiteX9" fmla="*/ 67586 w 1133061"/>
              <a:gd name="connsiteY9" fmla="*/ 1677725 h 1940118"/>
              <a:gd name="connsiteX10" fmla="*/ 47707 w 1133061"/>
              <a:gd name="connsiteY10" fmla="*/ 1633993 h 1940118"/>
              <a:gd name="connsiteX11" fmla="*/ 27829 w 1133061"/>
              <a:gd name="connsiteY11" fmla="*/ 1574358 h 1940118"/>
              <a:gd name="connsiteX12" fmla="*/ 7951 w 1133061"/>
              <a:gd name="connsiteY12" fmla="*/ 1510747 h 1940118"/>
              <a:gd name="connsiteX13" fmla="*/ 7951 w 1133061"/>
              <a:gd name="connsiteY13" fmla="*/ 1431234 h 1940118"/>
              <a:gd name="connsiteX14" fmla="*/ 0 w 1133061"/>
              <a:gd name="connsiteY14" fmla="*/ 1343770 h 1940118"/>
              <a:gd name="connsiteX15" fmla="*/ 11927 w 1133061"/>
              <a:gd name="connsiteY15" fmla="*/ 1252330 h 1940118"/>
              <a:gd name="connsiteX16" fmla="*/ 19878 w 1133061"/>
              <a:gd name="connsiteY16" fmla="*/ 1212573 h 1940118"/>
              <a:gd name="connsiteX17" fmla="*/ 39756 w 1133061"/>
              <a:gd name="connsiteY17" fmla="*/ 1137036 h 1940118"/>
              <a:gd name="connsiteX18" fmla="*/ 67586 w 1133061"/>
              <a:gd name="connsiteY18" fmla="*/ 1061499 h 1940118"/>
              <a:gd name="connsiteX19" fmla="*/ 87464 w 1133061"/>
              <a:gd name="connsiteY19" fmla="*/ 1017766 h 1940118"/>
              <a:gd name="connsiteX20" fmla="*/ 131196 w 1133061"/>
              <a:gd name="connsiteY20" fmla="*/ 962107 h 1940118"/>
              <a:gd name="connsiteX21" fmla="*/ 174928 w 1133061"/>
              <a:gd name="connsiteY21" fmla="*/ 906448 h 1940118"/>
              <a:gd name="connsiteX22" fmla="*/ 238539 w 1133061"/>
              <a:gd name="connsiteY22" fmla="*/ 834886 h 1940118"/>
              <a:gd name="connsiteX23" fmla="*/ 306125 w 1133061"/>
              <a:gd name="connsiteY23" fmla="*/ 735495 h 1940118"/>
              <a:gd name="connsiteX24" fmla="*/ 322027 w 1133061"/>
              <a:gd name="connsiteY24" fmla="*/ 652006 h 1940118"/>
              <a:gd name="connsiteX25" fmla="*/ 349857 w 1133061"/>
              <a:gd name="connsiteY25" fmla="*/ 715617 h 1940118"/>
              <a:gd name="connsiteX26" fmla="*/ 361784 w 1133061"/>
              <a:gd name="connsiteY26" fmla="*/ 807057 h 1940118"/>
              <a:gd name="connsiteX27" fmla="*/ 357808 w 1133061"/>
              <a:gd name="connsiteY27" fmla="*/ 870667 h 1940118"/>
              <a:gd name="connsiteX28" fmla="*/ 349857 w 1133061"/>
              <a:gd name="connsiteY28" fmla="*/ 922351 h 1940118"/>
              <a:gd name="connsiteX29" fmla="*/ 333954 w 1133061"/>
              <a:gd name="connsiteY29" fmla="*/ 985961 h 1940118"/>
              <a:gd name="connsiteX30" fmla="*/ 329979 w 1133061"/>
              <a:gd name="connsiteY30" fmla="*/ 1013791 h 1940118"/>
              <a:gd name="connsiteX31" fmla="*/ 369735 w 1133061"/>
              <a:gd name="connsiteY31" fmla="*/ 966083 h 1940118"/>
              <a:gd name="connsiteX32" fmla="*/ 425394 w 1133061"/>
              <a:gd name="connsiteY32" fmla="*/ 866692 h 1940118"/>
              <a:gd name="connsiteX33" fmla="*/ 461175 w 1133061"/>
              <a:gd name="connsiteY33" fmla="*/ 795130 h 1940118"/>
              <a:gd name="connsiteX34" fmla="*/ 489005 w 1133061"/>
              <a:gd name="connsiteY34" fmla="*/ 715617 h 1940118"/>
              <a:gd name="connsiteX35" fmla="*/ 500932 w 1133061"/>
              <a:gd name="connsiteY35" fmla="*/ 652006 h 1940118"/>
              <a:gd name="connsiteX36" fmla="*/ 508883 w 1133061"/>
              <a:gd name="connsiteY36" fmla="*/ 540688 h 1940118"/>
              <a:gd name="connsiteX37" fmla="*/ 489005 w 1133061"/>
              <a:gd name="connsiteY37" fmla="*/ 441297 h 1940118"/>
              <a:gd name="connsiteX38" fmla="*/ 473102 w 1133061"/>
              <a:gd name="connsiteY38" fmla="*/ 361784 h 1940118"/>
              <a:gd name="connsiteX39" fmla="*/ 445273 w 1133061"/>
              <a:gd name="connsiteY39" fmla="*/ 298173 h 1940118"/>
              <a:gd name="connsiteX40" fmla="*/ 445273 w 1133061"/>
              <a:gd name="connsiteY40" fmla="*/ 230587 h 1940118"/>
              <a:gd name="connsiteX41" fmla="*/ 425394 w 1133061"/>
              <a:gd name="connsiteY41" fmla="*/ 143123 h 1940118"/>
              <a:gd name="connsiteX42" fmla="*/ 429370 w 1133061"/>
              <a:gd name="connsiteY42" fmla="*/ 67586 h 1940118"/>
              <a:gd name="connsiteX43" fmla="*/ 457200 w 1133061"/>
              <a:gd name="connsiteY43" fmla="*/ 0 h 1940118"/>
              <a:gd name="connsiteX44" fmla="*/ 469127 w 1133061"/>
              <a:gd name="connsiteY44" fmla="*/ 35780 h 1940118"/>
              <a:gd name="connsiteX45" fmla="*/ 481054 w 1133061"/>
              <a:gd name="connsiteY45" fmla="*/ 75537 h 1940118"/>
              <a:gd name="connsiteX46" fmla="*/ 500932 w 1133061"/>
              <a:gd name="connsiteY46" fmla="*/ 119269 h 1940118"/>
              <a:gd name="connsiteX47" fmla="*/ 516834 w 1133061"/>
              <a:gd name="connsiteY47" fmla="*/ 159026 h 1940118"/>
              <a:gd name="connsiteX48" fmla="*/ 596347 w 1133061"/>
              <a:gd name="connsiteY48" fmla="*/ 234563 h 1940118"/>
              <a:gd name="connsiteX49" fmla="*/ 644055 w 1133061"/>
              <a:gd name="connsiteY49" fmla="*/ 286246 h 1940118"/>
              <a:gd name="connsiteX50" fmla="*/ 687787 w 1133061"/>
              <a:gd name="connsiteY50" fmla="*/ 329979 h 1940118"/>
              <a:gd name="connsiteX51" fmla="*/ 751398 w 1133061"/>
              <a:gd name="connsiteY51" fmla="*/ 401540 h 1940118"/>
              <a:gd name="connsiteX52" fmla="*/ 803081 w 1133061"/>
              <a:gd name="connsiteY52" fmla="*/ 453224 h 1940118"/>
              <a:gd name="connsiteX53" fmla="*/ 842838 w 1133061"/>
              <a:gd name="connsiteY53" fmla="*/ 600323 h 1940118"/>
              <a:gd name="connsiteX54" fmla="*/ 854765 w 1133061"/>
              <a:gd name="connsiteY54" fmla="*/ 739471 h 1940118"/>
              <a:gd name="connsiteX55" fmla="*/ 866692 w 1133061"/>
              <a:gd name="connsiteY55" fmla="*/ 894521 h 1940118"/>
              <a:gd name="connsiteX56" fmla="*/ 850789 w 1133061"/>
              <a:gd name="connsiteY56" fmla="*/ 993913 h 1940118"/>
              <a:gd name="connsiteX57" fmla="*/ 870667 w 1133061"/>
              <a:gd name="connsiteY57" fmla="*/ 950180 h 1940118"/>
              <a:gd name="connsiteX58" fmla="*/ 902473 w 1133061"/>
              <a:gd name="connsiteY58" fmla="*/ 902473 h 1940118"/>
              <a:gd name="connsiteX59" fmla="*/ 954156 w 1133061"/>
              <a:gd name="connsiteY59" fmla="*/ 850789 h 1940118"/>
              <a:gd name="connsiteX60" fmla="*/ 993913 w 1133061"/>
              <a:gd name="connsiteY60" fmla="*/ 807057 h 1940118"/>
              <a:gd name="connsiteX61" fmla="*/ 1045596 w 1133061"/>
              <a:gd name="connsiteY61" fmla="*/ 779227 h 1940118"/>
              <a:gd name="connsiteX62" fmla="*/ 1101255 w 1133061"/>
              <a:gd name="connsiteY62" fmla="*/ 767300 h 1940118"/>
              <a:gd name="connsiteX63" fmla="*/ 1125109 w 1133061"/>
              <a:gd name="connsiteY63" fmla="*/ 771276 h 1940118"/>
              <a:gd name="connsiteX64" fmla="*/ 1069450 w 1133061"/>
              <a:gd name="connsiteY64" fmla="*/ 846813 h 1940118"/>
              <a:gd name="connsiteX65" fmla="*/ 1037645 w 1133061"/>
              <a:gd name="connsiteY65" fmla="*/ 954156 h 1940118"/>
              <a:gd name="connsiteX66" fmla="*/ 1033669 w 1133061"/>
              <a:gd name="connsiteY66" fmla="*/ 1041620 h 1940118"/>
              <a:gd name="connsiteX67" fmla="*/ 1049572 w 1133061"/>
              <a:gd name="connsiteY67" fmla="*/ 1137036 h 1940118"/>
              <a:gd name="connsiteX68" fmla="*/ 1085353 w 1133061"/>
              <a:gd name="connsiteY68" fmla="*/ 1244379 h 1940118"/>
              <a:gd name="connsiteX69" fmla="*/ 1113182 w 1133061"/>
              <a:gd name="connsiteY69" fmla="*/ 1359673 h 1940118"/>
              <a:gd name="connsiteX70" fmla="*/ 1133061 w 1133061"/>
              <a:gd name="connsiteY70" fmla="*/ 1459064 h 1940118"/>
              <a:gd name="connsiteX71" fmla="*/ 1121134 w 1133061"/>
              <a:gd name="connsiteY71" fmla="*/ 1586285 h 1940118"/>
              <a:gd name="connsiteX72" fmla="*/ 1077401 w 1133061"/>
              <a:gd name="connsiteY72" fmla="*/ 1689652 h 1940118"/>
              <a:gd name="connsiteX73" fmla="*/ 989937 w 1133061"/>
              <a:gd name="connsiteY73" fmla="*/ 1777116 h 1940118"/>
              <a:gd name="connsiteX74" fmla="*/ 910424 w 1133061"/>
              <a:gd name="connsiteY74" fmla="*/ 1836751 h 1940118"/>
              <a:gd name="connsiteX75" fmla="*/ 795130 w 1133061"/>
              <a:gd name="connsiteY75" fmla="*/ 1896386 h 1940118"/>
              <a:gd name="connsiteX76" fmla="*/ 739471 w 1133061"/>
              <a:gd name="connsiteY76" fmla="*/ 1916264 h 1940118"/>
              <a:gd name="connsiteX77" fmla="*/ 850789 w 1133061"/>
              <a:gd name="connsiteY77" fmla="*/ 1828800 h 1940118"/>
              <a:gd name="connsiteX78" fmla="*/ 930302 w 1133061"/>
              <a:gd name="connsiteY78" fmla="*/ 1681700 h 1940118"/>
              <a:gd name="connsiteX79" fmla="*/ 954156 w 1133061"/>
              <a:gd name="connsiteY79" fmla="*/ 1574358 h 1940118"/>
              <a:gd name="connsiteX80" fmla="*/ 958132 w 1133061"/>
              <a:gd name="connsiteY80" fmla="*/ 1530626 h 1940118"/>
              <a:gd name="connsiteX81" fmla="*/ 950181 w 1133061"/>
              <a:gd name="connsiteY81" fmla="*/ 1451113 h 1940118"/>
              <a:gd name="connsiteX82" fmla="*/ 910424 w 1133061"/>
              <a:gd name="connsiteY82" fmla="*/ 1518699 h 1940118"/>
              <a:gd name="connsiteX83" fmla="*/ 870667 w 1133061"/>
              <a:gd name="connsiteY83" fmla="*/ 1574358 h 1940118"/>
              <a:gd name="connsiteX84" fmla="*/ 830911 w 1133061"/>
              <a:gd name="connsiteY84" fmla="*/ 1602187 h 1940118"/>
              <a:gd name="connsiteX85" fmla="*/ 791154 w 1133061"/>
              <a:gd name="connsiteY85" fmla="*/ 1610139 h 1940118"/>
              <a:gd name="connsiteX86" fmla="*/ 775252 w 1133061"/>
              <a:gd name="connsiteY86" fmla="*/ 1610139 h 1940118"/>
              <a:gd name="connsiteX87" fmla="*/ 731520 w 1133061"/>
              <a:gd name="connsiteY87" fmla="*/ 1610139 h 1940118"/>
              <a:gd name="connsiteX88" fmla="*/ 695739 w 1133061"/>
              <a:gd name="connsiteY88" fmla="*/ 1574358 h 1940118"/>
              <a:gd name="connsiteX89" fmla="*/ 663934 w 1133061"/>
              <a:gd name="connsiteY89" fmla="*/ 1530626 h 1940118"/>
              <a:gd name="connsiteX90" fmla="*/ 644055 w 1133061"/>
              <a:gd name="connsiteY90" fmla="*/ 1482918 h 1940118"/>
              <a:gd name="connsiteX91" fmla="*/ 620201 w 1133061"/>
              <a:gd name="connsiteY91" fmla="*/ 1403405 h 1940118"/>
              <a:gd name="connsiteX92" fmla="*/ 620201 w 1133061"/>
              <a:gd name="connsiteY92" fmla="*/ 1327867 h 1940118"/>
              <a:gd name="connsiteX93" fmla="*/ 628153 w 1133061"/>
              <a:gd name="connsiteY93" fmla="*/ 1272208 h 1940118"/>
              <a:gd name="connsiteX94" fmla="*/ 624177 w 1133061"/>
              <a:gd name="connsiteY94" fmla="*/ 1228476 h 1940118"/>
              <a:gd name="connsiteX95" fmla="*/ 568518 w 1133061"/>
              <a:gd name="connsiteY95" fmla="*/ 1296062 h 1940118"/>
              <a:gd name="connsiteX96" fmla="*/ 536713 w 1133061"/>
              <a:gd name="connsiteY96" fmla="*/ 1355697 h 1940118"/>
              <a:gd name="connsiteX97" fmla="*/ 512859 w 1133061"/>
              <a:gd name="connsiteY97" fmla="*/ 1423283 h 1940118"/>
              <a:gd name="connsiteX98" fmla="*/ 492981 w 1133061"/>
              <a:gd name="connsiteY98" fmla="*/ 1498820 h 1940118"/>
              <a:gd name="connsiteX99" fmla="*/ 485029 w 1133061"/>
              <a:gd name="connsiteY99" fmla="*/ 1562431 h 1940118"/>
              <a:gd name="connsiteX100" fmla="*/ 485029 w 1133061"/>
              <a:gd name="connsiteY100" fmla="*/ 1649895 h 1940118"/>
              <a:gd name="connsiteX101" fmla="*/ 485029 w 1133061"/>
              <a:gd name="connsiteY101" fmla="*/ 1713506 h 1940118"/>
              <a:gd name="connsiteX102" fmla="*/ 489005 w 1133061"/>
              <a:gd name="connsiteY102" fmla="*/ 1729408 h 1940118"/>
              <a:gd name="connsiteX103" fmla="*/ 437321 w 1133061"/>
              <a:gd name="connsiteY103" fmla="*/ 1705554 h 1940118"/>
              <a:gd name="connsiteX104" fmla="*/ 397565 w 1133061"/>
              <a:gd name="connsiteY104" fmla="*/ 1673749 h 1940118"/>
              <a:gd name="connsiteX105" fmla="*/ 349857 w 1133061"/>
              <a:gd name="connsiteY105" fmla="*/ 1626041 h 1940118"/>
              <a:gd name="connsiteX106" fmla="*/ 298174 w 1133061"/>
              <a:gd name="connsiteY106" fmla="*/ 1574358 h 1940118"/>
              <a:gd name="connsiteX107" fmla="*/ 329979 w 1133061"/>
              <a:gd name="connsiteY107" fmla="*/ 1665798 h 1940118"/>
              <a:gd name="connsiteX108" fmla="*/ 357808 w 1133061"/>
              <a:gd name="connsiteY108" fmla="*/ 1741335 h 1940118"/>
              <a:gd name="connsiteX109" fmla="*/ 389614 w 1133061"/>
              <a:gd name="connsiteY109" fmla="*/ 1800970 h 1940118"/>
              <a:gd name="connsiteX110" fmla="*/ 445273 w 1133061"/>
              <a:gd name="connsiteY110" fmla="*/ 1888434 h 1940118"/>
              <a:gd name="connsiteX111" fmla="*/ 489005 w 1133061"/>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9249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20810 w 1137037"/>
              <a:gd name="connsiteY47" fmla="*/ 159026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9249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1298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1298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18984 w 1137037"/>
              <a:gd name="connsiteY52" fmla="*/ 496956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37037" h="1940118">
                <a:moveTo>
                  <a:pt x="492981" y="1940118"/>
                </a:moveTo>
                <a:lnTo>
                  <a:pt x="397565" y="1920240"/>
                </a:lnTo>
                <a:lnTo>
                  <a:pt x="322028" y="1904337"/>
                </a:lnTo>
                <a:lnTo>
                  <a:pt x="242515" y="1864580"/>
                </a:lnTo>
                <a:lnTo>
                  <a:pt x="194807" y="1824824"/>
                </a:lnTo>
                <a:lnTo>
                  <a:pt x="166977" y="1796994"/>
                </a:lnTo>
                <a:lnTo>
                  <a:pt x="143123" y="1785067"/>
                </a:lnTo>
                <a:lnTo>
                  <a:pt x="123245" y="1753262"/>
                </a:lnTo>
                <a:lnTo>
                  <a:pt x="103367" y="1721457"/>
                </a:lnTo>
                <a:lnTo>
                  <a:pt x="71562" y="1677725"/>
                </a:lnTo>
                <a:lnTo>
                  <a:pt x="51683" y="1633993"/>
                </a:lnTo>
                <a:lnTo>
                  <a:pt x="31805" y="1574358"/>
                </a:lnTo>
                <a:lnTo>
                  <a:pt x="11927" y="1510747"/>
                </a:lnTo>
                <a:lnTo>
                  <a:pt x="0" y="1431234"/>
                </a:lnTo>
                <a:lnTo>
                  <a:pt x="3976" y="1343770"/>
                </a:lnTo>
                <a:lnTo>
                  <a:pt x="15903" y="1252330"/>
                </a:lnTo>
                <a:lnTo>
                  <a:pt x="23854" y="1212573"/>
                </a:lnTo>
                <a:lnTo>
                  <a:pt x="43732" y="1137036"/>
                </a:lnTo>
                <a:lnTo>
                  <a:pt x="71562" y="1061499"/>
                </a:lnTo>
                <a:lnTo>
                  <a:pt x="91440" y="1017766"/>
                </a:lnTo>
                <a:lnTo>
                  <a:pt x="135172" y="962107"/>
                </a:lnTo>
                <a:lnTo>
                  <a:pt x="178904" y="906448"/>
                </a:lnTo>
                <a:lnTo>
                  <a:pt x="242515" y="834886"/>
                </a:lnTo>
                <a:lnTo>
                  <a:pt x="310101" y="735495"/>
                </a:lnTo>
                <a:lnTo>
                  <a:pt x="326003" y="652006"/>
                </a:lnTo>
                <a:lnTo>
                  <a:pt x="353833" y="715617"/>
                </a:lnTo>
                <a:lnTo>
                  <a:pt x="365760" y="807057"/>
                </a:lnTo>
                <a:lnTo>
                  <a:pt x="361784" y="870667"/>
                </a:lnTo>
                <a:lnTo>
                  <a:pt x="353833" y="922351"/>
                </a:lnTo>
                <a:lnTo>
                  <a:pt x="337930" y="985961"/>
                </a:lnTo>
                <a:lnTo>
                  <a:pt x="333955" y="1013791"/>
                </a:lnTo>
                <a:lnTo>
                  <a:pt x="373711" y="966083"/>
                </a:lnTo>
                <a:lnTo>
                  <a:pt x="429370" y="866692"/>
                </a:lnTo>
                <a:lnTo>
                  <a:pt x="465151" y="795130"/>
                </a:lnTo>
                <a:lnTo>
                  <a:pt x="492981" y="715617"/>
                </a:lnTo>
                <a:lnTo>
                  <a:pt x="504908" y="652006"/>
                </a:lnTo>
                <a:lnTo>
                  <a:pt x="512859" y="540688"/>
                </a:lnTo>
                <a:lnTo>
                  <a:pt x="492981" y="441297"/>
                </a:lnTo>
                <a:lnTo>
                  <a:pt x="477078" y="361784"/>
                </a:lnTo>
                <a:lnTo>
                  <a:pt x="449249" y="298173"/>
                </a:lnTo>
                <a:lnTo>
                  <a:pt x="441298" y="230587"/>
                </a:lnTo>
                <a:lnTo>
                  <a:pt x="429370" y="143123"/>
                </a:lnTo>
                <a:lnTo>
                  <a:pt x="433346" y="67586"/>
                </a:lnTo>
                <a:lnTo>
                  <a:pt x="461176" y="0"/>
                </a:lnTo>
                <a:lnTo>
                  <a:pt x="473103" y="35780"/>
                </a:lnTo>
                <a:lnTo>
                  <a:pt x="485030" y="75537"/>
                </a:lnTo>
                <a:lnTo>
                  <a:pt x="504908" y="119269"/>
                </a:lnTo>
                <a:lnTo>
                  <a:pt x="548640" y="190832"/>
                </a:lnTo>
                <a:lnTo>
                  <a:pt x="600323" y="234563"/>
                </a:lnTo>
                <a:lnTo>
                  <a:pt x="648031" y="286246"/>
                </a:lnTo>
                <a:lnTo>
                  <a:pt x="691763" y="329979"/>
                </a:lnTo>
                <a:lnTo>
                  <a:pt x="755374" y="401540"/>
                </a:lnTo>
                <a:lnTo>
                  <a:pt x="818984" y="496956"/>
                </a:lnTo>
                <a:lnTo>
                  <a:pt x="846814" y="600323"/>
                </a:lnTo>
                <a:lnTo>
                  <a:pt x="858741" y="739471"/>
                </a:lnTo>
                <a:lnTo>
                  <a:pt x="870668" y="894521"/>
                </a:lnTo>
                <a:lnTo>
                  <a:pt x="854765" y="993913"/>
                </a:lnTo>
                <a:lnTo>
                  <a:pt x="874643" y="950180"/>
                </a:lnTo>
                <a:lnTo>
                  <a:pt x="906449" y="902473"/>
                </a:lnTo>
                <a:lnTo>
                  <a:pt x="958132" y="850789"/>
                </a:lnTo>
                <a:lnTo>
                  <a:pt x="997889" y="807057"/>
                </a:lnTo>
                <a:lnTo>
                  <a:pt x="1049572" y="779227"/>
                </a:lnTo>
                <a:lnTo>
                  <a:pt x="1105231" y="767300"/>
                </a:lnTo>
                <a:lnTo>
                  <a:pt x="1129085" y="771276"/>
                </a:lnTo>
                <a:lnTo>
                  <a:pt x="1073426" y="846813"/>
                </a:lnTo>
                <a:lnTo>
                  <a:pt x="1041621" y="954156"/>
                </a:lnTo>
                <a:lnTo>
                  <a:pt x="1037645" y="1041620"/>
                </a:lnTo>
                <a:lnTo>
                  <a:pt x="1053548" y="1137036"/>
                </a:lnTo>
                <a:lnTo>
                  <a:pt x="1089329" y="1244379"/>
                </a:lnTo>
                <a:lnTo>
                  <a:pt x="1117158" y="1359673"/>
                </a:lnTo>
                <a:lnTo>
                  <a:pt x="1137037" y="1459064"/>
                </a:lnTo>
                <a:lnTo>
                  <a:pt x="1125110" y="1586285"/>
                </a:lnTo>
                <a:lnTo>
                  <a:pt x="1081377" y="1689652"/>
                </a:lnTo>
                <a:lnTo>
                  <a:pt x="993913" y="1777116"/>
                </a:lnTo>
                <a:lnTo>
                  <a:pt x="914400" y="1836751"/>
                </a:lnTo>
                <a:lnTo>
                  <a:pt x="799106" y="1896386"/>
                </a:lnTo>
                <a:lnTo>
                  <a:pt x="743447" y="1916264"/>
                </a:lnTo>
                <a:lnTo>
                  <a:pt x="854765" y="1828800"/>
                </a:lnTo>
                <a:lnTo>
                  <a:pt x="934278" y="1681700"/>
                </a:lnTo>
                <a:lnTo>
                  <a:pt x="958132" y="1574358"/>
                </a:lnTo>
                <a:lnTo>
                  <a:pt x="962108" y="1530626"/>
                </a:lnTo>
                <a:lnTo>
                  <a:pt x="954157" y="1451113"/>
                </a:lnTo>
                <a:lnTo>
                  <a:pt x="914400" y="1518699"/>
                </a:lnTo>
                <a:lnTo>
                  <a:pt x="874643" y="1574358"/>
                </a:lnTo>
                <a:lnTo>
                  <a:pt x="834887" y="1602187"/>
                </a:lnTo>
                <a:lnTo>
                  <a:pt x="795130" y="1610139"/>
                </a:lnTo>
                <a:lnTo>
                  <a:pt x="779228" y="1610139"/>
                </a:lnTo>
                <a:lnTo>
                  <a:pt x="735496" y="1610139"/>
                </a:lnTo>
                <a:lnTo>
                  <a:pt x="699715" y="1574358"/>
                </a:lnTo>
                <a:lnTo>
                  <a:pt x="667910" y="1530626"/>
                </a:lnTo>
                <a:lnTo>
                  <a:pt x="648031" y="1482918"/>
                </a:lnTo>
                <a:lnTo>
                  <a:pt x="624177" y="1403405"/>
                </a:lnTo>
                <a:lnTo>
                  <a:pt x="624177" y="1327867"/>
                </a:lnTo>
                <a:lnTo>
                  <a:pt x="632129" y="1272208"/>
                </a:lnTo>
                <a:lnTo>
                  <a:pt x="628153" y="1228476"/>
                </a:lnTo>
                <a:lnTo>
                  <a:pt x="572494" y="1296062"/>
                </a:lnTo>
                <a:lnTo>
                  <a:pt x="540689" y="1355697"/>
                </a:lnTo>
                <a:lnTo>
                  <a:pt x="516835" y="1423283"/>
                </a:lnTo>
                <a:lnTo>
                  <a:pt x="496957" y="1498820"/>
                </a:lnTo>
                <a:lnTo>
                  <a:pt x="489005" y="1562431"/>
                </a:lnTo>
                <a:lnTo>
                  <a:pt x="489005" y="1649895"/>
                </a:lnTo>
                <a:lnTo>
                  <a:pt x="489005" y="1713506"/>
                </a:lnTo>
                <a:lnTo>
                  <a:pt x="492981" y="1729408"/>
                </a:lnTo>
                <a:lnTo>
                  <a:pt x="441297" y="1705554"/>
                </a:lnTo>
                <a:lnTo>
                  <a:pt x="401541" y="1673749"/>
                </a:lnTo>
                <a:lnTo>
                  <a:pt x="353833" y="1626041"/>
                </a:lnTo>
                <a:lnTo>
                  <a:pt x="302150" y="1574358"/>
                </a:lnTo>
                <a:lnTo>
                  <a:pt x="333955" y="1665798"/>
                </a:lnTo>
                <a:lnTo>
                  <a:pt x="361784" y="1741335"/>
                </a:lnTo>
                <a:lnTo>
                  <a:pt x="393590" y="1800970"/>
                </a:lnTo>
                <a:lnTo>
                  <a:pt x="449249" y="1888434"/>
                </a:lnTo>
                <a:lnTo>
                  <a:pt x="492981" y="1940118"/>
                </a:lnTo>
                <a:close/>
              </a:path>
            </a:pathLst>
          </a:custGeom>
          <a:solidFill>
            <a:srgbClr val="FF0000"/>
          </a:solidFill>
          <a:ln w="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200" b="0" i="0" u="none" strike="noStrike" kern="0" cap="none" spc="0" normalizeH="0" baseline="0" noProof="0" dirty="0">
              <a:ln>
                <a:noFill/>
              </a:ln>
              <a:solidFill>
                <a:srgbClr val="FF0000"/>
              </a:solidFill>
              <a:effectLst/>
              <a:uLnTx/>
              <a:uFillTx/>
              <a:latin typeface="Avenir Next LT Pro" panose="020B0504020202020204" pitchFamily="34" charset="0"/>
            </a:endParaRPr>
          </a:p>
        </p:txBody>
      </p:sp>
      <p:sp>
        <p:nvSpPr>
          <p:cNvPr id="60" name="Freeform: Shape 59">
            <a:extLst>
              <a:ext uri="{FF2B5EF4-FFF2-40B4-BE49-F238E27FC236}">
                <a16:creationId xmlns:a16="http://schemas.microsoft.com/office/drawing/2014/main" id="{B4157E63-DA2D-22EE-0430-DD60E92A7304}"/>
              </a:ext>
            </a:extLst>
          </p:cNvPr>
          <p:cNvSpPr>
            <a:spLocks/>
          </p:cNvSpPr>
          <p:nvPr/>
        </p:nvSpPr>
        <p:spPr>
          <a:xfrm>
            <a:off x="9673573" y="4480619"/>
            <a:ext cx="140111" cy="265275"/>
          </a:xfrm>
          <a:custGeom>
            <a:avLst/>
            <a:gdLst>
              <a:gd name="connsiteX0" fmla="*/ 489005 w 1133061"/>
              <a:gd name="connsiteY0" fmla="*/ 1940118 h 1940118"/>
              <a:gd name="connsiteX1" fmla="*/ 393589 w 1133061"/>
              <a:gd name="connsiteY1" fmla="*/ 1920240 h 1940118"/>
              <a:gd name="connsiteX2" fmla="*/ 318052 w 1133061"/>
              <a:gd name="connsiteY2" fmla="*/ 1904337 h 1940118"/>
              <a:gd name="connsiteX3" fmla="*/ 238539 w 1133061"/>
              <a:gd name="connsiteY3" fmla="*/ 1864580 h 1940118"/>
              <a:gd name="connsiteX4" fmla="*/ 190831 w 1133061"/>
              <a:gd name="connsiteY4" fmla="*/ 1824824 h 1940118"/>
              <a:gd name="connsiteX5" fmla="*/ 163001 w 1133061"/>
              <a:gd name="connsiteY5" fmla="*/ 1796994 h 1940118"/>
              <a:gd name="connsiteX6" fmla="*/ 139147 w 1133061"/>
              <a:gd name="connsiteY6" fmla="*/ 1785067 h 1940118"/>
              <a:gd name="connsiteX7" fmla="*/ 119269 w 1133061"/>
              <a:gd name="connsiteY7" fmla="*/ 1753262 h 1940118"/>
              <a:gd name="connsiteX8" fmla="*/ 99391 w 1133061"/>
              <a:gd name="connsiteY8" fmla="*/ 1721457 h 1940118"/>
              <a:gd name="connsiteX9" fmla="*/ 67586 w 1133061"/>
              <a:gd name="connsiteY9" fmla="*/ 1677725 h 1940118"/>
              <a:gd name="connsiteX10" fmla="*/ 47707 w 1133061"/>
              <a:gd name="connsiteY10" fmla="*/ 1633993 h 1940118"/>
              <a:gd name="connsiteX11" fmla="*/ 27829 w 1133061"/>
              <a:gd name="connsiteY11" fmla="*/ 1574358 h 1940118"/>
              <a:gd name="connsiteX12" fmla="*/ 7951 w 1133061"/>
              <a:gd name="connsiteY12" fmla="*/ 1510747 h 1940118"/>
              <a:gd name="connsiteX13" fmla="*/ 7951 w 1133061"/>
              <a:gd name="connsiteY13" fmla="*/ 1431234 h 1940118"/>
              <a:gd name="connsiteX14" fmla="*/ 0 w 1133061"/>
              <a:gd name="connsiteY14" fmla="*/ 1343770 h 1940118"/>
              <a:gd name="connsiteX15" fmla="*/ 11927 w 1133061"/>
              <a:gd name="connsiteY15" fmla="*/ 1252330 h 1940118"/>
              <a:gd name="connsiteX16" fmla="*/ 19878 w 1133061"/>
              <a:gd name="connsiteY16" fmla="*/ 1212573 h 1940118"/>
              <a:gd name="connsiteX17" fmla="*/ 39756 w 1133061"/>
              <a:gd name="connsiteY17" fmla="*/ 1137036 h 1940118"/>
              <a:gd name="connsiteX18" fmla="*/ 67586 w 1133061"/>
              <a:gd name="connsiteY18" fmla="*/ 1061499 h 1940118"/>
              <a:gd name="connsiteX19" fmla="*/ 87464 w 1133061"/>
              <a:gd name="connsiteY19" fmla="*/ 1017766 h 1940118"/>
              <a:gd name="connsiteX20" fmla="*/ 131196 w 1133061"/>
              <a:gd name="connsiteY20" fmla="*/ 962107 h 1940118"/>
              <a:gd name="connsiteX21" fmla="*/ 174928 w 1133061"/>
              <a:gd name="connsiteY21" fmla="*/ 906448 h 1940118"/>
              <a:gd name="connsiteX22" fmla="*/ 238539 w 1133061"/>
              <a:gd name="connsiteY22" fmla="*/ 834886 h 1940118"/>
              <a:gd name="connsiteX23" fmla="*/ 306125 w 1133061"/>
              <a:gd name="connsiteY23" fmla="*/ 735495 h 1940118"/>
              <a:gd name="connsiteX24" fmla="*/ 322027 w 1133061"/>
              <a:gd name="connsiteY24" fmla="*/ 652006 h 1940118"/>
              <a:gd name="connsiteX25" fmla="*/ 349857 w 1133061"/>
              <a:gd name="connsiteY25" fmla="*/ 715617 h 1940118"/>
              <a:gd name="connsiteX26" fmla="*/ 361784 w 1133061"/>
              <a:gd name="connsiteY26" fmla="*/ 807057 h 1940118"/>
              <a:gd name="connsiteX27" fmla="*/ 357808 w 1133061"/>
              <a:gd name="connsiteY27" fmla="*/ 870667 h 1940118"/>
              <a:gd name="connsiteX28" fmla="*/ 349857 w 1133061"/>
              <a:gd name="connsiteY28" fmla="*/ 922351 h 1940118"/>
              <a:gd name="connsiteX29" fmla="*/ 333954 w 1133061"/>
              <a:gd name="connsiteY29" fmla="*/ 985961 h 1940118"/>
              <a:gd name="connsiteX30" fmla="*/ 329979 w 1133061"/>
              <a:gd name="connsiteY30" fmla="*/ 1013791 h 1940118"/>
              <a:gd name="connsiteX31" fmla="*/ 369735 w 1133061"/>
              <a:gd name="connsiteY31" fmla="*/ 966083 h 1940118"/>
              <a:gd name="connsiteX32" fmla="*/ 425394 w 1133061"/>
              <a:gd name="connsiteY32" fmla="*/ 866692 h 1940118"/>
              <a:gd name="connsiteX33" fmla="*/ 461175 w 1133061"/>
              <a:gd name="connsiteY33" fmla="*/ 795130 h 1940118"/>
              <a:gd name="connsiteX34" fmla="*/ 489005 w 1133061"/>
              <a:gd name="connsiteY34" fmla="*/ 715617 h 1940118"/>
              <a:gd name="connsiteX35" fmla="*/ 500932 w 1133061"/>
              <a:gd name="connsiteY35" fmla="*/ 652006 h 1940118"/>
              <a:gd name="connsiteX36" fmla="*/ 508883 w 1133061"/>
              <a:gd name="connsiteY36" fmla="*/ 540688 h 1940118"/>
              <a:gd name="connsiteX37" fmla="*/ 489005 w 1133061"/>
              <a:gd name="connsiteY37" fmla="*/ 441297 h 1940118"/>
              <a:gd name="connsiteX38" fmla="*/ 473102 w 1133061"/>
              <a:gd name="connsiteY38" fmla="*/ 361784 h 1940118"/>
              <a:gd name="connsiteX39" fmla="*/ 445273 w 1133061"/>
              <a:gd name="connsiteY39" fmla="*/ 298173 h 1940118"/>
              <a:gd name="connsiteX40" fmla="*/ 445273 w 1133061"/>
              <a:gd name="connsiteY40" fmla="*/ 230587 h 1940118"/>
              <a:gd name="connsiteX41" fmla="*/ 425394 w 1133061"/>
              <a:gd name="connsiteY41" fmla="*/ 143123 h 1940118"/>
              <a:gd name="connsiteX42" fmla="*/ 429370 w 1133061"/>
              <a:gd name="connsiteY42" fmla="*/ 67586 h 1940118"/>
              <a:gd name="connsiteX43" fmla="*/ 457200 w 1133061"/>
              <a:gd name="connsiteY43" fmla="*/ 0 h 1940118"/>
              <a:gd name="connsiteX44" fmla="*/ 469127 w 1133061"/>
              <a:gd name="connsiteY44" fmla="*/ 35780 h 1940118"/>
              <a:gd name="connsiteX45" fmla="*/ 481054 w 1133061"/>
              <a:gd name="connsiteY45" fmla="*/ 75537 h 1940118"/>
              <a:gd name="connsiteX46" fmla="*/ 500932 w 1133061"/>
              <a:gd name="connsiteY46" fmla="*/ 119269 h 1940118"/>
              <a:gd name="connsiteX47" fmla="*/ 516834 w 1133061"/>
              <a:gd name="connsiteY47" fmla="*/ 159026 h 1940118"/>
              <a:gd name="connsiteX48" fmla="*/ 596347 w 1133061"/>
              <a:gd name="connsiteY48" fmla="*/ 234563 h 1940118"/>
              <a:gd name="connsiteX49" fmla="*/ 644055 w 1133061"/>
              <a:gd name="connsiteY49" fmla="*/ 286246 h 1940118"/>
              <a:gd name="connsiteX50" fmla="*/ 687787 w 1133061"/>
              <a:gd name="connsiteY50" fmla="*/ 329979 h 1940118"/>
              <a:gd name="connsiteX51" fmla="*/ 751398 w 1133061"/>
              <a:gd name="connsiteY51" fmla="*/ 401540 h 1940118"/>
              <a:gd name="connsiteX52" fmla="*/ 803081 w 1133061"/>
              <a:gd name="connsiteY52" fmla="*/ 449248 h 1940118"/>
              <a:gd name="connsiteX53" fmla="*/ 842838 w 1133061"/>
              <a:gd name="connsiteY53" fmla="*/ 600323 h 1940118"/>
              <a:gd name="connsiteX54" fmla="*/ 854765 w 1133061"/>
              <a:gd name="connsiteY54" fmla="*/ 739471 h 1940118"/>
              <a:gd name="connsiteX55" fmla="*/ 866692 w 1133061"/>
              <a:gd name="connsiteY55" fmla="*/ 894521 h 1940118"/>
              <a:gd name="connsiteX56" fmla="*/ 850789 w 1133061"/>
              <a:gd name="connsiteY56" fmla="*/ 993913 h 1940118"/>
              <a:gd name="connsiteX57" fmla="*/ 870667 w 1133061"/>
              <a:gd name="connsiteY57" fmla="*/ 950180 h 1940118"/>
              <a:gd name="connsiteX58" fmla="*/ 902473 w 1133061"/>
              <a:gd name="connsiteY58" fmla="*/ 902473 h 1940118"/>
              <a:gd name="connsiteX59" fmla="*/ 954156 w 1133061"/>
              <a:gd name="connsiteY59" fmla="*/ 850789 h 1940118"/>
              <a:gd name="connsiteX60" fmla="*/ 993913 w 1133061"/>
              <a:gd name="connsiteY60" fmla="*/ 807057 h 1940118"/>
              <a:gd name="connsiteX61" fmla="*/ 1045596 w 1133061"/>
              <a:gd name="connsiteY61" fmla="*/ 779227 h 1940118"/>
              <a:gd name="connsiteX62" fmla="*/ 1101255 w 1133061"/>
              <a:gd name="connsiteY62" fmla="*/ 767300 h 1940118"/>
              <a:gd name="connsiteX63" fmla="*/ 1125109 w 1133061"/>
              <a:gd name="connsiteY63" fmla="*/ 771276 h 1940118"/>
              <a:gd name="connsiteX64" fmla="*/ 1069450 w 1133061"/>
              <a:gd name="connsiteY64" fmla="*/ 846813 h 1940118"/>
              <a:gd name="connsiteX65" fmla="*/ 1037645 w 1133061"/>
              <a:gd name="connsiteY65" fmla="*/ 954156 h 1940118"/>
              <a:gd name="connsiteX66" fmla="*/ 1033669 w 1133061"/>
              <a:gd name="connsiteY66" fmla="*/ 1041620 h 1940118"/>
              <a:gd name="connsiteX67" fmla="*/ 1049572 w 1133061"/>
              <a:gd name="connsiteY67" fmla="*/ 1137036 h 1940118"/>
              <a:gd name="connsiteX68" fmla="*/ 1085353 w 1133061"/>
              <a:gd name="connsiteY68" fmla="*/ 1244379 h 1940118"/>
              <a:gd name="connsiteX69" fmla="*/ 1113182 w 1133061"/>
              <a:gd name="connsiteY69" fmla="*/ 1359673 h 1940118"/>
              <a:gd name="connsiteX70" fmla="*/ 1133061 w 1133061"/>
              <a:gd name="connsiteY70" fmla="*/ 1459064 h 1940118"/>
              <a:gd name="connsiteX71" fmla="*/ 1121134 w 1133061"/>
              <a:gd name="connsiteY71" fmla="*/ 1586285 h 1940118"/>
              <a:gd name="connsiteX72" fmla="*/ 1077401 w 1133061"/>
              <a:gd name="connsiteY72" fmla="*/ 1689652 h 1940118"/>
              <a:gd name="connsiteX73" fmla="*/ 989937 w 1133061"/>
              <a:gd name="connsiteY73" fmla="*/ 1777116 h 1940118"/>
              <a:gd name="connsiteX74" fmla="*/ 910424 w 1133061"/>
              <a:gd name="connsiteY74" fmla="*/ 1836751 h 1940118"/>
              <a:gd name="connsiteX75" fmla="*/ 795130 w 1133061"/>
              <a:gd name="connsiteY75" fmla="*/ 1896386 h 1940118"/>
              <a:gd name="connsiteX76" fmla="*/ 739471 w 1133061"/>
              <a:gd name="connsiteY76" fmla="*/ 1916264 h 1940118"/>
              <a:gd name="connsiteX77" fmla="*/ 850789 w 1133061"/>
              <a:gd name="connsiteY77" fmla="*/ 1828800 h 1940118"/>
              <a:gd name="connsiteX78" fmla="*/ 930302 w 1133061"/>
              <a:gd name="connsiteY78" fmla="*/ 1681700 h 1940118"/>
              <a:gd name="connsiteX79" fmla="*/ 954156 w 1133061"/>
              <a:gd name="connsiteY79" fmla="*/ 1574358 h 1940118"/>
              <a:gd name="connsiteX80" fmla="*/ 958132 w 1133061"/>
              <a:gd name="connsiteY80" fmla="*/ 1530626 h 1940118"/>
              <a:gd name="connsiteX81" fmla="*/ 950181 w 1133061"/>
              <a:gd name="connsiteY81" fmla="*/ 1451113 h 1940118"/>
              <a:gd name="connsiteX82" fmla="*/ 910424 w 1133061"/>
              <a:gd name="connsiteY82" fmla="*/ 1518699 h 1940118"/>
              <a:gd name="connsiteX83" fmla="*/ 870667 w 1133061"/>
              <a:gd name="connsiteY83" fmla="*/ 1574358 h 1940118"/>
              <a:gd name="connsiteX84" fmla="*/ 830911 w 1133061"/>
              <a:gd name="connsiteY84" fmla="*/ 1602187 h 1940118"/>
              <a:gd name="connsiteX85" fmla="*/ 791154 w 1133061"/>
              <a:gd name="connsiteY85" fmla="*/ 1610139 h 1940118"/>
              <a:gd name="connsiteX86" fmla="*/ 775252 w 1133061"/>
              <a:gd name="connsiteY86" fmla="*/ 1610139 h 1940118"/>
              <a:gd name="connsiteX87" fmla="*/ 731520 w 1133061"/>
              <a:gd name="connsiteY87" fmla="*/ 1610139 h 1940118"/>
              <a:gd name="connsiteX88" fmla="*/ 695739 w 1133061"/>
              <a:gd name="connsiteY88" fmla="*/ 1574358 h 1940118"/>
              <a:gd name="connsiteX89" fmla="*/ 663934 w 1133061"/>
              <a:gd name="connsiteY89" fmla="*/ 1530626 h 1940118"/>
              <a:gd name="connsiteX90" fmla="*/ 644055 w 1133061"/>
              <a:gd name="connsiteY90" fmla="*/ 1482918 h 1940118"/>
              <a:gd name="connsiteX91" fmla="*/ 620201 w 1133061"/>
              <a:gd name="connsiteY91" fmla="*/ 1403405 h 1940118"/>
              <a:gd name="connsiteX92" fmla="*/ 620201 w 1133061"/>
              <a:gd name="connsiteY92" fmla="*/ 1327867 h 1940118"/>
              <a:gd name="connsiteX93" fmla="*/ 628153 w 1133061"/>
              <a:gd name="connsiteY93" fmla="*/ 1272208 h 1940118"/>
              <a:gd name="connsiteX94" fmla="*/ 624177 w 1133061"/>
              <a:gd name="connsiteY94" fmla="*/ 1228476 h 1940118"/>
              <a:gd name="connsiteX95" fmla="*/ 568518 w 1133061"/>
              <a:gd name="connsiteY95" fmla="*/ 1296062 h 1940118"/>
              <a:gd name="connsiteX96" fmla="*/ 536713 w 1133061"/>
              <a:gd name="connsiteY96" fmla="*/ 1355697 h 1940118"/>
              <a:gd name="connsiteX97" fmla="*/ 512859 w 1133061"/>
              <a:gd name="connsiteY97" fmla="*/ 1423283 h 1940118"/>
              <a:gd name="connsiteX98" fmla="*/ 492981 w 1133061"/>
              <a:gd name="connsiteY98" fmla="*/ 1498820 h 1940118"/>
              <a:gd name="connsiteX99" fmla="*/ 485029 w 1133061"/>
              <a:gd name="connsiteY99" fmla="*/ 1562431 h 1940118"/>
              <a:gd name="connsiteX100" fmla="*/ 485029 w 1133061"/>
              <a:gd name="connsiteY100" fmla="*/ 1649895 h 1940118"/>
              <a:gd name="connsiteX101" fmla="*/ 485029 w 1133061"/>
              <a:gd name="connsiteY101" fmla="*/ 1713506 h 1940118"/>
              <a:gd name="connsiteX102" fmla="*/ 489005 w 1133061"/>
              <a:gd name="connsiteY102" fmla="*/ 1729408 h 1940118"/>
              <a:gd name="connsiteX103" fmla="*/ 437321 w 1133061"/>
              <a:gd name="connsiteY103" fmla="*/ 1705554 h 1940118"/>
              <a:gd name="connsiteX104" fmla="*/ 397565 w 1133061"/>
              <a:gd name="connsiteY104" fmla="*/ 1673749 h 1940118"/>
              <a:gd name="connsiteX105" fmla="*/ 349857 w 1133061"/>
              <a:gd name="connsiteY105" fmla="*/ 1626041 h 1940118"/>
              <a:gd name="connsiteX106" fmla="*/ 298174 w 1133061"/>
              <a:gd name="connsiteY106" fmla="*/ 1574358 h 1940118"/>
              <a:gd name="connsiteX107" fmla="*/ 329979 w 1133061"/>
              <a:gd name="connsiteY107" fmla="*/ 1665798 h 1940118"/>
              <a:gd name="connsiteX108" fmla="*/ 357808 w 1133061"/>
              <a:gd name="connsiteY108" fmla="*/ 1741335 h 1940118"/>
              <a:gd name="connsiteX109" fmla="*/ 389614 w 1133061"/>
              <a:gd name="connsiteY109" fmla="*/ 1800970 h 1940118"/>
              <a:gd name="connsiteX110" fmla="*/ 445273 w 1133061"/>
              <a:gd name="connsiteY110" fmla="*/ 1888434 h 1940118"/>
              <a:gd name="connsiteX111" fmla="*/ 489005 w 1133061"/>
              <a:gd name="connsiteY111" fmla="*/ 1940118 h 1940118"/>
              <a:gd name="connsiteX0" fmla="*/ 489005 w 1133061"/>
              <a:gd name="connsiteY0" fmla="*/ 1940118 h 1940118"/>
              <a:gd name="connsiteX1" fmla="*/ 393589 w 1133061"/>
              <a:gd name="connsiteY1" fmla="*/ 1920240 h 1940118"/>
              <a:gd name="connsiteX2" fmla="*/ 318052 w 1133061"/>
              <a:gd name="connsiteY2" fmla="*/ 1904337 h 1940118"/>
              <a:gd name="connsiteX3" fmla="*/ 238539 w 1133061"/>
              <a:gd name="connsiteY3" fmla="*/ 1864580 h 1940118"/>
              <a:gd name="connsiteX4" fmla="*/ 190831 w 1133061"/>
              <a:gd name="connsiteY4" fmla="*/ 1824824 h 1940118"/>
              <a:gd name="connsiteX5" fmla="*/ 163001 w 1133061"/>
              <a:gd name="connsiteY5" fmla="*/ 1796994 h 1940118"/>
              <a:gd name="connsiteX6" fmla="*/ 139147 w 1133061"/>
              <a:gd name="connsiteY6" fmla="*/ 1785067 h 1940118"/>
              <a:gd name="connsiteX7" fmla="*/ 119269 w 1133061"/>
              <a:gd name="connsiteY7" fmla="*/ 1753262 h 1940118"/>
              <a:gd name="connsiteX8" fmla="*/ 99391 w 1133061"/>
              <a:gd name="connsiteY8" fmla="*/ 1721457 h 1940118"/>
              <a:gd name="connsiteX9" fmla="*/ 67586 w 1133061"/>
              <a:gd name="connsiteY9" fmla="*/ 1677725 h 1940118"/>
              <a:gd name="connsiteX10" fmla="*/ 47707 w 1133061"/>
              <a:gd name="connsiteY10" fmla="*/ 1633993 h 1940118"/>
              <a:gd name="connsiteX11" fmla="*/ 27829 w 1133061"/>
              <a:gd name="connsiteY11" fmla="*/ 1574358 h 1940118"/>
              <a:gd name="connsiteX12" fmla="*/ 7951 w 1133061"/>
              <a:gd name="connsiteY12" fmla="*/ 1510747 h 1940118"/>
              <a:gd name="connsiteX13" fmla="*/ 7951 w 1133061"/>
              <a:gd name="connsiteY13" fmla="*/ 1431234 h 1940118"/>
              <a:gd name="connsiteX14" fmla="*/ 0 w 1133061"/>
              <a:gd name="connsiteY14" fmla="*/ 1343770 h 1940118"/>
              <a:gd name="connsiteX15" fmla="*/ 11927 w 1133061"/>
              <a:gd name="connsiteY15" fmla="*/ 1252330 h 1940118"/>
              <a:gd name="connsiteX16" fmla="*/ 19878 w 1133061"/>
              <a:gd name="connsiteY16" fmla="*/ 1212573 h 1940118"/>
              <a:gd name="connsiteX17" fmla="*/ 39756 w 1133061"/>
              <a:gd name="connsiteY17" fmla="*/ 1137036 h 1940118"/>
              <a:gd name="connsiteX18" fmla="*/ 67586 w 1133061"/>
              <a:gd name="connsiteY18" fmla="*/ 1061499 h 1940118"/>
              <a:gd name="connsiteX19" fmla="*/ 87464 w 1133061"/>
              <a:gd name="connsiteY19" fmla="*/ 1017766 h 1940118"/>
              <a:gd name="connsiteX20" fmla="*/ 131196 w 1133061"/>
              <a:gd name="connsiteY20" fmla="*/ 962107 h 1940118"/>
              <a:gd name="connsiteX21" fmla="*/ 174928 w 1133061"/>
              <a:gd name="connsiteY21" fmla="*/ 906448 h 1940118"/>
              <a:gd name="connsiteX22" fmla="*/ 238539 w 1133061"/>
              <a:gd name="connsiteY22" fmla="*/ 834886 h 1940118"/>
              <a:gd name="connsiteX23" fmla="*/ 306125 w 1133061"/>
              <a:gd name="connsiteY23" fmla="*/ 735495 h 1940118"/>
              <a:gd name="connsiteX24" fmla="*/ 322027 w 1133061"/>
              <a:gd name="connsiteY24" fmla="*/ 652006 h 1940118"/>
              <a:gd name="connsiteX25" fmla="*/ 349857 w 1133061"/>
              <a:gd name="connsiteY25" fmla="*/ 715617 h 1940118"/>
              <a:gd name="connsiteX26" fmla="*/ 361784 w 1133061"/>
              <a:gd name="connsiteY26" fmla="*/ 807057 h 1940118"/>
              <a:gd name="connsiteX27" fmla="*/ 357808 w 1133061"/>
              <a:gd name="connsiteY27" fmla="*/ 870667 h 1940118"/>
              <a:gd name="connsiteX28" fmla="*/ 349857 w 1133061"/>
              <a:gd name="connsiteY28" fmla="*/ 922351 h 1940118"/>
              <a:gd name="connsiteX29" fmla="*/ 333954 w 1133061"/>
              <a:gd name="connsiteY29" fmla="*/ 985961 h 1940118"/>
              <a:gd name="connsiteX30" fmla="*/ 329979 w 1133061"/>
              <a:gd name="connsiteY30" fmla="*/ 1013791 h 1940118"/>
              <a:gd name="connsiteX31" fmla="*/ 369735 w 1133061"/>
              <a:gd name="connsiteY31" fmla="*/ 966083 h 1940118"/>
              <a:gd name="connsiteX32" fmla="*/ 425394 w 1133061"/>
              <a:gd name="connsiteY32" fmla="*/ 866692 h 1940118"/>
              <a:gd name="connsiteX33" fmla="*/ 461175 w 1133061"/>
              <a:gd name="connsiteY33" fmla="*/ 795130 h 1940118"/>
              <a:gd name="connsiteX34" fmla="*/ 489005 w 1133061"/>
              <a:gd name="connsiteY34" fmla="*/ 715617 h 1940118"/>
              <a:gd name="connsiteX35" fmla="*/ 500932 w 1133061"/>
              <a:gd name="connsiteY35" fmla="*/ 652006 h 1940118"/>
              <a:gd name="connsiteX36" fmla="*/ 508883 w 1133061"/>
              <a:gd name="connsiteY36" fmla="*/ 540688 h 1940118"/>
              <a:gd name="connsiteX37" fmla="*/ 489005 w 1133061"/>
              <a:gd name="connsiteY37" fmla="*/ 441297 h 1940118"/>
              <a:gd name="connsiteX38" fmla="*/ 473102 w 1133061"/>
              <a:gd name="connsiteY38" fmla="*/ 361784 h 1940118"/>
              <a:gd name="connsiteX39" fmla="*/ 445273 w 1133061"/>
              <a:gd name="connsiteY39" fmla="*/ 298173 h 1940118"/>
              <a:gd name="connsiteX40" fmla="*/ 445273 w 1133061"/>
              <a:gd name="connsiteY40" fmla="*/ 230587 h 1940118"/>
              <a:gd name="connsiteX41" fmla="*/ 425394 w 1133061"/>
              <a:gd name="connsiteY41" fmla="*/ 143123 h 1940118"/>
              <a:gd name="connsiteX42" fmla="*/ 429370 w 1133061"/>
              <a:gd name="connsiteY42" fmla="*/ 67586 h 1940118"/>
              <a:gd name="connsiteX43" fmla="*/ 457200 w 1133061"/>
              <a:gd name="connsiteY43" fmla="*/ 0 h 1940118"/>
              <a:gd name="connsiteX44" fmla="*/ 469127 w 1133061"/>
              <a:gd name="connsiteY44" fmla="*/ 35780 h 1940118"/>
              <a:gd name="connsiteX45" fmla="*/ 481054 w 1133061"/>
              <a:gd name="connsiteY45" fmla="*/ 75537 h 1940118"/>
              <a:gd name="connsiteX46" fmla="*/ 500932 w 1133061"/>
              <a:gd name="connsiteY46" fmla="*/ 119269 h 1940118"/>
              <a:gd name="connsiteX47" fmla="*/ 516834 w 1133061"/>
              <a:gd name="connsiteY47" fmla="*/ 159026 h 1940118"/>
              <a:gd name="connsiteX48" fmla="*/ 596347 w 1133061"/>
              <a:gd name="connsiteY48" fmla="*/ 234563 h 1940118"/>
              <a:gd name="connsiteX49" fmla="*/ 644055 w 1133061"/>
              <a:gd name="connsiteY49" fmla="*/ 286246 h 1940118"/>
              <a:gd name="connsiteX50" fmla="*/ 687787 w 1133061"/>
              <a:gd name="connsiteY50" fmla="*/ 329979 h 1940118"/>
              <a:gd name="connsiteX51" fmla="*/ 751398 w 1133061"/>
              <a:gd name="connsiteY51" fmla="*/ 401540 h 1940118"/>
              <a:gd name="connsiteX52" fmla="*/ 803081 w 1133061"/>
              <a:gd name="connsiteY52" fmla="*/ 453224 h 1940118"/>
              <a:gd name="connsiteX53" fmla="*/ 842838 w 1133061"/>
              <a:gd name="connsiteY53" fmla="*/ 600323 h 1940118"/>
              <a:gd name="connsiteX54" fmla="*/ 854765 w 1133061"/>
              <a:gd name="connsiteY54" fmla="*/ 739471 h 1940118"/>
              <a:gd name="connsiteX55" fmla="*/ 866692 w 1133061"/>
              <a:gd name="connsiteY55" fmla="*/ 894521 h 1940118"/>
              <a:gd name="connsiteX56" fmla="*/ 850789 w 1133061"/>
              <a:gd name="connsiteY56" fmla="*/ 993913 h 1940118"/>
              <a:gd name="connsiteX57" fmla="*/ 870667 w 1133061"/>
              <a:gd name="connsiteY57" fmla="*/ 950180 h 1940118"/>
              <a:gd name="connsiteX58" fmla="*/ 902473 w 1133061"/>
              <a:gd name="connsiteY58" fmla="*/ 902473 h 1940118"/>
              <a:gd name="connsiteX59" fmla="*/ 954156 w 1133061"/>
              <a:gd name="connsiteY59" fmla="*/ 850789 h 1940118"/>
              <a:gd name="connsiteX60" fmla="*/ 993913 w 1133061"/>
              <a:gd name="connsiteY60" fmla="*/ 807057 h 1940118"/>
              <a:gd name="connsiteX61" fmla="*/ 1045596 w 1133061"/>
              <a:gd name="connsiteY61" fmla="*/ 779227 h 1940118"/>
              <a:gd name="connsiteX62" fmla="*/ 1101255 w 1133061"/>
              <a:gd name="connsiteY62" fmla="*/ 767300 h 1940118"/>
              <a:gd name="connsiteX63" fmla="*/ 1125109 w 1133061"/>
              <a:gd name="connsiteY63" fmla="*/ 771276 h 1940118"/>
              <a:gd name="connsiteX64" fmla="*/ 1069450 w 1133061"/>
              <a:gd name="connsiteY64" fmla="*/ 846813 h 1940118"/>
              <a:gd name="connsiteX65" fmla="*/ 1037645 w 1133061"/>
              <a:gd name="connsiteY65" fmla="*/ 954156 h 1940118"/>
              <a:gd name="connsiteX66" fmla="*/ 1033669 w 1133061"/>
              <a:gd name="connsiteY66" fmla="*/ 1041620 h 1940118"/>
              <a:gd name="connsiteX67" fmla="*/ 1049572 w 1133061"/>
              <a:gd name="connsiteY67" fmla="*/ 1137036 h 1940118"/>
              <a:gd name="connsiteX68" fmla="*/ 1085353 w 1133061"/>
              <a:gd name="connsiteY68" fmla="*/ 1244379 h 1940118"/>
              <a:gd name="connsiteX69" fmla="*/ 1113182 w 1133061"/>
              <a:gd name="connsiteY69" fmla="*/ 1359673 h 1940118"/>
              <a:gd name="connsiteX70" fmla="*/ 1133061 w 1133061"/>
              <a:gd name="connsiteY70" fmla="*/ 1459064 h 1940118"/>
              <a:gd name="connsiteX71" fmla="*/ 1121134 w 1133061"/>
              <a:gd name="connsiteY71" fmla="*/ 1586285 h 1940118"/>
              <a:gd name="connsiteX72" fmla="*/ 1077401 w 1133061"/>
              <a:gd name="connsiteY72" fmla="*/ 1689652 h 1940118"/>
              <a:gd name="connsiteX73" fmla="*/ 989937 w 1133061"/>
              <a:gd name="connsiteY73" fmla="*/ 1777116 h 1940118"/>
              <a:gd name="connsiteX74" fmla="*/ 910424 w 1133061"/>
              <a:gd name="connsiteY74" fmla="*/ 1836751 h 1940118"/>
              <a:gd name="connsiteX75" fmla="*/ 795130 w 1133061"/>
              <a:gd name="connsiteY75" fmla="*/ 1896386 h 1940118"/>
              <a:gd name="connsiteX76" fmla="*/ 739471 w 1133061"/>
              <a:gd name="connsiteY76" fmla="*/ 1916264 h 1940118"/>
              <a:gd name="connsiteX77" fmla="*/ 850789 w 1133061"/>
              <a:gd name="connsiteY77" fmla="*/ 1828800 h 1940118"/>
              <a:gd name="connsiteX78" fmla="*/ 930302 w 1133061"/>
              <a:gd name="connsiteY78" fmla="*/ 1681700 h 1940118"/>
              <a:gd name="connsiteX79" fmla="*/ 954156 w 1133061"/>
              <a:gd name="connsiteY79" fmla="*/ 1574358 h 1940118"/>
              <a:gd name="connsiteX80" fmla="*/ 958132 w 1133061"/>
              <a:gd name="connsiteY80" fmla="*/ 1530626 h 1940118"/>
              <a:gd name="connsiteX81" fmla="*/ 950181 w 1133061"/>
              <a:gd name="connsiteY81" fmla="*/ 1451113 h 1940118"/>
              <a:gd name="connsiteX82" fmla="*/ 910424 w 1133061"/>
              <a:gd name="connsiteY82" fmla="*/ 1518699 h 1940118"/>
              <a:gd name="connsiteX83" fmla="*/ 870667 w 1133061"/>
              <a:gd name="connsiteY83" fmla="*/ 1574358 h 1940118"/>
              <a:gd name="connsiteX84" fmla="*/ 830911 w 1133061"/>
              <a:gd name="connsiteY84" fmla="*/ 1602187 h 1940118"/>
              <a:gd name="connsiteX85" fmla="*/ 791154 w 1133061"/>
              <a:gd name="connsiteY85" fmla="*/ 1610139 h 1940118"/>
              <a:gd name="connsiteX86" fmla="*/ 775252 w 1133061"/>
              <a:gd name="connsiteY86" fmla="*/ 1610139 h 1940118"/>
              <a:gd name="connsiteX87" fmla="*/ 731520 w 1133061"/>
              <a:gd name="connsiteY87" fmla="*/ 1610139 h 1940118"/>
              <a:gd name="connsiteX88" fmla="*/ 695739 w 1133061"/>
              <a:gd name="connsiteY88" fmla="*/ 1574358 h 1940118"/>
              <a:gd name="connsiteX89" fmla="*/ 663934 w 1133061"/>
              <a:gd name="connsiteY89" fmla="*/ 1530626 h 1940118"/>
              <a:gd name="connsiteX90" fmla="*/ 644055 w 1133061"/>
              <a:gd name="connsiteY90" fmla="*/ 1482918 h 1940118"/>
              <a:gd name="connsiteX91" fmla="*/ 620201 w 1133061"/>
              <a:gd name="connsiteY91" fmla="*/ 1403405 h 1940118"/>
              <a:gd name="connsiteX92" fmla="*/ 620201 w 1133061"/>
              <a:gd name="connsiteY92" fmla="*/ 1327867 h 1940118"/>
              <a:gd name="connsiteX93" fmla="*/ 628153 w 1133061"/>
              <a:gd name="connsiteY93" fmla="*/ 1272208 h 1940118"/>
              <a:gd name="connsiteX94" fmla="*/ 624177 w 1133061"/>
              <a:gd name="connsiteY94" fmla="*/ 1228476 h 1940118"/>
              <a:gd name="connsiteX95" fmla="*/ 568518 w 1133061"/>
              <a:gd name="connsiteY95" fmla="*/ 1296062 h 1940118"/>
              <a:gd name="connsiteX96" fmla="*/ 536713 w 1133061"/>
              <a:gd name="connsiteY96" fmla="*/ 1355697 h 1940118"/>
              <a:gd name="connsiteX97" fmla="*/ 512859 w 1133061"/>
              <a:gd name="connsiteY97" fmla="*/ 1423283 h 1940118"/>
              <a:gd name="connsiteX98" fmla="*/ 492981 w 1133061"/>
              <a:gd name="connsiteY98" fmla="*/ 1498820 h 1940118"/>
              <a:gd name="connsiteX99" fmla="*/ 485029 w 1133061"/>
              <a:gd name="connsiteY99" fmla="*/ 1562431 h 1940118"/>
              <a:gd name="connsiteX100" fmla="*/ 485029 w 1133061"/>
              <a:gd name="connsiteY100" fmla="*/ 1649895 h 1940118"/>
              <a:gd name="connsiteX101" fmla="*/ 485029 w 1133061"/>
              <a:gd name="connsiteY101" fmla="*/ 1713506 h 1940118"/>
              <a:gd name="connsiteX102" fmla="*/ 489005 w 1133061"/>
              <a:gd name="connsiteY102" fmla="*/ 1729408 h 1940118"/>
              <a:gd name="connsiteX103" fmla="*/ 437321 w 1133061"/>
              <a:gd name="connsiteY103" fmla="*/ 1705554 h 1940118"/>
              <a:gd name="connsiteX104" fmla="*/ 397565 w 1133061"/>
              <a:gd name="connsiteY104" fmla="*/ 1673749 h 1940118"/>
              <a:gd name="connsiteX105" fmla="*/ 349857 w 1133061"/>
              <a:gd name="connsiteY105" fmla="*/ 1626041 h 1940118"/>
              <a:gd name="connsiteX106" fmla="*/ 298174 w 1133061"/>
              <a:gd name="connsiteY106" fmla="*/ 1574358 h 1940118"/>
              <a:gd name="connsiteX107" fmla="*/ 329979 w 1133061"/>
              <a:gd name="connsiteY107" fmla="*/ 1665798 h 1940118"/>
              <a:gd name="connsiteX108" fmla="*/ 357808 w 1133061"/>
              <a:gd name="connsiteY108" fmla="*/ 1741335 h 1940118"/>
              <a:gd name="connsiteX109" fmla="*/ 389614 w 1133061"/>
              <a:gd name="connsiteY109" fmla="*/ 1800970 h 1940118"/>
              <a:gd name="connsiteX110" fmla="*/ 445273 w 1133061"/>
              <a:gd name="connsiteY110" fmla="*/ 1888434 h 1940118"/>
              <a:gd name="connsiteX111" fmla="*/ 489005 w 1133061"/>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9249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20810 w 1137037"/>
              <a:gd name="connsiteY47" fmla="*/ 159026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9249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1298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1298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18984 w 1137037"/>
              <a:gd name="connsiteY52" fmla="*/ 496956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37037" h="1940118">
                <a:moveTo>
                  <a:pt x="492981" y="1940118"/>
                </a:moveTo>
                <a:lnTo>
                  <a:pt x="397565" y="1920240"/>
                </a:lnTo>
                <a:lnTo>
                  <a:pt x="322028" y="1904337"/>
                </a:lnTo>
                <a:lnTo>
                  <a:pt x="242515" y="1864580"/>
                </a:lnTo>
                <a:lnTo>
                  <a:pt x="194807" y="1824824"/>
                </a:lnTo>
                <a:lnTo>
                  <a:pt x="166977" y="1796994"/>
                </a:lnTo>
                <a:lnTo>
                  <a:pt x="143123" y="1785067"/>
                </a:lnTo>
                <a:lnTo>
                  <a:pt x="123245" y="1753262"/>
                </a:lnTo>
                <a:lnTo>
                  <a:pt x="103367" y="1721457"/>
                </a:lnTo>
                <a:lnTo>
                  <a:pt x="71562" y="1677725"/>
                </a:lnTo>
                <a:lnTo>
                  <a:pt x="51683" y="1633993"/>
                </a:lnTo>
                <a:lnTo>
                  <a:pt x="31805" y="1574358"/>
                </a:lnTo>
                <a:lnTo>
                  <a:pt x="11927" y="1510747"/>
                </a:lnTo>
                <a:lnTo>
                  <a:pt x="0" y="1431234"/>
                </a:lnTo>
                <a:lnTo>
                  <a:pt x="3976" y="1343770"/>
                </a:lnTo>
                <a:lnTo>
                  <a:pt x="15903" y="1252330"/>
                </a:lnTo>
                <a:lnTo>
                  <a:pt x="23854" y="1212573"/>
                </a:lnTo>
                <a:lnTo>
                  <a:pt x="43732" y="1137036"/>
                </a:lnTo>
                <a:lnTo>
                  <a:pt x="71562" y="1061499"/>
                </a:lnTo>
                <a:lnTo>
                  <a:pt x="91440" y="1017766"/>
                </a:lnTo>
                <a:lnTo>
                  <a:pt x="135172" y="962107"/>
                </a:lnTo>
                <a:lnTo>
                  <a:pt x="178904" y="906448"/>
                </a:lnTo>
                <a:lnTo>
                  <a:pt x="242515" y="834886"/>
                </a:lnTo>
                <a:lnTo>
                  <a:pt x="310101" y="735495"/>
                </a:lnTo>
                <a:lnTo>
                  <a:pt x="326003" y="652006"/>
                </a:lnTo>
                <a:lnTo>
                  <a:pt x="353833" y="715617"/>
                </a:lnTo>
                <a:lnTo>
                  <a:pt x="365760" y="807057"/>
                </a:lnTo>
                <a:lnTo>
                  <a:pt x="361784" y="870667"/>
                </a:lnTo>
                <a:lnTo>
                  <a:pt x="353833" y="922351"/>
                </a:lnTo>
                <a:lnTo>
                  <a:pt x="337930" y="985961"/>
                </a:lnTo>
                <a:lnTo>
                  <a:pt x="333955" y="1013791"/>
                </a:lnTo>
                <a:lnTo>
                  <a:pt x="373711" y="966083"/>
                </a:lnTo>
                <a:lnTo>
                  <a:pt x="429370" y="866692"/>
                </a:lnTo>
                <a:lnTo>
                  <a:pt x="465151" y="795130"/>
                </a:lnTo>
                <a:lnTo>
                  <a:pt x="492981" y="715617"/>
                </a:lnTo>
                <a:lnTo>
                  <a:pt x="504908" y="652006"/>
                </a:lnTo>
                <a:lnTo>
                  <a:pt x="512859" y="540688"/>
                </a:lnTo>
                <a:lnTo>
                  <a:pt x="492981" y="441297"/>
                </a:lnTo>
                <a:lnTo>
                  <a:pt x="477078" y="361784"/>
                </a:lnTo>
                <a:lnTo>
                  <a:pt x="449249" y="298173"/>
                </a:lnTo>
                <a:lnTo>
                  <a:pt x="441298" y="230587"/>
                </a:lnTo>
                <a:lnTo>
                  <a:pt x="429370" y="143123"/>
                </a:lnTo>
                <a:lnTo>
                  <a:pt x="433346" y="67586"/>
                </a:lnTo>
                <a:lnTo>
                  <a:pt x="461176" y="0"/>
                </a:lnTo>
                <a:lnTo>
                  <a:pt x="473103" y="35780"/>
                </a:lnTo>
                <a:lnTo>
                  <a:pt x="485030" y="75537"/>
                </a:lnTo>
                <a:lnTo>
                  <a:pt x="504908" y="119269"/>
                </a:lnTo>
                <a:lnTo>
                  <a:pt x="548640" y="190832"/>
                </a:lnTo>
                <a:lnTo>
                  <a:pt x="600323" y="234563"/>
                </a:lnTo>
                <a:lnTo>
                  <a:pt x="648031" y="286246"/>
                </a:lnTo>
                <a:lnTo>
                  <a:pt x="691763" y="329979"/>
                </a:lnTo>
                <a:lnTo>
                  <a:pt x="755374" y="401540"/>
                </a:lnTo>
                <a:lnTo>
                  <a:pt x="818984" y="496956"/>
                </a:lnTo>
                <a:lnTo>
                  <a:pt x="846814" y="600323"/>
                </a:lnTo>
                <a:lnTo>
                  <a:pt x="858741" y="739471"/>
                </a:lnTo>
                <a:lnTo>
                  <a:pt x="870668" y="894521"/>
                </a:lnTo>
                <a:lnTo>
                  <a:pt x="854765" y="993913"/>
                </a:lnTo>
                <a:lnTo>
                  <a:pt x="874643" y="950180"/>
                </a:lnTo>
                <a:lnTo>
                  <a:pt x="906449" y="902473"/>
                </a:lnTo>
                <a:lnTo>
                  <a:pt x="958132" y="850789"/>
                </a:lnTo>
                <a:lnTo>
                  <a:pt x="997889" y="807057"/>
                </a:lnTo>
                <a:lnTo>
                  <a:pt x="1049572" y="779227"/>
                </a:lnTo>
                <a:lnTo>
                  <a:pt x="1105231" y="767300"/>
                </a:lnTo>
                <a:lnTo>
                  <a:pt x="1129085" y="771276"/>
                </a:lnTo>
                <a:lnTo>
                  <a:pt x="1073426" y="846813"/>
                </a:lnTo>
                <a:lnTo>
                  <a:pt x="1041621" y="954156"/>
                </a:lnTo>
                <a:lnTo>
                  <a:pt x="1037645" y="1041620"/>
                </a:lnTo>
                <a:lnTo>
                  <a:pt x="1053548" y="1137036"/>
                </a:lnTo>
                <a:lnTo>
                  <a:pt x="1089329" y="1244379"/>
                </a:lnTo>
                <a:lnTo>
                  <a:pt x="1117158" y="1359673"/>
                </a:lnTo>
                <a:lnTo>
                  <a:pt x="1137037" y="1459064"/>
                </a:lnTo>
                <a:lnTo>
                  <a:pt x="1125110" y="1586285"/>
                </a:lnTo>
                <a:lnTo>
                  <a:pt x="1081377" y="1689652"/>
                </a:lnTo>
                <a:lnTo>
                  <a:pt x="993913" y="1777116"/>
                </a:lnTo>
                <a:lnTo>
                  <a:pt x="914400" y="1836751"/>
                </a:lnTo>
                <a:lnTo>
                  <a:pt x="799106" y="1896386"/>
                </a:lnTo>
                <a:lnTo>
                  <a:pt x="743447" y="1916264"/>
                </a:lnTo>
                <a:lnTo>
                  <a:pt x="854765" y="1828800"/>
                </a:lnTo>
                <a:lnTo>
                  <a:pt x="934278" y="1681700"/>
                </a:lnTo>
                <a:lnTo>
                  <a:pt x="958132" y="1574358"/>
                </a:lnTo>
                <a:lnTo>
                  <a:pt x="962108" y="1530626"/>
                </a:lnTo>
                <a:lnTo>
                  <a:pt x="954157" y="1451113"/>
                </a:lnTo>
                <a:lnTo>
                  <a:pt x="914400" y="1518699"/>
                </a:lnTo>
                <a:lnTo>
                  <a:pt x="874643" y="1574358"/>
                </a:lnTo>
                <a:lnTo>
                  <a:pt x="834887" y="1602187"/>
                </a:lnTo>
                <a:lnTo>
                  <a:pt x="795130" y="1610139"/>
                </a:lnTo>
                <a:lnTo>
                  <a:pt x="779228" y="1610139"/>
                </a:lnTo>
                <a:lnTo>
                  <a:pt x="735496" y="1610139"/>
                </a:lnTo>
                <a:lnTo>
                  <a:pt x="699715" y="1574358"/>
                </a:lnTo>
                <a:lnTo>
                  <a:pt x="667910" y="1530626"/>
                </a:lnTo>
                <a:lnTo>
                  <a:pt x="648031" y="1482918"/>
                </a:lnTo>
                <a:lnTo>
                  <a:pt x="624177" y="1403405"/>
                </a:lnTo>
                <a:lnTo>
                  <a:pt x="624177" y="1327867"/>
                </a:lnTo>
                <a:lnTo>
                  <a:pt x="632129" y="1272208"/>
                </a:lnTo>
                <a:lnTo>
                  <a:pt x="628153" y="1228476"/>
                </a:lnTo>
                <a:lnTo>
                  <a:pt x="572494" y="1296062"/>
                </a:lnTo>
                <a:lnTo>
                  <a:pt x="540689" y="1355697"/>
                </a:lnTo>
                <a:lnTo>
                  <a:pt x="516835" y="1423283"/>
                </a:lnTo>
                <a:lnTo>
                  <a:pt x="496957" y="1498820"/>
                </a:lnTo>
                <a:lnTo>
                  <a:pt x="489005" y="1562431"/>
                </a:lnTo>
                <a:lnTo>
                  <a:pt x="489005" y="1649895"/>
                </a:lnTo>
                <a:lnTo>
                  <a:pt x="489005" y="1713506"/>
                </a:lnTo>
                <a:lnTo>
                  <a:pt x="492981" y="1729408"/>
                </a:lnTo>
                <a:lnTo>
                  <a:pt x="441297" y="1705554"/>
                </a:lnTo>
                <a:lnTo>
                  <a:pt x="401541" y="1673749"/>
                </a:lnTo>
                <a:lnTo>
                  <a:pt x="353833" y="1626041"/>
                </a:lnTo>
                <a:lnTo>
                  <a:pt x="302150" y="1574358"/>
                </a:lnTo>
                <a:lnTo>
                  <a:pt x="333955" y="1665798"/>
                </a:lnTo>
                <a:lnTo>
                  <a:pt x="361784" y="1741335"/>
                </a:lnTo>
                <a:lnTo>
                  <a:pt x="393590" y="1800970"/>
                </a:lnTo>
                <a:lnTo>
                  <a:pt x="449249" y="1888434"/>
                </a:lnTo>
                <a:lnTo>
                  <a:pt x="492981" y="1940118"/>
                </a:lnTo>
                <a:close/>
              </a:path>
            </a:pathLst>
          </a:custGeom>
          <a:solidFill>
            <a:srgbClr val="FF0000"/>
          </a:solidFill>
          <a:ln w="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200" b="0" i="0" u="none" strike="noStrike" kern="0" cap="none" spc="0" normalizeH="0" baseline="0" noProof="0" dirty="0">
              <a:ln>
                <a:noFill/>
              </a:ln>
              <a:solidFill>
                <a:srgbClr val="FF0000"/>
              </a:solidFill>
              <a:effectLst/>
              <a:uLnTx/>
              <a:uFillTx/>
              <a:latin typeface="Avenir Next LT Pro" panose="020B0504020202020204" pitchFamily="34" charset="0"/>
            </a:endParaRPr>
          </a:p>
        </p:txBody>
      </p:sp>
      <p:pic>
        <p:nvPicPr>
          <p:cNvPr id="61" name="Picture 2" descr="Oil and gas icon set Royalty Free Vector Image">
            <a:extLst>
              <a:ext uri="{FF2B5EF4-FFF2-40B4-BE49-F238E27FC236}">
                <a16:creationId xmlns:a16="http://schemas.microsoft.com/office/drawing/2014/main" id="{3EA53111-01D1-9373-DB2E-43628C85CD9E}"/>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506998" y="4523063"/>
            <a:ext cx="291932" cy="249363"/>
          </a:xfrm>
          <a:prstGeom prst="rect">
            <a:avLst/>
          </a:prstGeom>
          <a:noFill/>
          <a:extLst>
            <a:ext uri="{909E8E84-426E-40DD-AFC4-6F175D3DCCD1}">
              <a14:hiddenFill xmlns:a14="http://schemas.microsoft.com/office/drawing/2010/main">
                <a:solidFill>
                  <a:srgbClr val="FFFFFF"/>
                </a:solidFill>
              </a14:hiddenFill>
            </a:ext>
          </a:extLst>
        </p:spPr>
      </p:pic>
      <p:sp>
        <p:nvSpPr>
          <p:cNvPr id="63" name="Freeform: Shape 62">
            <a:extLst>
              <a:ext uri="{FF2B5EF4-FFF2-40B4-BE49-F238E27FC236}">
                <a16:creationId xmlns:a16="http://schemas.microsoft.com/office/drawing/2014/main" id="{5B17CA69-6A52-D016-A79B-27A9E0CDF099}"/>
              </a:ext>
            </a:extLst>
          </p:cNvPr>
          <p:cNvSpPr>
            <a:spLocks/>
          </p:cNvSpPr>
          <p:nvPr/>
        </p:nvSpPr>
        <p:spPr>
          <a:xfrm>
            <a:off x="10108659" y="4603359"/>
            <a:ext cx="140111" cy="265275"/>
          </a:xfrm>
          <a:custGeom>
            <a:avLst/>
            <a:gdLst>
              <a:gd name="connsiteX0" fmla="*/ 489005 w 1133061"/>
              <a:gd name="connsiteY0" fmla="*/ 1940118 h 1940118"/>
              <a:gd name="connsiteX1" fmla="*/ 393589 w 1133061"/>
              <a:gd name="connsiteY1" fmla="*/ 1920240 h 1940118"/>
              <a:gd name="connsiteX2" fmla="*/ 318052 w 1133061"/>
              <a:gd name="connsiteY2" fmla="*/ 1904337 h 1940118"/>
              <a:gd name="connsiteX3" fmla="*/ 238539 w 1133061"/>
              <a:gd name="connsiteY3" fmla="*/ 1864580 h 1940118"/>
              <a:gd name="connsiteX4" fmla="*/ 190831 w 1133061"/>
              <a:gd name="connsiteY4" fmla="*/ 1824824 h 1940118"/>
              <a:gd name="connsiteX5" fmla="*/ 163001 w 1133061"/>
              <a:gd name="connsiteY5" fmla="*/ 1796994 h 1940118"/>
              <a:gd name="connsiteX6" fmla="*/ 139147 w 1133061"/>
              <a:gd name="connsiteY6" fmla="*/ 1785067 h 1940118"/>
              <a:gd name="connsiteX7" fmla="*/ 119269 w 1133061"/>
              <a:gd name="connsiteY7" fmla="*/ 1753262 h 1940118"/>
              <a:gd name="connsiteX8" fmla="*/ 99391 w 1133061"/>
              <a:gd name="connsiteY8" fmla="*/ 1721457 h 1940118"/>
              <a:gd name="connsiteX9" fmla="*/ 67586 w 1133061"/>
              <a:gd name="connsiteY9" fmla="*/ 1677725 h 1940118"/>
              <a:gd name="connsiteX10" fmla="*/ 47707 w 1133061"/>
              <a:gd name="connsiteY10" fmla="*/ 1633993 h 1940118"/>
              <a:gd name="connsiteX11" fmla="*/ 27829 w 1133061"/>
              <a:gd name="connsiteY11" fmla="*/ 1574358 h 1940118"/>
              <a:gd name="connsiteX12" fmla="*/ 7951 w 1133061"/>
              <a:gd name="connsiteY12" fmla="*/ 1510747 h 1940118"/>
              <a:gd name="connsiteX13" fmla="*/ 7951 w 1133061"/>
              <a:gd name="connsiteY13" fmla="*/ 1431234 h 1940118"/>
              <a:gd name="connsiteX14" fmla="*/ 0 w 1133061"/>
              <a:gd name="connsiteY14" fmla="*/ 1343770 h 1940118"/>
              <a:gd name="connsiteX15" fmla="*/ 11927 w 1133061"/>
              <a:gd name="connsiteY15" fmla="*/ 1252330 h 1940118"/>
              <a:gd name="connsiteX16" fmla="*/ 19878 w 1133061"/>
              <a:gd name="connsiteY16" fmla="*/ 1212573 h 1940118"/>
              <a:gd name="connsiteX17" fmla="*/ 39756 w 1133061"/>
              <a:gd name="connsiteY17" fmla="*/ 1137036 h 1940118"/>
              <a:gd name="connsiteX18" fmla="*/ 67586 w 1133061"/>
              <a:gd name="connsiteY18" fmla="*/ 1061499 h 1940118"/>
              <a:gd name="connsiteX19" fmla="*/ 87464 w 1133061"/>
              <a:gd name="connsiteY19" fmla="*/ 1017766 h 1940118"/>
              <a:gd name="connsiteX20" fmla="*/ 131196 w 1133061"/>
              <a:gd name="connsiteY20" fmla="*/ 962107 h 1940118"/>
              <a:gd name="connsiteX21" fmla="*/ 174928 w 1133061"/>
              <a:gd name="connsiteY21" fmla="*/ 906448 h 1940118"/>
              <a:gd name="connsiteX22" fmla="*/ 238539 w 1133061"/>
              <a:gd name="connsiteY22" fmla="*/ 834886 h 1940118"/>
              <a:gd name="connsiteX23" fmla="*/ 306125 w 1133061"/>
              <a:gd name="connsiteY23" fmla="*/ 735495 h 1940118"/>
              <a:gd name="connsiteX24" fmla="*/ 322027 w 1133061"/>
              <a:gd name="connsiteY24" fmla="*/ 652006 h 1940118"/>
              <a:gd name="connsiteX25" fmla="*/ 349857 w 1133061"/>
              <a:gd name="connsiteY25" fmla="*/ 715617 h 1940118"/>
              <a:gd name="connsiteX26" fmla="*/ 361784 w 1133061"/>
              <a:gd name="connsiteY26" fmla="*/ 807057 h 1940118"/>
              <a:gd name="connsiteX27" fmla="*/ 357808 w 1133061"/>
              <a:gd name="connsiteY27" fmla="*/ 870667 h 1940118"/>
              <a:gd name="connsiteX28" fmla="*/ 349857 w 1133061"/>
              <a:gd name="connsiteY28" fmla="*/ 922351 h 1940118"/>
              <a:gd name="connsiteX29" fmla="*/ 333954 w 1133061"/>
              <a:gd name="connsiteY29" fmla="*/ 985961 h 1940118"/>
              <a:gd name="connsiteX30" fmla="*/ 329979 w 1133061"/>
              <a:gd name="connsiteY30" fmla="*/ 1013791 h 1940118"/>
              <a:gd name="connsiteX31" fmla="*/ 369735 w 1133061"/>
              <a:gd name="connsiteY31" fmla="*/ 966083 h 1940118"/>
              <a:gd name="connsiteX32" fmla="*/ 425394 w 1133061"/>
              <a:gd name="connsiteY32" fmla="*/ 866692 h 1940118"/>
              <a:gd name="connsiteX33" fmla="*/ 461175 w 1133061"/>
              <a:gd name="connsiteY33" fmla="*/ 795130 h 1940118"/>
              <a:gd name="connsiteX34" fmla="*/ 489005 w 1133061"/>
              <a:gd name="connsiteY34" fmla="*/ 715617 h 1940118"/>
              <a:gd name="connsiteX35" fmla="*/ 500932 w 1133061"/>
              <a:gd name="connsiteY35" fmla="*/ 652006 h 1940118"/>
              <a:gd name="connsiteX36" fmla="*/ 508883 w 1133061"/>
              <a:gd name="connsiteY36" fmla="*/ 540688 h 1940118"/>
              <a:gd name="connsiteX37" fmla="*/ 489005 w 1133061"/>
              <a:gd name="connsiteY37" fmla="*/ 441297 h 1940118"/>
              <a:gd name="connsiteX38" fmla="*/ 473102 w 1133061"/>
              <a:gd name="connsiteY38" fmla="*/ 361784 h 1940118"/>
              <a:gd name="connsiteX39" fmla="*/ 445273 w 1133061"/>
              <a:gd name="connsiteY39" fmla="*/ 298173 h 1940118"/>
              <a:gd name="connsiteX40" fmla="*/ 445273 w 1133061"/>
              <a:gd name="connsiteY40" fmla="*/ 230587 h 1940118"/>
              <a:gd name="connsiteX41" fmla="*/ 425394 w 1133061"/>
              <a:gd name="connsiteY41" fmla="*/ 143123 h 1940118"/>
              <a:gd name="connsiteX42" fmla="*/ 429370 w 1133061"/>
              <a:gd name="connsiteY42" fmla="*/ 67586 h 1940118"/>
              <a:gd name="connsiteX43" fmla="*/ 457200 w 1133061"/>
              <a:gd name="connsiteY43" fmla="*/ 0 h 1940118"/>
              <a:gd name="connsiteX44" fmla="*/ 469127 w 1133061"/>
              <a:gd name="connsiteY44" fmla="*/ 35780 h 1940118"/>
              <a:gd name="connsiteX45" fmla="*/ 481054 w 1133061"/>
              <a:gd name="connsiteY45" fmla="*/ 75537 h 1940118"/>
              <a:gd name="connsiteX46" fmla="*/ 500932 w 1133061"/>
              <a:gd name="connsiteY46" fmla="*/ 119269 h 1940118"/>
              <a:gd name="connsiteX47" fmla="*/ 516834 w 1133061"/>
              <a:gd name="connsiteY47" fmla="*/ 159026 h 1940118"/>
              <a:gd name="connsiteX48" fmla="*/ 596347 w 1133061"/>
              <a:gd name="connsiteY48" fmla="*/ 234563 h 1940118"/>
              <a:gd name="connsiteX49" fmla="*/ 644055 w 1133061"/>
              <a:gd name="connsiteY49" fmla="*/ 286246 h 1940118"/>
              <a:gd name="connsiteX50" fmla="*/ 687787 w 1133061"/>
              <a:gd name="connsiteY50" fmla="*/ 329979 h 1940118"/>
              <a:gd name="connsiteX51" fmla="*/ 751398 w 1133061"/>
              <a:gd name="connsiteY51" fmla="*/ 401540 h 1940118"/>
              <a:gd name="connsiteX52" fmla="*/ 803081 w 1133061"/>
              <a:gd name="connsiteY52" fmla="*/ 449248 h 1940118"/>
              <a:gd name="connsiteX53" fmla="*/ 842838 w 1133061"/>
              <a:gd name="connsiteY53" fmla="*/ 600323 h 1940118"/>
              <a:gd name="connsiteX54" fmla="*/ 854765 w 1133061"/>
              <a:gd name="connsiteY54" fmla="*/ 739471 h 1940118"/>
              <a:gd name="connsiteX55" fmla="*/ 866692 w 1133061"/>
              <a:gd name="connsiteY55" fmla="*/ 894521 h 1940118"/>
              <a:gd name="connsiteX56" fmla="*/ 850789 w 1133061"/>
              <a:gd name="connsiteY56" fmla="*/ 993913 h 1940118"/>
              <a:gd name="connsiteX57" fmla="*/ 870667 w 1133061"/>
              <a:gd name="connsiteY57" fmla="*/ 950180 h 1940118"/>
              <a:gd name="connsiteX58" fmla="*/ 902473 w 1133061"/>
              <a:gd name="connsiteY58" fmla="*/ 902473 h 1940118"/>
              <a:gd name="connsiteX59" fmla="*/ 954156 w 1133061"/>
              <a:gd name="connsiteY59" fmla="*/ 850789 h 1940118"/>
              <a:gd name="connsiteX60" fmla="*/ 993913 w 1133061"/>
              <a:gd name="connsiteY60" fmla="*/ 807057 h 1940118"/>
              <a:gd name="connsiteX61" fmla="*/ 1045596 w 1133061"/>
              <a:gd name="connsiteY61" fmla="*/ 779227 h 1940118"/>
              <a:gd name="connsiteX62" fmla="*/ 1101255 w 1133061"/>
              <a:gd name="connsiteY62" fmla="*/ 767300 h 1940118"/>
              <a:gd name="connsiteX63" fmla="*/ 1125109 w 1133061"/>
              <a:gd name="connsiteY63" fmla="*/ 771276 h 1940118"/>
              <a:gd name="connsiteX64" fmla="*/ 1069450 w 1133061"/>
              <a:gd name="connsiteY64" fmla="*/ 846813 h 1940118"/>
              <a:gd name="connsiteX65" fmla="*/ 1037645 w 1133061"/>
              <a:gd name="connsiteY65" fmla="*/ 954156 h 1940118"/>
              <a:gd name="connsiteX66" fmla="*/ 1033669 w 1133061"/>
              <a:gd name="connsiteY66" fmla="*/ 1041620 h 1940118"/>
              <a:gd name="connsiteX67" fmla="*/ 1049572 w 1133061"/>
              <a:gd name="connsiteY67" fmla="*/ 1137036 h 1940118"/>
              <a:gd name="connsiteX68" fmla="*/ 1085353 w 1133061"/>
              <a:gd name="connsiteY68" fmla="*/ 1244379 h 1940118"/>
              <a:gd name="connsiteX69" fmla="*/ 1113182 w 1133061"/>
              <a:gd name="connsiteY69" fmla="*/ 1359673 h 1940118"/>
              <a:gd name="connsiteX70" fmla="*/ 1133061 w 1133061"/>
              <a:gd name="connsiteY70" fmla="*/ 1459064 h 1940118"/>
              <a:gd name="connsiteX71" fmla="*/ 1121134 w 1133061"/>
              <a:gd name="connsiteY71" fmla="*/ 1586285 h 1940118"/>
              <a:gd name="connsiteX72" fmla="*/ 1077401 w 1133061"/>
              <a:gd name="connsiteY72" fmla="*/ 1689652 h 1940118"/>
              <a:gd name="connsiteX73" fmla="*/ 989937 w 1133061"/>
              <a:gd name="connsiteY73" fmla="*/ 1777116 h 1940118"/>
              <a:gd name="connsiteX74" fmla="*/ 910424 w 1133061"/>
              <a:gd name="connsiteY74" fmla="*/ 1836751 h 1940118"/>
              <a:gd name="connsiteX75" fmla="*/ 795130 w 1133061"/>
              <a:gd name="connsiteY75" fmla="*/ 1896386 h 1940118"/>
              <a:gd name="connsiteX76" fmla="*/ 739471 w 1133061"/>
              <a:gd name="connsiteY76" fmla="*/ 1916264 h 1940118"/>
              <a:gd name="connsiteX77" fmla="*/ 850789 w 1133061"/>
              <a:gd name="connsiteY77" fmla="*/ 1828800 h 1940118"/>
              <a:gd name="connsiteX78" fmla="*/ 930302 w 1133061"/>
              <a:gd name="connsiteY78" fmla="*/ 1681700 h 1940118"/>
              <a:gd name="connsiteX79" fmla="*/ 954156 w 1133061"/>
              <a:gd name="connsiteY79" fmla="*/ 1574358 h 1940118"/>
              <a:gd name="connsiteX80" fmla="*/ 958132 w 1133061"/>
              <a:gd name="connsiteY80" fmla="*/ 1530626 h 1940118"/>
              <a:gd name="connsiteX81" fmla="*/ 950181 w 1133061"/>
              <a:gd name="connsiteY81" fmla="*/ 1451113 h 1940118"/>
              <a:gd name="connsiteX82" fmla="*/ 910424 w 1133061"/>
              <a:gd name="connsiteY82" fmla="*/ 1518699 h 1940118"/>
              <a:gd name="connsiteX83" fmla="*/ 870667 w 1133061"/>
              <a:gd name="connsiteY83" fmla="*/ 1574358 h 1940118"/>
              <a:gd name="connsiteX84" fmla="*/ 830911 w 1133061"/>
              <a:gd name="connsiteY84" fmla="*/ 1602187 h 1940118"/>
              <a:gd name="connsiteX85" fmla="*/ 791154 w 1133061"/>
              <a:gd name="connsiteY85" fmla="*/ 1610139 h 1940118"/>
              <a:gd name="connsiteX86" fmla="*/ 775252 w 1133061"/>
              <a:gd name="connsiteY86" fmla="*/ 1610139 h 1940118"/>
              <a:gd name="connsiteX87" fmla="*/ 731520 w 1133061"/>
              <a:gd name="connsiteY87" fmla="*/ 1610139 h 1940118"/>
              <a:gd name="connsiteX88" fmla="*/ 695739 w 1133061"/>
              <a:gd name="connsiteY88" fmla="*/ 1574358 h 1940118"/>
              <a:gd name="connsiteX89" fmla="*/ 663934 w 1133061"/>
              <a:gd name="connsiteY89" fmla="*/ 1530626 h 1940118"/>
              <a:gd name="connsiteX90" fmla="*/ 644055 w 1133061"/>
              <a:gd name="connsiteY90" fmla="*/ 1482918 h 1940118"/>
              <a:gd name="connsiteX91" fmla="*/ 620201 w 1133061"/>
              <a:gd name="connsiteY91" fmla="*/ 1403405 h 1940118"/>
              <a:gd name="connsiteX92" fmla="*/ 620201 w 1133061"/>
              <a:gd name="connsiteY92" fmla="*/ 1327867 h 1940118"/>
              <a:gd name="connsiteX93" fmla="*/ 628153 w 1133061"/>
              <a:gd name="connsiteY93" fmla="*/ 1272208 h 1940118"/>
              <a:gd name="connsiteX94" fmla="*/ 624177 w 1133061"/>
              <a:gd name="connsiteY94" fmla="*/ 1228476 h 1940118"/>
              <a:gd name="connsiteX95" fmla="*/ 568518 w 1133061"/>
              <a:gd name="connsiteY95" fmla="*/ 1296062 h 1940118"/>
              <a:gd name="connsiteX96" fmla="*/ 536713 w 1133061"/>
              <a:gd name="connsiteY96" fmla="*/ 1355697 h 1940118"/>
              <a:gd name="connsiteX97" fmla="*/ 512859 w 1133061"/>
              <a:gd name="connsiteY97" fmla="*/ 1423283 h 1940118"/>
              <a:gd name="connsiteX98" fmla="*/ 492981 w 1133061"/>
              <a:gd name="connsiteY98" fmla="*/ 1498820 h 1940118"/>
              <a:gd name="connsiteX99" fmla="*/ 485029 w 1133061"/>
              <a:gd name="connsiteY99" fmla="*/ 1562431 h 1940118"/>
              <a:gd name="connsiteX100" fmla="*/ 485029 w 1133061"/>
              <a:gd name="connsiteY100" fmla="*/ 1649895 h 1940118"/>
              <a:gd name="connsiteX101" fmla="*/ 485029 w 1133061"/>
              <a:gd name="connsiteY101" fmla="*/ 1713506 h 1940118"/>
              <a:gd name="connsiteX102" fmla="*/ 489005 w 1133061"/>
              <a:gd name="connsiteY102" fmla="*/ 1729408 h 1940118"/>
              <a:gd name="connsiteX103" fmla="*/ 437321 w 1133061"/>
              <a:gd name="connsiteY103" fmla="*/ 1705554 h 1940118"/>
              <a:gd name="connsiteX104" fmla="*/ 397565 w 1133061"/>
              <a:gd name="connsiteY104" fmla="*/ 1673749 h 1940118"/>
              <a:gd name="connsiteX105" fmla="*/ 349857 w 1133061"/>
              <a:gd name="connsiteY105" fmla="*/ 1626041 h 1940118"/>
              <a:gd name="connsiteX106" fmla="*/ 298174 w 1133061"/>
              <a:gd name="connsiteY106" fmla="*/ 1574358 h 1940118"/>
              <a:gd name="connsiteX107" fmla="*/ 329979 w 1133061"/>
              <a:gd name="connsiteY107" fmla="*/ 1665798 h 1940118"/>
              <a:gd name="connsiteX108" fmla="*/ 357808 w 1133061"/>
              <a:gd name="connsiteY108" fmla="*/ 1741335 h 1940118"/>
              <a:gd name="connsiteX109" fmla="*/ 389614 w 1133061"/>
              <a:gd name="connsiteY109" fmla="*/ 1800970 h 1940118"/>
              <a:gd name="connsiteX110" fmla="*/ 445273 w 1133061"/>
              <a:gd name="connsiteY110" fmla="*/ 1888434 h 1940118"/>
              <a:gd name="connsiteX111" fmla="*/ 489005 w 1133061"/>
              <a:gd name="connsiteY111" fmla="*/ 1940118 h 1940118"/>
              <a:gd name="connsiteX0" fmla="*/ 489005 w 1133061"/>
              <a:gd name="connsiteY0" fmla="*/ 1940118 h 1940118"/>
              <a:gd name="connsiteX1" fmla="*/ 393589 w 1133061"/>
              <a:gd name="connsiteY1" fmla="*/ 1920240 h 1940118"/>
              <a:gd name="connsiteX2" fmla="*/ 318052 w 1133061"/>
              <a:gd name="connsiteY2" fmla="*/ 1904337 h 1940118"/>
              <a:gd name="connsiteX3" fmla="*/ 238539 w 1133061"/>
              <a:gd name="connsiteY3" fmla="*/ 1864580 h 1940118"/>
              <a:gd name="connsiteX4" fmla="*/ 190831 w 1133061"/>
              <a:gd name="connsiteY4" fmla="*/ 1824824 h 1940118"/>
              <a:gd name="connsiteX5" fmla="*/ 163001 w 1133061"/>
              <a:gd name="connsiteY5" fmla="*/ 1796994 h 1940118"/>
              <a:gd name="connsiteX6" fmla="*/ 139147 w 1133061"/>
              <a:gd name="connsiteY6" fmla="*/ 1785067 h 1940118"/>
              <a:gd name="connsiteX7" fmla="*/ 119269 w 1133061"/>
              <a:gd name="connsiteY7" fmla="*/ 1753262 h 1940118"/>
              <a:gd name="connsiteX8" fmla="*/ 99391 w 1133061"/>
              <a:gd name="connsiteY8" fmla="*/ 1721457 h 1940118"/>
              <a:gd name="connsiteX9" fmla="*/ 67586 w 1133061"/>
              <a:gd name="connsiteY9" fmla="*/ 1677725 h 1940118"/>
              <a:gd name="connsiteX10" fmla="*/ 47707 w 1133061"/>
              <a:gd name="connsiteY10" fmla="*/ 1633993 h 1940118"/>
              <a:gd name="connsiteX11" fmla="*/ 27829 w 1133061"/>
              <a:gd name="connsiteY11" fmla="*/ 1574358 h 1940118"/>
              <a:gd name="connsiteX12" fmla="*/ 7951 w 1133061"/>
              <a:gd name="connsiteY12" fmla="*/ 1510747 h 1940118"/>
              <a:gd name="connsiteX13" fmla="*/ 7951 w 1133061"/>
              <a:gd name="connsiteY13" fmla="*/ 1431234 h 1940118"/>
              <a:gd name="connsiteX14" fmla="*/ 0 w 1133061"/>
              <a:gd name="connsiteY14" fmla="*/ 1343770 h 1940118"/>
              <a:gd name="connsiteX15" fmla="*/ 11927 w 1133061"/>
              <a:gd name="connsiteY15" fmla="*/ 1252330 h 1940118"/>
              <a:gd name="connsiteX16" fmla="*/ 19878 w 1133061"/>
              <a:gd name="connsiteY16" fmla="*/ 1212573 h 1940118"/>
              <a:gd name="connsiteX17" fmla="*/ 39756 w 1133061"/>
              <a:gd name="connsiteY17" fmla="*/ 1137036 h 1940118"/>
              <a:gd name="connsiteX18" fmla="*/ 67586 w 1133061"/>
              <a:gd name="connsiteY18" fmla="*/ 1061499 h 1940118"/>
              <a:gd name="connsiteX19" fmla="*/ 87464 w 1133061"/>
              <a:gd name="connsiteY19" fmla="*/ 1017766 h 1940118"/>
              <a:gd name="connsiteX20" fmla="*/ 131196 w 1133061"/>
              <a:gd name="connsiteY20" fmla="*/ 962107 h 1940118"/>
              <a:gd name="connsiteX21" fmla="*/ 174928 w 1133061"/>
              <a:gd name="connsiteY21" fmla="*/ 906448 h 1940118"/>
              <a:gd name="connsiteX22" fmla="*/ 238539 w 1133061"/>
              <a:gd name="connsiteY22" fmla="*/ 834886 h 1940118"/>
              <a:gd name="connsiteX23" fmla="*/ 306125 w 1133061"/>
              <a:gd name="connsiteY23" fmla="*/ 735495 h 1940118"/>
              <a:gd name="connsiteX24" fmla="*/ 322027 w 1133061"/>
              <a:gd name="connsiteY24" fmla="*/ 652006 h 1940118"/>
              <a:gd name="connsiteX25" fmla="*/ 349857 w 1133061"/>
              <a:gd name="connsiteY25" fmla="*/ 715617 h 1940118"/>
              <a:gd name="connsiteX26" fmla="*/ 361784 w 1133061"/>
              <a:gd name="connsiteY26" fmla="*/ 807057 h 1940118"/>
              <a:gd name="connsiteX27" fmla="*/ 357808 w 1133061"/>
              <a:gd name="connsiteY27" fmla="*/ 870667 h 1940118"/>
              <a:gd name="connsiteX28" fmla="*/ 349857 w 1133061"/>
              <a:gd name="connsiteY28" fmla="*/ 922351 h 1940118"/>
              <a:gd name="connsiteX29" fmla="*/ 333954 w 1133061"/>
              <a:gd name="connsiteY29" fmla="*/ 985961 h 1940118"/>
              <a:gd name="connsiteX30" fmla="*/ 329979 w 1133061"/>
              <a:gd name="connsiteY30" fmla="*/ 1013791 h 1940118"/>
              <a:gd name="connsiteX31" fmla="*/ 369735 w 1133061"/>
              <a:gd name="connsiteY31" fmla="*/ 966083 h 1940118"/>
              <a:gd name="connsiteX32" fmla="*/ 425394 w 1133061"/>
              <a:gd name="connsiteY32" fmla="*/ 866692 h 1940118"/>
              <a:gd name="connsiteX33" fmla="*/ 461175 w 1133061"/>
              <a:gd name="connsiteY33" fmla="*/ 795130 h 1940118"/>
              <a:gd name="connsiteX34" fmla="*/ 489005 w 1133061"/>
              <a:gd name="connsiteY34" fmla="*/ 715617 h 1940118"/>
              <a:gd name="connsiteX35" fmla="*/ 500932 w 1133061"/>
              <a:gd name="connsiteY35" fmla="*/ 652006 h 1940118"/>
              <a:gd name="connsiteX36" fmla="*/ 508883 w 1133061"/>
              <a:gd name="connsiteY36" fmla="*/ 540688 h 1940118"/>
              <a:gd name="connsiteX37" fmla="*/ 489005 w 1133061"/>
              <a:gd name="connsiteY37" fmla="*/ 441297 h 1940118"/>
              <a:gd name="connsiteX38" fmla="*/ 473102 w 1133061"/>
              <a:gd name="connsiteY38" fmla="*/ 361784 h 1940118"/>
              <a:gd name="connsiteX39" fmla="*/ 445273 w 1133061"/>
              <a:gd name="connsiteY39" fmla="*/ 298173 h 1940118"/>
              <a:gd name="connsiteX40" fmla="*/ 445273 w 1133061"/>
              <a:gd name="connsiteY40" fmla="*/ 230587 h 1940118"/>
              <a:gd name="connsiteX41" fmla="*/ 425394 w 1133061"/>
              <a:gd name="connsiteY41" fmla="*/ 143123 h 1940118"/>
              <a:gd name="connsiteX42" fmla="*/ 429370 w 1133061"/>
              <a:gd name="connsiteY42" fmla="*/ 67586 h 1940118"/>
              <a:gd name="connsiteX43" fmla="*/ 457200 w 1133061"/>
              <a:gd name="connsiteY43" fmla="*/ 0 h 1940118"/>
              <a:gd name="connsiteX44" fmla="*/ 469127 w 1133061"/>
              <a:gd name="connsiteY44" fmla="*/ 35780 h 1940118"/>
              <a:gd name="connsiteX45" fmla="*/ 481054 w 1133061"/>
              <a:gd name="connsiteY45" fmla="*/ 75537 h 1940118"/>
              <a:gd name="connsiteX46" fmla="*/ 500932 w 1133061"/>
              <a:gd name="connsiteY46" fmla="*/ 119269 h 1940118"/>
              <a:gd name="connsiteX47" fmla="*/ 516834 w 1133061"/>
              <a:gd name="connsiteY47" fmla="*/ 159026 h 1940118"/>
              <a:gd name="connsiteX48" fmla="*/ 596347 w 1133061"/>
              <a:gd name="connsiteY48" fmla="*/ 234563 h 1940118"/>
              <a:gd name="connsiteX49" fmla="*/ 644055 w 1133061"/>
              <a:gd name="connsiteY49" fmla="*/ 286246 h 1940118"/>
              <a:gd name="connsiteX50" fmla="*/ 687787 w 1133061"/>
              <a:gd name="connsiteY50" fmla="*/ 329979 h 1940118"/>
              <a:gd name="connsiteX51" fmla="*/ 751398 w 1133061"/>
              <a:gd name="connsiteY51" fmla="*/ 401540 h 1940118"/>
              <a:gd name="connsiteX52" fmla="*/ 803081 w 1133061"/>
              <a:gd name="connsiteY52" fmla="*/ 453224 h 1940118"/>
              <a:gd name="connsiteX53" fmla="*/ 842838 w 1133061"/>
              <a:gd name="connsiteY53" fmla="*/ 600323 h 1940118"/>
              <a:gd name="connsiteX54" fmla="*/ 854765 w 1133061"/>
              <a:gd name="connsiteY54" fmla="*/ 739471 h 1940118"/>
              <a:gd name="connsiteX55" fmla="*/ 866692 w 1133061"/>
              <a:gd name="connsiteY55" fmla="*/ 894521 h 1940118"/>
              <a:gd name="connsiteX56" fmla="*/ 850789 w 1133061"/>
              <a:gd name="connsiteY56" fmla="*/ 993913 h 1940118"/>
              <a:gd name="connsiteX57" fmla="*/ 870667 w 1133061"/>
              <a:gd name="connsiteY57" fmla="*/ 950180 h 1940118"/>
              <a:gd name="connsiteX58" fmla="*/ 902473 w 1133061"/>
              <a:gd name="connsiteY58" fmla="*/ 902473 h 1940118"/>
              <a:gd name="connsiteX59" fmla="*/ 954156 w 1133061"/>
              <a:gd name="connsiteY59" fmla="*/ 850789 h 1940118"/>
              <a:gd name="connsiteX60" fmla="*/ 993913 w 1133061"/>
              <a:gd name="connsiteY60" fmla="*/ 807057 h 1940118"/>
              <a:gd name="connsiteX61" fmla="*/ 1045596 w 1133061"/>
              <a:gd name="connsiteY61" fmla="*/ 779227 h 1940118"/>
              <a:gd name="connsiteX62" fmla="*/ 1101255 w 1133061"/>
              <a:gd name="connsiteY62" fmla="*/ 767300 h 1940118"/>
              <a:gd name="connsiteX63" fmla="*/ 1125109 w 1133061"/>
              <a:gd name="connsiteY63" fmla="*/ 771276 h 1940118"/>
              <a:gd name="connsiteX64" fmla="*/ 1069450 w 1133061"/>
              <a:gd name="connsiteY64" fmla="*/ 846813 h 1940118"/>
              <a:gd name="connsiteX65" fmla="*/ 1037645 w 1133061"/>
              <a:gd name="connsiteY65" fmla="*/ 954156 h 1940118"/>
              <a:gd name="connsiteX66" fmla="*/ 1033669 w 1133061"/>
              <a:gd name="connsiteY66" fmla="*/ 1041620 h 1940118"/>
              <a:gd name="connsiteX67" fmla="*/ 1049572 w 1133061"/>
              <a:gd name="connsiteY67" fmla="*/ 1137036 h 1940118"/>
              <a:gd name="connsiteX68" fmla="*/ 1085353 w 1133061"/>
              <a:gd name="connsiteY68" fmla="*/ 1244379 h 1940118"/>
              <a:gd name="connsiteX69" fmla="*/ 1113182 w 1133061"/>
              <a:gd name="connsiteY69" fmla="*/ 1359673 h 1940118"/>
              <a:gd name="connsiteX70" fmla="*/ 1133061 w 1133061"/>
              <a:gd name="connsiteY70" fmla="*/ 1459064 h 1940118"/>
              <a:gd name="connsiteX71" fmla="*/ 1121134 w 1133061"/>
              <a:gd name="connsiteY71" fmla="*/ 1586285 h 1940118"/>
              <a:gd name="connsiteX72" fmla="*/ 1077401 w 1133061"/>
              <a:gd name="connsiteY72" fmla="*/ 1689652 h 1940118"/>
              <a:gd name="connsiteX73" fmla="*/ 989937 w 1133061"/>
              <a:gd name="connsiteY73" fmla="*/ 1777116 h 1940118"/>
              <a:gd name="connsiteX74" fmla="*/ 910424 w 1133061"/>
              <a:gd name="connsiteY74" fmla="*/ 1836751 h 1940118"/>
              <a:gd name="connsiteX75" fmla="*/ 795130 w 1133061"/>
              <a:gd name="connsiteY75" fmla="*/ 1896386 h 1940118"/>
              <a:gd name="connsiteX76" fmla="*/ 739471 w 1133061"/>
              <a:gd name="connsiteY76" fmla="*/ 1916264 h 1940118"/>
              <a:gd name="connsiteX77" fmla="*/ 850789 w 1133061"/>
              <a:gd name="connsiteY77" fmla="*/ 1828800 h 1940118"/>
              <a:gd name="connsiteX78" fmla="*/ 930302 w 1133061"/>
              <a:gd name="connsiteY78" fmla="*/ 1681700 h 1940118"/>
              <a:gd name="connsiteX79" fmla="*/ 954156 w 1133061"/>
              <a:gd name="connsiteY79" fmla="*/ 1574358 h 1940118"/>
              <a:gd name="connsiteX80" fmla="*/ 958132 w 1133061"/>
              <a:gd name="connsiteY80" fmla="*/ 1530626 h 1940118"/>
              <a:gd name="connsiteX81" fmla="*/ 950181 w 1133061"/>
              <a:gd name="connsiteY81" fmla="*/ 1451113 h 1940118"/>
              <a:gd name="connsiteX82" fmla="*/ 910424 w 1133061"/>
              <a:gd name="connsiteY82" fmla="*/ 1518699 h 1940118"/>
              <a:gd name="connsiteX83" fmla="*/ 870667 w 1133061"/>
              <a:gd name="connsiteY83" fmla="*/ 1574358 h 1940118"/>
              <a:gd name="connsiteX84" fmla="*/ 830911 w 1133061"/>
              <a:gd name="connsiteY84" fmla="*/ 1602187 h 1940118"/>
              <a:gd name="connsiteX85" fmla="*/ 791154 w 1133061"/>
              <a:gd name="connsiteY85" fmla="*/ 1610139 h 1940118"/>
              <a:gd name="connsiteX86" fmla="*/ 775252 w 1133061"/>
              <a:gd name="connsiteY86" fmla="*/ 1610139 h 1940118"/>
              <a:gd name="connsiteX87" fmla="*/ 731520 w 1133061"/>
              <a:gd name="connsiteY87" fmla="*/ 1610139 h 1940118"/>
              <a:gd name="connsiteX88" fmla="*/ 695739 w 1133061"/>
              <a:gd name="connsiteY88" fmla="*/ 1574358 h 1940118"/>
              <a:gd name="connsiteX89" fmla="*/ 663934 w 1133061"/>
              <a:gd name="connsiteY89" fmla="*/ 1530626 h 1940118"/>
              <a:gd name="connsiteX90" fmla="*/ 644055 w 1133061"/>
              <a:gd name="connsiteY90" fmla="*/ 1482918 h 1940118"/>
              <a:gd name="connsiteX91" fmla="*/ 620201 w 1133061"/>
              <a:gd name="connsiteY91" fmla="*/ 1403405 h 1940118"/>
              <a:gd name="connsiteX92" fmla="*/ 620201 w 1133061"/>
              <a:gd name="connsiteY92" fmla="*/ 1327867 h 1940118"/>
              <a:gd name="connsiteX93" fmla="*/ 628153 w 1133061"/>
              <a:gd name="connsiteY93" fmla="*/ 1272208 h 1940118"/>
              <a:gd name="connsiteX94" fmla="*/ 624177 w 1133061"/>
              <a:gd name="connsiteY94" fmla="*/ 1228476 h 1940118"/>
              <a:gd name="connsiteX95" fmla="*/ 568518 w 1133061"/>
              <a:gd name="connsiteY95" fmla="*/ 1296062 h 1940118"/>
              <a:gd name="connsiteX96" fmla="*/ 536713 w 1133061"/>
              <a:gd name="connsiteY96" fmla="*/ 1355697 h 1940118"/>
              <a:gd name="connsiteX97" fmla="*/ 512859 w 1133061"/>
              <a:gd name="connsiteY97" fmla="*/ 1423283 h 1940118"/>
              <a:gd name="connsiteX98" fmla="*/ 492981 w 1133061"/>
              <a:gd name="connsiteY98" fmla="*/ 1498820 h 1940118"/>
              <a:gd name="connsiteX99" fmla="*/ 485029 w 1133061"/>
              <a:gd name="connsiteY99" fmla="*/ 1562431 h 1940118"/>
              <a:gd name="connsiteX100" fmla="*/ 485029 w 1133061"/>
              <a:gd name="connsiteY100" fmla="*/ 1649895 h 1940118"/>
              <a:gd name="connsiteX101" fmla="*/ 485029 w 1133061"/>
              <a:gd name="connsiteY101" fmla="*/ 1713506 h 1940118"/>
              <a:gd name="connsiteX102" fmla="*/ 489005 w 1133061"/>
              <a:gd name="connsiteY102" fmla="*/ 1729408 h 1940118"/>
              <a:gd name="connsiteX103" fmla="*/ 437321 w 1133061"/>
              <a:gd name="connsiteY103" fmla="*/ 1705554 h 1940118"/>
              <a:gd name="connsiteX104" fmla="*/ 397565 w 1133061"/>
              <a:gd name="connsiteY104" fmla="*/ 1673749 h 1940118"/>
              <a:gd name="connsiteX105" fmla="*/ 349857 w 1133061"/>
              <a:gd name="connsiteY105" fmla="*/ 1626041 h 1940118"/>
              <a:gd name="connsiteX106" fmla="*/ 298174 w 1133061"/>
              <a:gd name="connsiteY106" fmla="*/ 1574358 h 1940118"/>
              <a:gd name="connsiteX107" fmla="*/ 329979 w 1133061"/>
              <a:gd name="connsiteY107" fmla="*/ 1665798 h 1940118"/>
              <a:gd name="connsiteX108" fmla="*/ 357808 w 1133061"/>
              <a:gd name="connsiteY108" fmla="*/ 1741335 h 1940118"/>
              <a:gd name="connsiteX109" fmla="*/ 389614 w 1133061"/>
              <a:gd name="connsiteY109" fmla="*/ 1800970 h 1940118"/>
              <a:gd name="connsiteX110" fmla="*/ 445273 w 1133061"/>
              <a:gd name="connsiteY110" fmla="*/ 1888434 h 1940118"/>
              <a:gd name="connsiteX111" fmla="*/ 489005 w 1133061"/>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9249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20810 w 1137037"/>
              <a:gd name="connsiteY47" fmla="*/ 159026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9249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1298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1298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18984 w 1137037"/>
              <a:gd name="connsiteY52" fmla="*/ 496956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37037" h="1940118">
                <a:moveTo>
                  <a:pt x="492981" y="1940118"/>
                </a:moveTo>
                <a:lnTo>
                  <a:pt x="397565" y="1920240"/>
                </a:lnTo>
                <a:lnTo>
                  <a:pt x="322028" y="1904337"/>
                </a:lnTo>
                <a:lnTo>
                  <a:pt x="242515" y="1864580"/>
                </a:lnTo>
                <a:lnTo>
                  <a:pt x="194807" y="1824824"/>
                </a:lnTo>
                <a:lnTo>
                  <a:pt x="166977" y="1796994"/>
                </a:lnTo>
                <a:lnTo>
                  <a:pt x="143123" y="1785067"/>
                </a:lnTo>
                <a:lnTo>
                  <a:pt x="123245" y="1753262"/>
                </a:lnTo>
                <a:lnTo>
                  <a:pt x="103367" y="1721457"/>
                </a:lnTo>
                <a:lnTo>
                  <a:pt x="71562" y="1677725"/>
                </a:lnTo>
                <a:lnTo>
                  <a:pt x="51683" y="1633993"/>
                </a:lnTo>
                <a:lnTo>
                  <a:pt x="31805" y="1574358"/>
                </a:lnTo>
                <a:lnTo>
                  <a:pt x="11927" y="1510747"/>
                </a:lnTo>
                <a:lnTo>
                  <a:pt x="0" y="1431234"/>
                </a:lnTo>
                <a:lnTo>
                  <a:pt x="3976" y="1343770"/>
                </a:lnTo>
                <a:lnTo>
                  <a:pt x="15903" y="1252330"/>
                </a:lnTo>
                <a:lnTo>
                  <a:pt x="23854" y="1212573"/>
                </a:lnTo>
                <a:lnTo>
                  <a:pt x="43732" y="1137036"/>
                </a:lnTo>
                <a:lnTo>
                  <a:pt x="71562" y="1061499"/>
                </a:lnTo>
                <a:lnTo>
                  <a:pt x="91440" y="1017766"/>
                </a:lnTo>
                <a:lnTo>
                  <a:pt x="135172" y="962107"/>
                </a:lnTo>
                <a:lnTo>
                  <a:pt x="178904" y="906448"/>
                </a:lnTo>
                <a:lnTo>
                  <a:pt x="242515" y="834886"/>
                </a:lnTo>
                <a:lnTo>
                  <a:pt x="310101" y="735495"/>
                </a:lnTo>
                <a:lnTo>
                  <a:pt x="326003" y="652006"/>
                </a:lnTo>
                <a:lnTo>
                  <a:pt x="353833" y="715617"/>
                </a:lnTo>
                <a:lnTo>
                  <a:pt x="365760" y="807057"/>
                </a:lnTo>
                <a:lnTo>
                  <a:pt x="361784" y="870667"/>
                </a:lnTo>
                <a:lnTo>
                  <a:pt x="353833" y="922351"/>
                </a:lnTo>
                <a:lnTo>
                  <a:pt x="337930" y="985961"/>
                </a:lnTo>
                <a:lnTo>
                  <a:pt x="333955" y="1013791"/>
                </a:lnTo>
                <a:lnTo>
                  <a:pt x="373711" y="966083"/>
                </a:lnTo>
                <a:lnTo>
                  <a:pt x="429370" y="866692"/>
                </a:lnTo>
                <a:lnTo>
                  <a:pt x="465151" y="795130"/>
                </a:lnTo>
                <a:lnTo>
                  <a:pt x="492981" y="715617"/>
                </a:lnTo>
                <a:lnTo>
                  <a:pt x="504908" y="652006"/>
                </a:lnTo>
                <a:lnTo>
                  <a:pt x="512859" y="540688"/>
                </a:lnTo>
                <a:lnTo>
                  <a:pt x="492981" y="441297"/>
                </a:lnTo>
                <a:lnTo>
                  <a:pt x="477078" y="361784"/>
                </a:lnTo>
                <a:lnTo>
                  <a:pt x="449249" y="298173"/>
                </a:lnTo>
                <a:lnTo>
                  <a:pt x="441298" y="230587"/>
                </a:lnTo>
                <a:lnTo>
                  <a:pt x="429370" y="143123"/>
                </a:lnTo>
                <a:lnTo>
                  <a:pt x="433346" y="67586"/>
                </a:lnTo>
                <a:lnTo>
                  <a:pt x="461176" y="0"/>
                </a:lnTo>
                <a:lnTo>
                  <a:pt x="473103" y="35780"/>
                </a:lnTo>
                <a:lnTo>
                  <a:pt x="485030" y="75537"/>
                </a:lnTo>
                <a:lnTo>
                  <a:pt x="504908" y="119269"/>
                </a:lnTo>
                <a:lnTo>
                  <a:pt x="548640" y="190832"/>
                </a:lnTo>
                <a:lnTo>
                  <a:pt x="600323" y="234563"/>
                </a:lnTo>
                <a:lnTo>
                  <a:pt x="648031" y="286246"/>
                </a:lnTo>
                <a:lnTo>
                  <a:pt x="691763" y="329979"/>
                </a:lnTo>
                <a:lnTo>
                  <a:pt x="755374" y="401540"/>
                </a:lnTo>
                <a:lnTo>
                  <a:pt x="818984" y="496956"/>
                </a:lnTo>
                <a:lnTo>
                  <a:pt x="846814" y="600323"/>
                </a:lnTo>
                <a:lnTo>
                  <a:pt x="858741" y="739471"/>
                </a:lnTo>
                <a:lnTo>
                  <a:pt x="870668" y="894521"/>
                </a:lnTo>
                <a:lnTo>
                  <a:pt x="854765" y="993913"/>
                </a:lnTo>
                <a:lnTo>
                  <a:pt x="874643" y="950180"/>
                </a:lnTo>
                <a:lnTo>
                  <a:pt x="906449" y="902473"/>
                </a:lnTo>
                <a:lnTo>
                  <a:pt x="958132" y="850789"/>
                </a:lnTo>
                <a:lnTo>
                  <a:pt x="997889" y="807057"/>
                </a:lnTo>
                <a:lnTo>
                  <a:pt x="1049572" y="779227"/>
                </a:lnTo>
                <a:lnTo>
                  <a:pt x="1105231" y="767300"/>
                </a:lnTo>
                <a:lnTo>
                  <a:pt x="1129085" y="771276"/>
                </a:lnTo>
                <a:lnTo>
                  <a:pt x="1073426" y="846813"/>
                </a:lnTo>
                <a:lnTo>
                  <a:pt x="1041621" y="954156"/>
                </a:lnTo>
                <a:lnTo>
                  <a:pt x="1037645" y="1041620"/>
                </a:lnTo>
                <a:lnTo>
                  <a:pt x="1053548" y="1137036"/>
                </a:lnTo>
                <a:lnTo>
                  <a:pt x="1089329" y="1244379"/>
                </a:lnTo>
                <a:lnTo>
                  <a:pt x="1117158" y="1359673"/>
                </a:lnTo>
                <a:lnTo>
                  <a:pt x="1137037" y="1459064"/>
                </a:lnTo>
                <a:lnTo>
                  <a:pt x="1125110" y="1586285"/>
                </a:lnTo>
                <a:lnTo>
                  <a:pt x="1081377" y="1689652"/>
                </a:lnTo>
                <a:lnTo>
                  <a:pt x="993913" y="1777116"/>
                </a:lnTo>
                <a:lnTo>
                  <a:pt x="914400" y="1836751"/>
                </a:lnTo>
                <a:lnTo>
                  <a:pt x="799106" y="1896386"/>
                </a:lnTo>
                <a:lnTo>
                  <a:pt x="743447" y="1916264"/>
                </a:lnTo>
                <a:lnTo>
                  <a:pt x="854765" y="1828800"/>
                </a:lnTo>
                <a:lnTo>
                  <a:pt x="934278" y="1681700"/>
                </a:lnTo>
                <a:lnTo>
                  <a:pt x="958132" y="1574358"/>
                </a:lnTo>
                <a:lnTo>
                  <a:pt x="962108" y="1530626"/>
                </a:lnTo>
                <a:lnTo>
                  <a:pt x="954157" y="1451113"/>
                </a:lnTo>
                <a:lnTo>
                  <a:pt x="914400" y="1518699"/>
                </a:lnTo>
                <a:lnTo>
                  <a:pt x="874643" y="1574358"/>
                </a:lnTo>
                <a:lnTo>
                  <a:pt x="834887" y="1602187"/>
                </a:lnTo>
                <a:lnTo>
                  <a:pt x="795130" y="1610139"/>
                </a:lnTo>
                <a:lnTo>
                  <a:pt x="779228" y="1610139"/>
                </a:lnTo>
                <a:lnTo>
                  <a:pt x="735496" y="1610139"/>
                </a:lnTo>
                <a:lnTo>
                  <a:pt x="699715" y="1574358"/>
                </a:lnTo>
                <a:lnTo>
                  <a:pt x="667910" y="1530626"/>
                </a:lnTo>
                <a:lnTo>
                  <a:pt x="648031" y="1482918"/>
                </a:lnTo>
                <a:lnTo>
                  <a:pt x="624177" y="1403405"/>
                </a:lnTo>
                <a:lnTo>
                  <a:pt x="624177" y="1327867"/>
                </a:lnTo>
                <a:lnTo>
                  <a:pt x="632129" y="1272208"/>
                </a:lnTo>
                <a:lnTo>
                  <a:pt x="628153" y="1228476"/>
                </a:lnTo>
                <a:lnTo>
                  <a:pt x="572494" y="1296062"/>
                </a:lnTo>
                <a:lnTo>
                  <a:pt x="540689" y="1355697"/>
                </a:lnTo>
                <a:lnTo>
                  <a:pt x="516835" y="1423283"/>
                </a:lnTo>
                <a:lnTo>
                  <a:pt x="496957" y="1498820"/>
                </a:lnTo>
                <a:lnTo>
                  <a:pt x="489005" y="1562431"/>
                </a:lnTo>
                <a:lnTo>
                  <a:pt x="489005" y="1649895"/>
                </a:lnTo>
                <a:lnTo>
                  <a:pt x="489005" y="1713506"/>
                </a:lnTo>
                <a:lnTo>
                  <a:pt x="492981" y="1729408"/>
                </a:lnTo>
                <a:lnTo>
                  <a:pt x="441297" y="1705554"/>
                </a:lnTo>
                <a:lnTo>
                  <a:pt x="401541" y="1673749"/>
                </a:lnTo>
                <a:lnTo>
                  <a:pt x="353833" y="1626041"/>
                </a:lnTo>
                <a:lnTo>
                  <a:pt x="302150" y="1574358"/>
                </a:lnTo>
                <a:lnTo>
                  <a:pt x="333955" y="1665798"/>
                </a:lnTo>
                <a:lnTo>
                  <a:pt x="361784" y="1741335"/>
                </a:lnTo>
                <a:lnTo>
                  <a:pt x="393590" y="1800970"/>
                </a:lnTo>
                <a:lnTo>
                  <a:pt x="449249" y="1888434"/>
                </a:lnTo>
                <a:lnTo>
                  <a:pt x="492981" y="1940118"/>
                </a:lnTo>
                <a:close/>
              </a:path>
            </a:pathLst>
          </a:custGeom>
          <a:solidFill>
            <a:srgbClr val="FF0000"/>
          </a:solidFill>
          <a:ln w="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200" b="0" i="0" u="none" strike="noStrike" kern="0" cap="none" spc="0" normalizeH="0" baseline="0" noProof="0" dirty="0">
              <a:ln>
                <a:noFill/>
              </a:ln>
              <a:solidFill>
                <a:srgbClr val="FF0000"/>
              </a:solidFill>
              <a:effectLst/>
              <a:uLnTx/>
              <a:uFillTx/>
              <a:latin typeface="Avenir Next LT Pro" panose="020B0504020202020204" pitchFamily="34" charset="0"/>
            </a:endParaRPr>
          </a:p>
        </p:txBody>
      </p:sp>
      <p:sp>
        <p:nvSpPr>
          <p:cNvPr id="64" name="TextBox 63">
            <a:extLst>
              <a:ext uri="{FF2B5EF4-FFF2-40B4-BE49-F238E27FC236}">
                <a16:creationId xmlns:a16="http://schemas.microsoft.com/office/drawing/2014/main" id="{BD9998FB-FADB-6E4A-B3B6-2A40BC4EDE59}"/>
              </a:ext>
            </a:extLst>
          </p:cNvPr>
          <p:cNvSpPr txBox="1"/>
          <p:nvPr/>
        </p:nvSpPr>
        <p:spPr>
          <a:xfrm>
            <a:off x="9096473" y="4579543"/>
            <a:ext cx="498855" cy="253916"/>
          </a:xfrm>
          <a:prstGeom prst="rect">
            <a:avLst/>
          </a:prstGeom>
          <a:noFill/>
        </p:spPr>
        <p:txBody>
          <a:bodyPr wrap="none" rtlCol="0">
            <a:spAutoFit/>
          </a:bodyPr>
          <a:lstStyle/>
          <a:p>
            <a:r>
              <a:rPr lang="en-CA" sz="1050" dirty="0">
                <a:solidFill>
                  <a:schemeClr val="tx1">
                    <a:lumMod val="85000"/>
                    <a:lumOff val="15000"/>
                  </a:schemeClr>
                </a:solidFill>
              </a:rPr>
              <a:t>Coho</a:t>
            </a:r>
          </a:p>
        </p:txBody>
      </p:sp>
      <p:sp>
        <p:nvSpPr>
          <p:cNvPr id="65" name="TextBox 64">
            <a:extLst>
              <a:ext uri="{FF2B5EF4-FFF2-40B4-BE49-F238E27FC236}">
                <a16:creationId xmlns:a16="http://schemas.microsoft.com/office/drawing/2014/main" id="{56AFBCAD-8CA3-3B35-4451-F9DCFBB1ACE8}"/>
              </a:ext>
            </a:extLst>
          </p:cNvPr>
          <p:cNvSpPr txBox="1"/>
          <p:nvPr/>
        </p:nvSpPr>
        <p:spPr>
          <a:xfrm>
            <a:off x="10668824" y="3963259"/>
            <a:ext cx="825867" cy="253916"/>
          </a:xfrm>
          <a:prstGeom prst="rect">
            <a:avLst/>
          </a:prstGeom>
          <a:noFill/>
        </p:spPr>
        <p:txBody>
          <a:bodyPr wrap="none" rtlCol="0">
            <a:spAutoFit/>
          </a:bodyPr>
          <a:lstStyle/>
          <a:p>
            <a:r>
              <a:rPr lang="en-CA" sz="1050" dirty="0">
                <a:solidFill>
                  <a:schemeClr val="tx1">
                    <a:lumMod val="85000"/>
                    <a:lumOff val="15000"/>
                  </a:schemeClr>
                </a:solidFill>
              </a:rPr>
              <a:t>Cascadura</a:t>
            </a:r>
          </a:p>
        </p:txBody>
      </p:sp>
      <p:sp>
        <p:nvSpPr>
          <p:cNvPr id="66" name="Freeform: Shape 65">
            <a:extLst>
              <a:ext uri="{FF2B5EF4-FFF2-40B4-BE49-F238E27FC236}">
                <a16:creationId xmlns:a16="http://schemas.microsoft.com/office/drawing/2014/main" id="{F486A596-7251-B030-4E0A-361B89E6AC3E}"/>
              </a:ext>
            </a:extLst>
          </p:cNvPr>
          <p:cNvSpPr>
            <a:spLocks/>
          </p:cNvSpPr>
          <p:nvPr/>
        </p:nvSpPr>
        <p:spPr>
          <a:xfrm>
            <a:off x="11055706" y="3701380"/>
            <a:ext cx="140111" cy="265275"/>
          </a:xfrm>
          <a:custGeom>
            <a:avLst/>
            <a:gdLst>
              <a:gd name="connsiteX0" fmla="*/ 489005 w 1133061"/>
              <a:gd name="connsiteY0" fmla="*/ 1940118 h 1940118"/>
              <a:gd name="connsiteX1" fmla="*/ 393589 w 1133061"/>
              <a:gd name="connsiteY1" fmla="*/ 1920240 h 1940118"/>
              <a:gd name="connsiteX2" fmla="*/ 318052 w 1133061"/>
              <a:gd name="connsiteY2" fmla="*/ 1904337 h 1940118"/>
              <a:gd name="connsiteX3" fmla="*/ 238539 w 1133061"/>
              <a:gd name="connsiteY3" fmla="*/ 1864580 h 1940118"/>
              <a:gd name="connsiteX4" fmla="*/ 190831 w 1133061"/>
              <a:gd name="connsiteY4" fmla="*/ 1824824 h 1940118"/>
              <a:gd name="connsiteX5" fmla="*/ 163001 w 1133061"/>
              <a:gd name="connsiteY5" fmla="*/ 1796994 h 1940118"/>
              <a:gd name="connsiteX6" fmla="*/ 139147 w 1133061"/>
              <a:gd name="connsiteY6" fmla="*/ 1785067 h 1940118"/>
              <a:gd name="connsiteX7" fmla="*/ 119269 w 1133061"/>
              <a:gd name="connsiteY7" fmla="*/ 1753262 h 1940118"/>
              <a:gd name="connsiteX8" fmla="*/ 99391 w 1133061"/>
              <a:gd name="connsiteY8" fmla="*/ 1721457 h 1940118"/>
              <a:gd name="connsiteX9" fmla="*/ 67586 w 1133061"/>
              <a:gd name="connsiteY9" fmla="*/ 1677725 h 1940118"/>
              <a:gd name="connsiteX10" fmla="*/ 47707 w 1133061"/>
              <a:gd name="connsiteY10" fmla="*/ 1633993 h 1940118"/>
              <a:gd name="connsiteX11" fmla="*/ 27829 w 1133061"/>
              <a:gd name="connsiteY11" fmla="*/ 1574358 h 1940118"/>
              <a:gd name="connsiteX12" fmla="*/ 7951 w 1133061"/>
              <a:gd name="connsiteY12" fmla="*/ 1510747 h 1940118"/>
              <a:gd name="connsiteX13" fmla="*/ 7951 w 1133061"/>
              <a:gd name="connsiteY13" fmla="*/ 1431234 h 1940118"/>
              <a:gd name="connsiteX14" fmla="*/ 0 w 1133061"/>
              <a:gd name="connsiteY14" fmla="*/ 1343770 h 1940118"/>
              <a:gd name="connsiteX15" fmla="*/ 11927 w 1133061"/>
              <a:gd name="connsiteY15" fmla="*/ 1252330 h 1940118"/>
              <a:gd name="connsiteX16" fmla="*/ 19878 w 1133061"/>
              <a:gd name="connsiteY16" fmla="*/ 1212573 h 1940118"/>
              <a:gd name="connsiteX17" fmla="*/ 39756 w 1133061"/>
              <a:gd name="connsiteY17" fmla="*/ 1137036 h 1940118"/>
              <a:gd name="connsiteX18" fmla="*/ 67586 w 1133061"/>
              <a:gd name="connsiteY18" fmla="*/ 1061499 h 1940118"/>
              <a:gd name="connsiteX19" fmla="*/ 87464 w 1133061"/>
              <a:gd name="connsiteY19" fmla="*/ 1017766 h 1940118"/>
              <a:gd name="connsiteX20" fmla="*/ 131196 w 1133061"/>
              <a:gd name="connsiteY20" fmla="*/ 962107 h 1940118"/>
              <a:gd name="connsiteX21" fmla="*/ 174928 w 1133061"/>
              <a:gd name="connsiteY21" fmla="*/ 906448 h 1940118"/>
              <a:gd name="connsiteX22" fmla="*/ 238539 w 1133061"/>
              <a:gd name="connsiteY22" fmla="*/ 834886 h 1940118"/>
              <a:gd name="connsiteX23" fmla="*/ 306125 w 1133061"/>
              <a:gd name="connsiteY23" fmla="*/ 735495 h 1940118"/>
              <a:gd name="connsiteX24" fmla="*/ 322027 w 1133061"/>
              <a:gd name="connsiteY24" fmla="*/ 652006 h 1940118"/>
              <a:gd name="connsiteX25" fmla="*/ 349857 w 1133061"/>
              <a:gd name="connsiteY25" fmla="*/ 715617 h 1940118"/>
              <a:gd name="connsiteX26" fmla="*/ 361784 w 1133061"/>
              <a:gd name="connsiteY26" fmla="*/ 807057 h 1940118"/>
              <a:gd name="connsiteX27" fmla="*/ 357808 w 1133061"/>
              <a:gd name="connsiteY27" fmla="*/ 870667 h 1940118"/>
              <a:gd name="connsiteX28" fmla="*/ 349857 w 1133061"/>
              <a:gd name="connsiteY28" fmla="*/ 922351 h 1940118"/>
              <a:gd name="connsiteX29" fmla="*/ 333954 w 1133061"/>
              <a:gd name="connsiteY29" fmla="*/ 985961 h 1940118"/>
              <a:gd name="connsiteX30" fmla="*/ 329979 w 1133061"/>
              <a:gd name="connsiteY30" fmla="*/ 1013791 h 1940118"/>
              <a:gd name="connsiteX31" fmla="*/ 369735 w 1133061"/>
              <a:gd name="connsiteY31" fmla="*/ 966083 h 1940118"/>
              <a:gd name="connsiteX32" fmla="*/ 425394 w 1133061"/>
              <a:gd name="connsiteY32" fmla="*/ 866692 h 1940118"/>
              <a:gd name="connsiteX33" fmla="*/ 461175 w 1133061"/>
              <a:gd name="connsiteY33" fmla="*/ 795130 h 1940118"/>
              <a:gd name="connsiteX34" fmla="*/ 489005 w 1133061"/>
              <a:gd name="connsiteY34" fmla="*/ 715617 h 1940118"/>
              <a:gd name="connsiteX35" fmla="*/ 500932 w 1133061"/>
              <a:gd name="connsiteY35" fmla="*/ 652006 h 1940118"/>
              <a:gd name="connsiteX36" fmla="*/ 508883 w 1133061"/>
              <a:gd name="connsiteY36" fmla="*/ 540688 h 1940118"/>
              <a:gd name="connsiteX37" fmla="*/ 489005 w 1133061"/>
              <a:gd name="connsiteY37" fmla="*/ 441297 h 1940118"/>
              <a:gd name="connsiteX38" fmla="*/ 473102 w 1133061"/>
              <a:gd name="connsiteY38" fmla="*/ 361784 h 1940118"/>
              <a:gd name="connsiteX39" fmla="*/ 445273 w 1133061"/>
              <a:gd name="connsiteY39" fmla="*/ 298173 h 1940118"/>
              <a:gd name="connsiteX40" fmla="*/ 445273 w 1133061"/>
              <a:gd name="connsiteY40" fmla="*/ 230587 h 1940118"/>
              <a:gd name="connsiteX41" fmla="*/ 425394 w 1133061"/>
              <a:gd name="connsiteY41" fmla="*/ 143123 h 1940118"/>
              <a:gd name="connsiteX42" fmla="*/ 429370 w 1133061"/>
              <a:gd name="connsiteY42" fmla="*/ 67586 h 1940118"/>
              <a:gd name="connsiteX43" fmla="*/ 457200 w 1133061"/>
              <a:gd name="connsiteY43" fmla="*/ 0 h 1940118"/>
              <a:gd name="connsiteX44" fmla="*/ 469127 w 1133061"/>
              <a:gd name="connsiteY44" fmla="*/ 35780 h 1940118"/>
              <a:gd name="connsiteX45" fmla="*/ 481054 w 1133061"/>
              <a:gd name="connsiteY45" fmla="*/ 75537 h 1940118"/>
              <a:gd name="connsiteX46" fmla="*/ 500932 w 1133061"/>
              <a:gd name="connsiteY46" fmla="*/ 119269 h 1940118"/>
              <a:gd name="connsiteX47" fmla="*/ 516834 w 1133061"/>
              <a:gd name="connsiteY47" fmla="*/ 159026 h 1940118"/>
              <a:gd name="connsiteX48" fmla="*/ 596347 w 1133061"/>
              <a:gd name="connsiteY48" fmla="*/ 234563 h 1940118"/>
              <a:gd name="connsiteX49" fmla="*/ 644055 w 1133061"/>
              <a:gd name="connsiteY49" fmla="*/ 286246 h 1940118"/>
              <a:gd name="connsiteX50" fmla="*/ 687787 w 1133061"/>
              <a:gd name="connsiteY50" fmla="*/ 329979 h 1940118"/>
              <a:gd name="connsiteX51" fmla="*/ 751398 w 1133061"/>
              <a:gd name="connsiteY51" fmla="*/ 401540 h 1940118"/>
              <a:gd name="connsiteX52" fmla="*/ 803081 w 1133061"/>
              <a:gd name="connsiteY52" fmla="*/ 449248 h 1940118"/>
              <a:gd name="connsiteX53" fmla="*/ 842838 w 1133061"/>
              <a:gd name="connsiteY53" fmla="*/ 600323 h 1940118"/>
              <a:gd name="connsiteX54" fmla="*/ 854765 w 1133061"/>
              <a:gd name="connsiteY54" fmla="*/ 739471 h 1940118"/>
              <a:gd name="connsiteX55" fmla="*/ 866692 w 1133061"/>
              <a:gd name="connsiteY55" fmla="*/ 894521 h 1940118"/>
              <a:gd name="connsiteX56" fmla="*/ 850789 w 1133061"/>
              <a:gd name="connsiteY56" fmla="*/ 993913 h 1940118"/>
              <a:gd name="connsiteX57" fmla="*/ 870667 w 1133061"/>
              <a:gd name="connsiteY57" fmla="*/ 950180 h 1940118"/>
              <a:gd name="connsiteX58" fmla="*/ 902473 w 1133061"/>
              <a:gd name="connsiteY58" fmla="*/ 902473 h 1940118"/>
              <a:gd name="connsiteX59" fmla="*/ 954156 w 1133061"/>
              <a:gd name="connsiteY59" fmla="*/ 850789 h 1940118"/>
              <a:gd name="connsiteX60" fmla="*/ 993913 w 1133061"/>
              <a:gd name="connsiteY60" fmla="*/ 807057 h 1940118"/>
              <a:gd name="connsiteX61" fmla="*/ 1045596 w 1133061"/>
              <a:gd name="connsiteY61" fmla="*/ 779227 h 1940118"/>
              <a:gd name="connsiteX62" fmla="*/ 1101255 w 1133061"/>
              <a:gd name="connsiteY62" fmla="*/ 767300 h 1940118"/>
              <a:gd name="connsiteX63" fmla="*/ 1125109 w 1133061"/>
              <a:gd name="connsiteY63" fmla="*/ 771276 h 1940118"/>
              <a:gd name="connsiteX64" fmla="*/ 1069450 w 1133061"/>
              <a:gd name="connsiteY64" fmla="*/ 846813 h 1940118"/>
              <a:gd name="connsiteX65" fmla="*/ 1037645 w 1133061"/>
              <a:gd name="connsiteY65" fmla="*/ 954156 h 1940118"/>
              <a:gd name="connsiteX66" fmla="*/ 1033669 w 1133061"/>
              <a:gd name="connsiteY66" fmla="*/ 1041620 h 1940118"/>
              <a:gd name="connsiteX67" fmla="*/ 1049572 w 1133061"/>
              <a:gd name="connsiteY67" fmla="*/ 1137036 h 1940118"/>
              <a:gd name="connsiteX68" fmla="*/ 1085353 w 1133061"/>
              <a:gd name="connsiteY68" fmla="*/ 1244379 h 1940118"/>
              <a:gd name="connsiteX69" fmla="*/ 1113182 w 1133061"/>
              <a:gd name="connsiteY69" fmla="*/ 1359673 h 1940118"/>
              <a:gd name="connsiteX70" fmla="*/ 1133061 w 1133061"/>
              <a:gd name="connsiteY70" fmla="*/ 1459064 h 1940118"/>
              <a:gd name="connsiteX71" fmla="*/ 1121134 w 1133061"/>
              <a:gd name="connsiteY71" fmla="*/ 1586285 h 1940118"/>
              <a:gd name="connsiteX72" fmla="*/ 1077401 w 1133061"/>
              <a:gd name="connsiteY72" fmla="*/ 1689652 h 1940118"/>
              <a:gd name="connsiteX73" fmla="*/ 989937 w 1133061"/>
              <a:gd name="connsiteY73" fmla="*/ 1777116 h 1940118"/>
              <a:gd name="connsiteX74" fmla="*/ 910424 w 1133061"/>
              <a:gd name="connsiteY74" fmla="*/ 1836751 h 1940118"/>
              <a:gd name="connsiteX75" fmla="*/ 795130 w 1133061"/>
              <a:gd name="connsiteY75" fmla="*/ 1896386 h 1940118"/>
              <a:gd name="connsiteX76" fmla="*/ 739471 w 1133061"/>
              <a:gd name="connsiteY76" fmla="*/ 1916264 h 1940118"/>
              <a:gd name="connsiteX77" fmla="*/ 850789 w 1133061"/>
              <a:gd name="connsiteY77" fmla="*/ 1828800 h 1940118"/>
              <a:gd name="connsiteX78" fmla="*/ 930302 w 1133061"/>
              <a:gd name="connsiteY78" fmla="*/ 1681700 h 1940118"/>
              <a:gd name="connsiteX79" fmla="*/ 954156 w 1133061"/>
              <a:gd name="connsiteY79" fmla="*/ 1574358 h 1940118"/>
              <a:gd name="connsiteX80" fmla="*/ 958132 w 1133061"/>
              <a:gd name="connsiteY80" fmla="*/ 1530626 h 1940118"/>
              <a:gd name="connsiteX81" fmla="*/ 950181 w 1133061"/>
              <a:gd name="connsiteY81" fmla="*/ 1451113 h 1940118"/>
              <a:gd name="connsiteX82" fmla="*/ 910424 w 1133061"/>
              <a:gd name="connsiteY82" fmla="*/ 1518699 h 1940118"/>
              <a:gd name="connsiteX83" fmla="*/ 870667 w 1133061"/>
              <a:gd name="connsiteY83" fmla="*/ 1574358 h 1940118"/>
              <a:gd name="connsiteX84" fmla="*/ 830911 w 1133061"/>
              <a:gd name="connsiteY84" fmla="*/ 1602187 h 1940118"/>
              <a:gd name="connsiteX85" fmla="*/ 791154 w 1133061"/>
              <a:gd name="connsiteY85" fmla="*/ 1610139 h 1940118"/>
              <a:gd name="connsiteX86" fmla="*/ 775252 w 1133061"/>
              <a:gd name="connsiteY86" fmla="*/ 1610139 h 1940118"/>
              <a:gd name="connsiteX87" fmla="*/ 731520 w 1133061"/>
              <a:gd name="connsiteY87" fmla="*/ 1610139 h 1940118"/>
              <a:gd name="connsiteX88" fmla="*/ 695739 w 1133061"/>
              <a:gd name="connsiteY88" fmla="*/ 1574358 h 1940118"/>
              <a:gd name="connsiteX89" fmla="*/ 663934 w 1133061"/>
              <a:gd name="connsiteY89" fmla="*/ 1530626 h 1940118"/>
              <a:gd name="connsiteX90" fmla="*/ 644055 w 1133061"/>
              <a:gd name="connsiteY90" fmla="*/ 1482918 h 1940118"/>
              <a:gd name="connsiteX91" fmla="*/ 620201 w 1133061"/>
              <a:gd name="connsiteY91" fmla="*/ 1403405 h 1940118"/>
              <a:gd name="connsiteX92" fmla="*/ 620201 w 1133061"/>
              <a:gd name="connsiteY92" fmla="*/ 1327867 h 1940118"/>
              <a:gd name="connsiteX93" fmla="*/ 628153 w 1133061"/>
              <a:gd name="connsiteY93" fmla="*/ 1272208 h 1940118"/>
              <a:gd name="connsiteX94" fmla="*/ 624177 w 1133061"/>
              <a:gd name="connsiteY94" fmla="*/ 1228476 h 1940118"/>
              <a:gd name="connsiteX95" fmla="*/ 568518 w 1133061"/>
              <a:gd name="connsiteY95" fmla="*/ 1296062 h 1940118"/>
              <a:gd name="connsiteX96" fmla="*/ 536713 w 1133061"/>
              <a:gd name="connsiteY96" fmla="*/ 1355697 h 1940118"/>
              <a:gd name="connsiteX97" fmla="*/ 512859 w 1133061"/>
              <a:gd name="connsiteY97" fmla="*/ 1423283 h 1940118"/>
              <a:gd name="connsiteX98" fmla="*/ 492981 w 1133061"/>
              <a:gd name="connsiteY98" fmla="*/ 1498820 h 1940118"/>
              <a:gd name="connsiteX99" fmla="*/ 485029 w 1133061"/>
              <a:gd name="connsiteY99" fmla="*/ 1562431 h 1940118"/>
              <a:gd name="connsiteX100" fmla="*/ 485029 w 1133061"/>
              <a:gd name="connsiteY100" fmla="*/ 1649895 h 1940118"/>
              <a:gd name="connsiteX101" fmla="*/ 485029 w 1133061"/>
              <a:gd name="connsiteY101" fmla="*/ 1713506 h 1940118"/>
              <a:gd name="connsiteX102" fmla="*/ 489005 w 1133061"/>
              <a:gd name="connsiteY102" fmla="*/ 1729408 h 1940118"/>
              <a:gd name="connsiteX103" fmla="*/ 437321 w 1133061"/>
              <a:gd name="connsiteY103" fmla="*/ 1705554 h 1940118"/>
              <a:gd name="connsiteX104" fmla="*/ 397565 w 1133061"/>
              <a:gd name="connsiteY104" fmla="*/ 1673749 h 1940118"/>
              <a:gd name="connsiteX105" fmla="*/ 349857 w 1133061"/>
              <a:gd name="connsiteY105" fmla="*/ 1626041 h 1940118"/>
              <a:gd name="connsiteX106" fmla="*/ 298174 w 1133061"/>
              <a:gd name="connsiteY106" fmla="*/ 1574358 h 1940118"/>
              <a:gd name="connsiteX107" fmla="*/ 329979 w 1133061"/>
              <a:gd name="connsiteY107" fmla="*/ 1665798 h 1940118"/>
              <a:gd name="connsiteX108" fmla="*/ 357808 w 1133061"/>
              <a:gd name="connsiteY108" fmla="*/ 1741335 h 1940118"/>
              <a:gd name="connsiteX109" fmla="*/ 389614 w 1133061"/>
              <a:gd name="connsiteY109" fmla="*/ 1800970 h 1940118"/>
              <a:gd name="connsiteX110" fmla="*/ 445273 w 1133061"/>
              <a:gd name="connsiteY110" fmla="*/ 1888434 h 1940118"/>
              <a:gd name="connsiteX111" fmla="*/ 489005 w 1133061"/>
              <a:gd name="connsiteY111" fmla="*/ 1940118 h 1940118"/>
              <a:gd name="connsiteX0" fmla="*/ 489005 w 1133061"/>
              <a:gd name="connsiteY0" fmla="*/ 1940118 h 1940118"/>
              <a:gd name="connsiteX1" fmla="*/ 393589 w 1133061"/>
              <a:gd name="connsiteY1" fmla="*/ 1920240 h 1940118"/>
              <a:gd name="connsiteX2" fmla="*/ 318052 w 1133061"/>
              <a:gd name="connsiteY2" fmla="*/ 1904337 h 1940118"/>
              <a:gd name="connsiteX3" fmla="*/ 238539 w 1133061"/>
              <a:gd name="connsiteY3" fmla="*/ 1864580 h 1940118"/>
              <a:gd name="connsiteX4" fmla="*/ 190831 w 1133061"/>
              <a:gd name="connsiteY4" fmla="*/ 1824824 h 1940118"/>
              <a:gd name="connsiteX5" fmla="*/ 163001 w 1133061"/>
              <a:gd name="connsiteY5" fmla="*/ 1796994 h 1940118"/>
              <a:gd name="connsiteX6" fmla="*/ 139147 w 1133061"/>
              <a:gd name="connsiteY6" fmla="*/ 1785067 h 1940118"/>
              <a:gd name="connsiteX7" fmla="*/ 119269 w 1133061"/>
              <a:gd name="connsiteY7" fmla="*/ 1753262 h 1940118"/>
              <a:gd name="connsiteX8" fmla="*/ 99391 w 1133061"/>
              <a:gd name="connsiteY8" fmla="*/ 1721457 h 1940118"/>
              <a:gd name="connsiteX9" fmla="*/ 67586 w 1133061"/>
              <a:gd name="connsiteY9" fmla="*/ 1677725 h 1940118"/>
              <a:gd name="connsiteX10" fmla="*/ 47707 w 1133061"/>
              <a:gd name="connsiteY10" fmla="*/ 1633993 h 1940118"/>
              <a:gd name="connsiteX11" fmla="*/ 27829 w 1133061"/>
              <a:gd name="connsiteY11" fmla="*/ 1574358 h 1940118"/>
              <a:gd name="connsiteX12" fmla="*/ 7951 w 1133061"/>
              <a:gd name="connsiteY12" fmla="*/ 1510747 h 1940118"/>
              <a:gd name="connsiteX13" fmla="*/ 7951 w 1133061"/>
              <a:gd name="connsiteY13" fmla="*/ 1431234 h 1940118"/>
              <a:gd name="connsiteX14" fmla="*/ 0 w 1133061"/>
              <a:gd name="connsiteY14" fmla="*/ 1343770 h 1940118"/>
              <a:gd name="connsiteX15" fmla="*/ 11927 w 1133061"/>
              <a:gd name="connsiteY15" fmla="*/ 1252330 h 1940118"/>
              <a:gd name="connsiteX16" fmla="*/ 19878 w 1133061"/>
              <a:gd name="connsiteY16" fmla="*/ 1212573 h 1940118"/>
              <a:gd name="connsiteX17" fmla="*/ 39756 w 1133061"/>
              <a:gd name="connsiteY17" fmla="*/ 1137036 h 1940118"/>
              <a:gd name="connsiteX18" fmla="*/ 67586 w 1133061"/>
              <a:gd name="connsiteY18" fmla="*/ 1061499 h 1940118"/>
              <a:gd name="connsiteX19" fmla="*/ 87464 w 1133061"/>
              <a:gd name="connsiteY19" fmla="*/ 1017766 h 1940118"/>
              <a:gd name="connsiteX20" fmla="*/ 131196 w 1133061"/>
              <a:gd name="connsiteY20" fmla="*/ 962107 h 1940118"/>
              <a:gd name="connsiteX21" fmla="*/ 174928 w 1133061"/>
              <a:gd name="connsiteY21" fmla="*/ 906448 h 1940118"/>
              <a:gd name="connsiteX22" fmla="*/ 238539 w 1133061"/>
              <a:gd name="connsiteY22" fmla="*/ 834886 h 1940118"/>
              <a:gd name="connsiteX23" fmla="*/ 306125 w 1133061"/>
              <a:gd name="connsiteY23" fmla="*/ 735495 h 1940118"/>
              <a:gd name="connsiteX24" fmla="*/ 322027 w 1133061"/>
              <a:gd name="connsiteY24" fmla="*/ 652006 h 1940118"/>
              <a:gd name="connsiteX25" fmla="*/ 349857 w 1133061"/>
              <a:gd name="connsiteY25" fmla="*/ 715617 h 1940118"/>
              <a:gd name="connsiteX26" fmla="*/ 361784 w 1133061"/>
              <a:gd name="connsiteY26" fmla="*/ 807057 h 1940118"/>
              <a:gd name="connsiteX27" fmla="*/ 357808 w 1133061"/>
              <a:gd name="connsiteY27" fmla="*/ 870667 h 1940118"/>
              <a:gd name="connsiteX28" fmla="*/ 349857 w 1133061"/>
              <a:gd name="connsiteY28" fmla="*/ 922351 h 1940118"/>
              <a:gd name="connsiteX29" fmla="*/ 333954 w 1133061"/>
              <a:gd name="connsiteY29" fmla="*/ 985961 h 1940118"/>
              <a:gd name="connsiteX30" fmla="*/ 329979 w 1133061"/>
              <a:gd name="connsiteY30" fmla="*/ 1013791 h 1940118"/>
              <a:gd name="connsiteX31" fmla="*/ 369735 w 1133061"/>
              <a:gd name="connsiteY31" fmla="*/ 966083 h 1940118"/>
              <a:gd name="connsiteX32" fmla="*/ 425394 w 1133061"/>
              <a:gd name="connsiteY32" fmla="*/ 866692 h 1940118"/>
              <a:gd name="connsiteX33" fmla="*/ 461175 w 1133061"/>
              <a:gd name="connsiteY33" fmla="*/ 795130 h 1940118"/>
              <a:gd name="connsiteX34" fmla="*/ 489005 w 1133061"/>
              <a:gd name="connsiteY34" fmla="*/ 715617 h 1940118"/>
              <a:gd name="connsiteX35" fmla="*/ 500932 w 1133061"/>
              <a:gd name="connsiteY35" fmla="*/ 652006 h 1940118"/>
              <a:gd name="connsiteX36" fmla="*/ 508883 w 1133061"/>
              <a:gd name="connsiteY36" fmla="*/ 540688 h 1940118"/>
              <a:gd name="connsiteX37" fmla="*/ 489005 w 1133061"/>
              <a:gd name="connsiteY37" fmla="*/ 441297 h 1940118"/>
              <a:gd name="connsiteX38" fmla="*/ 473102 w 1133061"/>
              <a:gd name="connsiteY38" fmla="*/ 361784 h 1940118"/>
              <a:gd name="connsiteX39" fmla="*/ 445273 w 1133061"/>
              <a:gd name="connsiteY39" fmla="*/ 298173 h 1940118"/>
              <a:gd name="connsiteX40" fmla="*/ 445273 w 1133061"/>
              <a:gd name="connsiteY40" fmla="*/ 230587 h 1940118"/>
              <a:gd name="connsiteX41" fmla="*/ 425394 w 1133061"/>
              <a:gd name="connsiteY41" fmla="*/ 143123 h 1940118"/>
              <a:gd name="connsiteX42" fmla="*/ 429370 w 1133061"/>
              <a:gd name="connsiteY42" fmla="*/ 67586 h 1940118"/>
              <a:gd name="connsiteX43" fmla="*/ 457200 w 1133061"/>
              <a:gd name="connsiteY43" fmla="*/ 0 h 1940118"/>
              <a:gd name="connsiteX44" fmla="*/ 469127 w 1133061"/>
              <a:gd name="connsiteY44" fmla="*/ 35780 h 1940118"/>
              <a:gd name="connsiteX45" fmla="*/ 481054 w 1133061"/>
              <a:gd name="connsiteY45" fmla="*/ 75537 h 1940118"/>
              <a:gd name="connsiteX46" fmla="*/ 500932 w 1133061"/>
              <a:gd name="connsiteY46" fmla="*/ 119269 h 1940118"/>
              <a:gd name="connsiteX47" fmla="*/ 516834 w 1133061"/>
              <a:gd name="connsiteY47" fmla="*/ 159026 h 1940118"/>
              <a:gd name="connsiteX48" fmla="*/ 596347 w 1133061"/>
              <a:gd name="connsiteY48" fmla="*/ 234563 h 1940118"/>
              <a:gd name="connsiteX49" fmla="*/ 644055 w 1133061"/>
              <a:gd name="connsiteY49" fmla="*/ 286246 h 1940118"/>
              <a:gd name="connsiteX50" fmla="*/ 687787 w 1133061"/>
              <a:gd name="connsiteY50" fmla="*/ 329979 h 1940118"/>
              <a:gd name="connsiteX51" fmla="*/ 751398 w 1133061"/>
              <a:gd name="connsiteY51" fmla="*/ 401540 h 1940118"/>
              <a:gd name="connsiteX52" fmla="*/ 803081 w 1133061"/>
              <a:gd name="connsiteY52" fmla="*/ 453224 h 1940118"/>
              <a:gd name="connsiteX53" fmla="*/ 842838 w 1133061"/>
              <a:gd name="connsiteY53" fmla="*/ 600323 h 1940118"/>
              <a:gd name="connsiteX54" fmla="*/ 854765 w 1133061"/>
              <a:gd name="connsiteY54" fmla="*/ 739471 h 1940118"/>
              <a:gd name="connsiteX55" fmla="*/ 866692 w 1133061"/>
              <a:gd name="connsiteY55" fmla="*/ 894521 h 1940118"/>
              <a:gd name="connsiteX56" fmla="*/ 850789 w 1133061"/>
              <a:gd name="connsiteY56" fmla="*/ 993913 h 1940118"/>
              <a:gd name="connsiteX57" fmla="*/ 870667 w 1133061"/>
              <a:gd name="connsiteY57" fmla="*/ 950180 h 1940118"/>
              <a:gd name="connsiteX58" fmla="*/ 902473 w 1133061"/>
              <a:gd name="connsiteY58" fmla="*/ 902473 h 1940118"/>
              <a:gd name="connsiteX59" fmla="*/ 954156 w 1133061"/>
              <a:gd name="connsiteY59" fmla="*/ 850789 h 1940118"/>
              <a:gd name="connsiteX60" fmla="*/ 993913 w 1133061"/>
              <a:gd name="connsiteY60" fmla="*/ 807057 h 1940118"/>
              <a:gd name="connsiteX61" fmla="*/ 1045596 w 1133061"/>
              <a:gd name="connsiteY61" fmla="*/ 779227 h 1940118"/>
              <a:gd name="connsiteX62" fmla="*/ 1101255 w 1133061"/>
              <a:gd name="connsiteY62" fmla="*/ 767300 h 1940118"/>
              <a:gd name="connsiteX63" fmla="*/ 1125109 w 1133061"/>
              <a:gd name="connsiteY63" fmla="*/ 771276 h 1940118"/>
              <a:gd name="connsiteX64" fmla="*/ 1069450 w 1133061"/>
              <a:gd name="connsiteY64" fmla="*/ 846813 h 1940118"/>
              <a:gd name="connsiteX65" fmla="*/ 1037645 w 1133061"/>
              <a:gd name="connsiteY65" fmla="*/ 954156 h 1940118"/>
              <a:gd name="connsiteX66" fmla="*/ 1033669 w 1133061"/>
              <a:gd name="connsiteY66" fmla="*/ 1041620 h 1940118"/>
              <a:gd name="connsiteX67" fmla="*/ 1049572 w 1133061"/>
              <a:gd name="connsiteY67" fmla="*/ 1137036 h 1940118"/>
              <a:gd name="connsiteX68" fmla="*/ 1085353 w 1133061"/>
              <a:gd name="connsiteY68" fmla="*/ 1244379 h 1940118"/>
              <a:gd name="connsiteX69" fmla="*/ 1113182 w 1133061"/>
              <a:gd name="connsiteY69" fmla="*/ 1359673 h 1940118"/>
              <a:gd name="connsiteX70" fmla="*/ 1133061 w 1133061"/>
              <a:gd name="connsiteY70" fmla="*/ 1459064 h 1940118"/>
              <a:gd name="connsiteX71" fmla="*/ 1121134 w 1133061"/>
              <a:gd name="connsiteY71" fmla="*/ 1586285 h 1940118"/>
              <a:gd name="connsiteX72" fmla="*/ 1077401 w 1133061"/>
              <a:gd name="connsiteY72" fmla="*/ 1689652 h 1940118"/>
              <a:gd name="connsiteX73" fmla="*/ 989937 w 1133061"/>
              <a:gd name="connsiteY73" fmla="*/ 1777116 h 1940118"/>
              <a:gd name="connsiteX74" fmla="*/ 910424 w 1133061"/>
              <a:gd name="connsiteY74" fmla="*/ 1836751 h 1940118"/>
              <a:gd name="connsiteX75" fmla="*/ 795130 w 1133061"/>
              <a:gd name="connsiteY75" fmla="*/ 1896386 h 1940118"/>
              <a:gd name="connsiteX76" fmla="*/ 739471 w 1133061"/>
              <a:gd name="connsiteY76" fmla="*/ 1916264 h 1940118"/>
              <a:gd name="connsiteX77" fmla="*/ 850789 w 1133061"/>
              <a:gd name="connsiteY77" fmla="*/ 1828800 h 1940118"/>
              <a:gd name="connsiteX78" fmla="*/ 930302 w 1133061"/>
              <a:gd name="connsiteY78" fmla="*/ 1681700 h 1940118"/>
              <a:gd name="connsiteX79" fmla="*/ 954156 w 1133061"/>
              <a:gd name="connsiteY79" fmla="*/ 1574358 h 1940118"/>
              <a:gd name="connsiteX80" fmla="*/ 958132 w 1133061"/>
              <a:gd name="connsiteY80" fmla="*/ 1530626 h 1940118"/>
              <a:gd name="connsiteX81" fmla="*/ 950181 w 1133061"/>
              <a:gd name="connsiteY81" fmla="*/ 1451113 h 1940118"/>
              <a:gd name="connsiteX82" fmla="*/ 910424 w 1133061"/>
              <a:gd name="connsiteY82" fmla="*/ 1518699 h 1940118"/>
              <a:gd name="connsiteX83" fmla="*/ 870667 w 1133061"/>
              <a:gd name="connsiteY83" fmla="*/ 1574358 h 1940118"/>
              <a:gd name="connsiteX84" fmla="*/ 830911 w 1133061"/>
              <a:gd name="connsiteY84" fmla="*/ 1602187 h 1940118"/>
              <a:gd name="connsiteX85" fmla="*/ 791154 w 1133061"/>
              <a:gd name="connsiteY85" fmla="*/ 1610139 h 1940118"/>
              <a:gd name="connsiteX86" fmla="*/ 775252 w 1133061"/>
              <a:gd name="connsiteY86" fmla="*/ 1610139 h 1940118"/>
              <a:gd name="connsiteX87" fmla="*/ 731520 w 1133061"/>
              <a:gd name="connsiteY87" fmla="*/ 1610139 h 1940118"/>
              <a:gd name="connsiteX88" fmla="*/ 695739 w 1133061"/>
              <a:gd name="connsiteY88" fmla="*/ 1574358 h 1940118"/>
              <a:gd name="connsiteX89" fmla="*/ 663934 w 1133061"/>
              <a:gd name="connsiteY89" fmla="*/ 1530626 h 1940118"/>
              <a:gd name="connsiteX90" fmla="*/ 644055 w 1133061"/>
              <a:gd name="connsiteY90" fmla="*/ 1482918 h 1940118"/>
              <a:gd name="connsiteX91" fmla="*/ 620201 w 1133061"/>
              <a:gd name="connsiteY91" fmla="*/ 1403405 h 1940118"/>
              <a:gd name="connsiteX92" fmla="*/ 620201 w 1133061"/>
              <a:gd name="connsiteY92" fmla="*/ 1327867 h 1940118"/>
              <a:gd name="connsiteX93" fmla="*/ 628153 w 1133061"/>
              <a:gd name="connsiteY93" fmla="*/ 1272208 h 1940118"/>
              <a:gd name="connsiteX94" fmla="*/ 624177 w 1133061"/>
              <a:gd name="connsiteY94" fmla="*/ 1228476 h 1940118"/>
              <a:gd name="connsiteX95" fmla="*/ 568518 w 1133061"/>
              <a:gd name="connsiteY95" fmla="*/ 1296062 h 1940118"/>
              <a:gd name="connsiteX96" fmla="*/ 536713 w 1133061"/>
              <a:gd name="connsiteY96" fmla="*/ 1355697 h 1940118"/>
              <a:gd name="connsiteX97" fmla="*/ 512859 w 1133061"/>
              <a:gd name="connsiteY97" fmla="*/ 1423283 h 1940118"/>
              <a:gd name="connsiteX98" fmla="*/ 492981 w 1133061"/>
              <a:gd name="connsiteY98" fmla="*/ 1498820 h 1940118"/>
              <a:gd name="connsiteX99" fmla="*/ 485029 w 1133061"/>
              <a:gd name="connsiteY99" fmla="*/ 1562431 h 1940118"/>
              <a:gd name="connsiteX100" fmla="*/ 485029 w 1133061"/>
              <a:gd name="connsiteY100" fmla="*/ 1649895 h 1940118"/>
              <a:gd name="connsiteX101" fmla="*/ 485029 w 1133061"/>
              <a:gd name="connsiteY101" fmla="*/ 1713506 h 1940118"/>
              <a:gd name="connsiteX102" fmla="*/ 489005 w 1133061"/>
              <a:gd name="connsiteY102" fmla="*/ 1729408 h 1940118"/>
              <a:gd name="connsiteX103" fmla="*/ 437321 w 1133061"/>
              <a:gd name="connsiteY103" fmla="*/ 1705554 h 1940118"/>
              <a:gd name="connsiteX104" fmla="*/ 397565 w 1133061"/>
              <a:gd name="connsiteY104" fmla="*/ 1673749 h 1940118"/>
              <a:gd name="connsiteX105" fmla="*/ 349857 w 1133061"/>
              <a:gd name="connsiteY105" fmla="*/ 1626041 h 1940118"/>
              <a:gd name="connsiteX106" fmla="*/ 298174 w 1133061"/>
              <a:gd name="connsiteY106" fmla="*/ 1574358 h 1940118"/>
              <a:gd name="connsiteX107" fmla="*/ 329979 w 1133061"/>
              <a:gd name="connsiteY107" fmla="*/ 1665798 h 1940118"/>
              <a:gd name="connsiteX108" fmla="*/ 357808 w 1133061"/>
              <a:gd name="connsiteY108" fmla="*/ 1741335 h 1940118"/>
              <a:gd name="connsiteX109" fmla="*/ 389614 w 1133061"/>
              <a:gd name="connsiteY109" fmla="*/ 1800970 h 1940118"/>
              <a:gd name="connsiteX110" fmla="*/ 445273 w 1133061"/>
              <a:gd name="connsiteY110" fmla="*/ 1888434 h 1940118"/>
              <a:gd name="connsiteX111" fmla="*/ 489005 w 1133061"/>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9249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20810 w 1137037"/>
              <a:gd name="connsiteY47" fmla="*/ 159026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9249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1298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1298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18984 w 1137037"/>
              <a:gd name="connsiteY52" fmla="*/ 496956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37037" h="1940118">
                <a:moveTo>
                  <a:pt x="492981" y="1940118"/>
                </a:moveTo>
                <a:lnTo>
                  <a:pt x="397565" y="1920240"/>
                </a:lnTo>
                <a:lnTo>
                  <a:pt x="322028" y="1904337"/>
                </a:lnTo>
                <a:lnTo>
                  <a:pt x="242515" y="1864580"/>
                </a:lnTo>
                <a:lnTo>
                  <a:pt x="194807" y="1824824"/>
                </a:lnTo>
                <a:lnTo>
                  <a:pt x="166977" y="1796994"/>
                </a:lnTo>
                <a:lnTo>
                  <a:pt x="143123" y="1785067"/>
                </a:lnTo>
                <a:lnTo>
                  <a:pt x="123245" y="1753262"/>
                </a:lnTo>
                <a:lnTo>
                  <a:pt x="103367" y="1721457"/>
                </a:lnTo>
                <a:lnTo>
                  <a:pt x="71562" y="1677725"/>
                </a:lnTo>
                <a:lnTo>
                  <a:pt x="51683" y="1633993"/>
                </a:lnTo>
                <a:lnTo>
                  <a:pt x="31805" y="1574358"/>
                </a:lnTo>
                <a:lnTo>
                  <a:pt x="11927" y="1510747"/>
                </a:lnTo>
                <a:lnTo>
                  <a:pt x="0" y="1431234"/>
                </a:lnTo>
                <a:lnTo>
                  <a:pt x="3976" y="1343770"/>
                </a:lnTo>
                <a:lnTo>
                  <a:pt x="15903" y="1252330"/>
                </a:lnTo>
                <a:lnTo>
                  <a:pt x="23854" y="1212573"/>
                </a:lnTo>
                <a:lnTo>
                  <a:pt x="43732" y="1137036"/>
                </a:lnTo>
                <a:lnTo>
                  <a:pt x="71562" y="1061499"/>
                </a:lnTo>
                <a:lnTo>
                  <a:pt x="91440" y="1017766"/>
                </a:lnTo>
                <a:lnTo>
                  <a:pt x="135172" y="962107"/>
                </a:lnTo>
                <a:lnTo>
                  <a:pt x="178904" y="906448"/>
                </a:lnTo>
                <a:lnTo>
                  <a:pt x="242515" y="834886"/>
                </a:lnTo>
                <a:lnTo>
                  <a:pt x="310101" y="735495"/>
                </a:lnTo>
                <a:lnTo>
                  <a:pt x="326003" y="652006"/>
                </a:lnTo>
                <a:lnTo>
                  <a:pt x="353833" y="715617"/>
                </a:lnTo>
                <a:lnTo>
                  <a:pt x="365760" y="807057"/>
                </a:lnTo>
                <a:lnTo>
                  <a:pt x="361784" y="870667"/>
                </a:lnTo>
                <a:lnTo>
                  <a:pt x="353833" y="922351"/>
                </a:lnTo>
                <a:lnTo>
                  <a:pt x="337930" y="985961"/>
                </a:lnTo>
                <a:lnTo>
                  <a:pt x="333955" y="1013791"/>
                </a:lnTo>
                <a:lnTo>
                  <a:pt x="373711" y="966083"/>
                </a:lnTo>
                <a:lnTo>
                  <a:pt x="429370" y="866692"/>
                </a:lnTo>
                <a:lnTo>
                  <a:pt x="465151" y="795130"/>
                </a:lnTo>
                <a:lnTo>
                  <a:pt x="492981" y="715617"/>
                </a:lnTo>
                <a:lnTo>
                  <a:pt x="504908" y="652006"/>
                </a:lnTo>
                <a:lnTo>
                  <a:pt x="512859" y="540688"/>
                </a:lnTo>
                <a:lnTo>
                  <a:pt x="492981" y="441297"/>
                </a:lnTo>
                <a:lnTo>
                  <a:pt x="477078" y="361784"/>
                </a:lnTo>
                <a:lnTo>
                  <a:pt x="449249" y="298173"/>
                </a:lnTo>
                <a:lnTo>
                  <a:pt x="441298" y="230587"/>
                </a:lnTo>
                <a:lnTo>
                  <a:pt x="429370" y="143123"/>
                </a:lnTo>
                <a:lnTo>
                  <a:pt x="433346" y="67586"/>
                </a:lnTo>
                <a:lnTo>
                  <a:pt x="461176" y="0"/>
                </a:lnTo>
                <a:lnTo>
                  <a:pt x="473103" y="35780"/>
                </a:lnTo>
                <a:lnTo>
                  <a:pt x="485030" y="75537"/>
                </a:lnTo>
                <a:lnTo>
                  <a:pt x="504908" y="119269"/>
                </a:lnTo>
                <a:lnTo>
                  <a:pt x="548640" y="190832"/>
                </a:lnTo>
                <a:lnTo>
                  <a:pt x="600323" y="234563"/>
                </a:lnTo>
                <a:lnTo>
                  <a:pt x="648031" y="286246"/>
                </a:lnTo>
                <a:lnTo>
                  <a:pt x="691763" y="329979"/>
                </a:lnTo>
                <a:lnTo>
                  <a:pt x="755374" y="401540"/>
                </a:lnTo>
                <a:lnTo>
                  <a:pt x="818984" y="496956"/>
                </a:lnTo>
                <a:lnTo>
                  <a:pt x="846814" y="600323"/>
                </a:lnTo>
                <a:lnTo>
                  <a:pt x="858741" y="739471"/>
                </a:lnTo>
                <a:lnTo>
                  <a:pt x="870668" y="894521"/>
                </a:lnTo>
                <a:lnTo>
                  <a:pt x="854765" y="993913"/>
                </a:lnTo>
                <a:lnTo>
                  <a:pt x="874643" y="950180"/>
                </a:lnTo>
                <a:lnTo>
                  <a:pt x="906449" y="902473"/>
                </a:lnTo>
                <a:lnTo>
                  <a:pt x="958132" y="850789"/>
                </a:lnTo>
                <a:lnTo>
                  <a:pt x="997889" y="807057"/>
                </a:lnTo>
                <a:lnTo>
                  <a:pt x="1049572" y="779227"/>
                </a:lnTo>
                <a:lnTo>
                  <a:pt x="1105231" y="767300"/>
                </a:lnTo>
                <a:lnTo>
                  <a:pt x="1129085" y="771276"/>
                </a:lnTo>
                <a:lnTo>
                  <a:pt x="1073426" y="846813"/>
                </a:lnTo>
                <a:lnTo>
                  <a:pt x="1041621" y="954156"/>
                </a:lnTo>
                <a:lnTo>
                  <a:pt x="1037645" y="1041620"/>
                </a:lnTo>
                <a:lnTo>
                  <a:pt x="1053548" y="1137036"/>
                </a:lnTo>
                <a:lnTo>
                  <a:pt x="1089329" y="1244379"/>
                </a:lnTo>
                <a:lnTo>
                  <a:pt x="1117158" y="1359673"/>
                </a:lnTo>
                <a:lnTo>
                  <a:pt x="1137037" y="1459064"/>
                </a:lnTo>
                <a:lnTo>
                  <a:pt x="1125110" y="1586285"/>
                </a:lnTo>
                <a:lnTo>
                  <a:pt x="1081377" y="1689652"/>
                </a:lnTo>
                <a:lnTo>
                  <a:pt x="993913" y="1777116"/>
                </a:lnTo>
                <a:lnTo>
                  <a:pt x="914400" y="1836751"/>
                </a:lnTo>
                <a:lnTo>
                  <a:pt x="799106" y="1896386"/>
                </a:lnTo>
                <a:lnTo>
                  <a:pt x="743447" y="1916264"/>
                </a:lnTo>
                <a:lnTo>
                  <a:pt x="854765" y="1828800"/>
                </a:lnTo>
                <a:lnTo>
                  <a:pt x="934278" y="1681700"/>
                </a:lnTo>
                <a:lnTo>
                  <a:pt x="958132" y="1574358"/>
                </a:lnTo>
                <a:lnTo>
                  <a:pt x="962108" y="1530626"/>
                </a:lnTo>
                <a:lnTo>
                  <a:pt x="954157" y="1451113"/>
                </a:lnTo>
                <a:lnTo>
                  <a:pt x="914400" y="1518699"/>
                </a:lnTo>
                <a:lnTo>
                  <a:pt x="874643" y="1574358"/>
                </a:lnTo>
                <a:lnTo>
                  <a:pt x="834887" y="1602187"/>
                </a:lnTo>
                <a:lnTo>
                  <a:pt x="795130" y="1610139"/>
                </a:lnTo>
                <a:lnTo>
                  <a:pt x="779228" y="1610139"/>
                </a:lnTo>
                <a:lnTo>
                  <a:pt x="735496" y="1610139"/>
                </a:lnTo>
                <a:lnTo>
                  <a:pt x="699715" y="1574358"/>
                </a:lnTo>
                <a:lnTo>
                  <a:pt x="667910" y="1530626"/>
                </a:lnTo>
                <a:lnTo>
                  <a:pt x="648031" y="1482918"/>
                </a:lnTo>
                <a:lnTo>
                  <a:pt x="624177" y="1403405"/>
                </a:lnTo>
                <a:lnTo>
                  <a:pt x="624177" y="1327867"/>
                </a:lnTo>
                <a:lnTo>
                  <a:pt x="632129" y="1272208"/>
                </a:lnTo>
                <a:lnTo>
                  <a:pt x="628153" y="1228476"/>
                </a:lnTo>
                <a:lnTo>
                  <a:pt x="572494" y="1296062"/>
                </a:lnTo>
                <a:lnTo>
                  <a:pt x="540689" y="1355697"/>
                </a:lnTo>
                <a:lnTo>
                  <a:pt x="516835" y="1423283"/>
                </a:lnTo>
                <a:lnTo>
                  <a:pt x="496957" y="1498820"/>
                </a:lnTo>
                <a:lnTo>
                  <a:pt x="489005" y="1562431"/>
                </a:lnTo>
                <a:lnTo>
                  <a:pt x="489005" y="1649895"/>
                </a:lnTo>
                <a:lnTo>
                  <a:pt x="489005" y="1713506"/>
                </a:lnTo>
                <a:lnTo>
                  <a:pt x="492981" y="1729408"/>
                </a:lnTo>
                <a:lnTo>
                  <a:pt x="441297" y="1705554"/>
                </a:lnTo>
                <a:lnTo>
                  <a:pt x="401541" y="1673749"/>
                </a:lnTo>
                <a:lnTo>
                  <a:pt x="353833" y="1626041"/>
                </a:lnTo>
                <a:lnTo>
                  <a:pt x="302150" y="1574358"/>
                </a:lnTo>
                <a:lnTo>
                  <a:pt x="333955" y="1665798"/>
                </a:lnTo>
                <a:lnTo>
                  <a:pt x="361784" y="1741335"/>
                </a:lnTo>
                <a:lnTo>
                  <a:pt x="393590" y="1800970"/>
                </a:lnTo>
                <a:lnTo>
                  <a:pt x="449249" y="1888434"/>
                </a:lnTo>
                <a:lnTo>
                  <a:pt x="492981" y="1940118"/>
                </a:lnTo>
                <a:close/>
              </a:path>
            </a:pathLst>
          </a:custGeom>
          <a:solidFill>
            <a:srgbClr val="FF0000"/>
          </a:solidFill>
          <a:ln w="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200" b="0" i="0" u="none" strike="noStrike" kern="0" cap="none" spc="0" normalizeH="0" baseline="0" noProof="0" dirty="0">
              <a:ln>
                <a:noFill/>
              </a:ln>
              <a:solidFill>
                <a:srgbClr val="FF0000"/>
              </a:solidFill>
              <a:effectLst/>
              <a:uLnTx/>
              <a:uFillTx/>
              <a:latin typeface="Avenir Next LT Pro" panose="020B0504020202020204" pitchFamily="34" charset="0"/>
            </a:endParaRPr>
          </a:p>
        </p:txBody>
      </p:sp>
      <p:sp>
        <p:nvSpPr>
          <p:cNvPr id="67" name="Freeform: Shape 66">
            <a:extLst>
              <a:ext uri="{FF2B5EF4-FFF2-40B4-BE49-F238E27FC236}">
                <a16:creationId xmlns:a16="http://schemas.microsoft.com/office/drawing/2014/main" id="{C40CD856-476A-31A4-67B7-A38D7F248D9E}"/>
              </a:ext>
            </a:extLst>
          </p:cNvPr>
          <p:cNvSpPr>
            <a:spLocks/>
          </p:cNvSpPr>
          <p:nvPr/>
        </p:nvSpPr>
        <p:spPr>
          <a:xfrm>
            <a:off x="10971893" y="3739231"/>
            <a:ext cx="140111" cy="265275"/>
          </a:xfrm>
          <a:custGeom>
            <a:avLst/>
            <a:gdLst>
              <a:gd name="connsiteX0" fmla="*/ 489005 w 1133061"/>
              <a:gd name="connsiteY0" fmla="*/ 1940118 h 1940118"/>
              <a:gd name="connsiteX1" fmla="*/ 393589 w 1133061"/>
              <a:gd name="connsiteY1" fmla="*/ 1920240 h 1940118"/>
              <a:gd name="connsiteX2" fmla="*/ 318052 w 1133061"/>
              <a:gd name="connsiteY2" fmla="*/ 1904337 h 1940118"/>
              <a:gd name="connsiteX3" fmla="*/ 238539 w 1133061"/>
              <a:gd name="connsiteY3" fmla="*/ 1864580 h 1940118"/>
              <a:gd name="connsiteX4" fmla="*/ 190831 w 1133061"/>
              <a:gd name="connsiteY4" fmla="*/ 1824824 h 1940118"/>
              <a:gd name="connsiteX5" fmla="*/ 163001 w 1133061"/>
              <a:gd name="connsiteY5" fmla="*/ 1796994 h 1940118"/>
              <a:gd name="connsiteX6" fmla="*/ 139147 w 1133061"/>
              <a:gd name="connsiteY6" fmla="*/ 1785067 h 1940118"/>
              <a:gd name="connsiteX7" fmla="*/ 119269 w 1133061"/>
              <a:gd name="connsiteY7" fmla="*/ 1753262 h 1940118"/>
              <a:gd name="connsiteX8" fmla="*/ 99391 w 1133061"/>
              <a:gd name="connsiteY8" fmla="*/ 1721457 h 1940118"/>
              <a:gd name="connsiteX9" fmla="*/ 67586 w 1133061"/>
              <a:gd name="connsiteY9" fmla="*/ 1677725 h 1940118"/>
              <a:gd name="connsiteX10" fmla="*/ 47707 w 1133061"/>
              <a:gd name="connsiteY10" fmla="*/ 1633993 h 1940118"/>
              <a:gd name="connsiteX11" fmla="*/ 27829 w 1133061"/>
              <a:gd name="connsiteY11" fmla="*/ 1574358 h 1940118"/>
              <a:gd name="connsiteX12" fmla="*/ 7951 w 1133061"/>
              <a:gd name="connsiteY12" fmla="*/ 1510747 h 1940118"/>
              <a:gd name="connsiteX13" fmla="*/ 7951 w 1133061"/>
              <a:gd name="connsiteY13" fmla="*/ 1431234 h 1940118"/>
              <a:gd name="connsiteX14" fmla="*/ 0 w 1133061"/>
              <a:gd name="connsiteY14" fmla="*/ 1343770 h 1940118"/>
              <a:gd name="connsiteX15" fmla="*/ 11927 w 1133061"/>
              <a:gd name="connsiteY15" fmla="*/ 1252330 h 1940118"/>
              <a:gd name="connsiteX16" fmla="*/ 19878 w 1133061"/>
              <a:gd name="connsiteY16" fmla="*/ 1212573 h 1940118"/>
              <a:gd name="connsiteX17" fmla="*/ 39756 w 1133061"/>
              <a:gd name="connsiteY17" fmla="*/ 1137036 h 1940118"/>
              <a:gd name="connsiteX18" fmla="*/ 67586 w 1133061"/>
              <a:gd name="connsiteY18" fmla="*/ 1061499 h 1940118"/>
              <a:gd name="connsiteX19" fmla="*/ 87464 w 1133061"/>
              <a:gd name="connsiteY19" fmla="*/ 1017766 h 1940118"/>
              <a:gd name="connsiteX20" fmla="*/ 131196 w 1133061"/>
              <a:gd name="connsiteY20" fmla="*/ 962107 h 1940118"/>
              <a:gd name="connsiteX21" fmla="*/ 174928 w 1133061"/>
              <a:gd name="connsiteY21" fmla="*/ 906448 h 1940118"/>
              <a:gd name="connsiteX22" fmla="*/ 238539 w 1133061"/>
              <a:gd name="connsiteY22" fmla="*/ 834886 h 1940118"/>
              <a:gd name="connsiteX23" fmla="*/ 306125 w 1133061"/>
              <a:gd name="connsiteY23" fmla="*/ 735495 h 1940118"/>
              <a:gd name="connsiteX24" fmla="*/ 322027 w 1133061"/>
              <a:gd name="connsiteY24" fmla="*/ 652006 h 1940118"/>
              <a:gd name="connsiteX25" fmla="*/ 349857 w 1133061"/>
              <a:gd name="connsiteY25" fmla="*/ 715617 h 1940118"/>
              <a:gd name="connsiteX26" fmla="*/ 361784 w 1133061"/>
              <a:gd name="connsiteY26" fmla="*/ 807057 h 1940118"/>
              <a:gd name="connsiteX27" fmla="*/ 357808 w 1133061"/>
              <a:gd name="connsiteY27" fmla="*/ 870667 h 1940118"/>
              <a:gd name="connsiteX28" fmla="*/ 349857 w 1133061"/>
              <a:gd name="connsiteY28" fmla="*/ 922351 h 1940118"/>
              <a:gd name="connsiteX29" fmla="*/ 333954 w 1133061"/>
              <a:gd name="connsiteY29" fmla="*/ 985961 h 1940118"/>
              <a:gd name="connsiteX30" fmla="*/ 329979 w 1133061"/>
              <a:gd name="connsiteY30" fmla="*/ 1013791 h 1940118"/>
              <a:gd name="connsiteX31" fmla="*/ 369735 w 1133061"/>
              <a:gd name="connsiteY31" fmla="*/ 966083 h 1940118"/>
              <a:gd name="connsiteX32" fmla="*/ 425394 w 1133061"/>
              <a:gd name="connsiteY32" fmla="*/ 866692 h 1940118"/>
              <a:gd name="connsiteX33" fmla="*/ 461175 w 1133061"/>
              <a:gd name="connsiteY33" fmla="*/ 795130 h 1940118"/>
              <a:gd name="connsiteX34" fmla="*/ 489005 w 1133061"/>
              <a:gd name="connsiteY34" fmla="*/ 715617 h 1940118"/>
              <a:gd name="connsiteX35" fmla="*/ 500932 w 1133061"/>
              <a:gd name="connsiteY35" fmla="*/ 652006 h 1940118"/>
              <a:gd name="connsiteX36" fmla="*/ 508883 w 1133061"/>
              <a:gd name="connsiteY36" fmla="*/ 540688 h 1940118"/>
              <a:gd name="connsiteX37" fmla="*/ 489005 w 1133061"/>
              <a:gd name="connsiteY37" fmla="*/ 441297 h 1940118"/>
              <a:gd name="connsiteX38" fmla="*/ 473102 w 1133061"/>
              <a:gd name="connsiteY38" fmla="*/ 361784 h 1940118"/>
              <a:gd name="connsiteX39" fmla="*/ 445273 w 1133061"/>
              <a:gd name="connsiteY39" fmla="*/ 298173 h 1940118"/>
              <a:gd name="connsiteX40" fmla="*/ 445273 w 1133061"/>
              <a:gd name="connsiteY40" fmla="*/ 230587 h 1940118"/>
              <a:gd name="connsiteX41" fmla="*/ 425394 w 1133061"/>
              <a:gd name="connsiteY41" fmla="*/ 143123 h 1940118"/>
              <a:gd name="connsiteX42" fmla="*/ 429370 w 1133061"/>
              <a:gd name="connsiteY42" fmla="*/ 67586 h 1940118"/>
              <a:gd name="connsiteX43" fmla="*/ 457200 w 1133061"/>
              <a:gd name="connsiteY43" fmla="*/ 0 h 1940118"/>
              <a:gd name="connsiteX44" fmla="*/ 469127 w 1133061"/>
              <a:gd name="connsiteY44" fmla="*/ 35780 h 1940118"/>
              <a:gd name="connsiteX45" fmla="*/ 481054 w 1133061"/>
              <a:gd name="connsiteY45" fmla="*/ 75537 h 1940118"/>
              <a:gd name="connsiteX46" fmla="*/ 500932 w 1133061"/>
              <a:gd name="connsiteY46" fmla="*/ 119269 h 1940118"/>
              <a:gd name="connsiteX47" fmla="*/ 516834 w 1133061"/>
              <a:gd name="connsiteY47" fmla="*/ 159026 h 1940118"/>
              <a:gd name="connsiteX48" fmla="*/ 596347 w 1133061"/>
              <a:gd name="connsiteY48" fmla="*/ 234563 h 1940118"/>
              <a:gd name="connsiteX49" fmla="*/ 644055 w 1133061"/>
              <a:gd name="connsiteY49" fmla="*/ 286246 h 1940118"/>
              <a:gd name="connsiteX50" fmla="*/ 687787 w 1133061"/>
              <a:gd name="connsiteY50" fmla="*/ 329979 h 1940118"/>
              <a:gd name="connsiteX51" fmla="*/ 751398 w 1133061"/>
              <a:gd name="connsiteY51" fmla="*/ 401540 h 1940118"/>
              <a:gd name="connsiteX52" fmla="*/ 803081 w 1133061"/>
              <a:gd name="connsiteY52" fmla="*/ 449248 h 1940118"/>
              <a:gd name="connsiteX53" fmla="*/ 842838 w 1133061"/>
              <a:gd name="connsiteY53" fmla="*/ 600323 h 1940118"/>
              <a:gd name="connsiteX54" fmla="*/ 854765 w 1133061"/>
              <a:gd name="connsiteY54" fmla="*/ 739471 h 1940118"/>
              <a:gd name="connsiteX55" fmla="*/ 866692 w 1133061"/>
              <a:gd name="connsiteY55" fmla="*/ 894521 h 1940118"/>
              <a:gd name="connsiteX56" fmla="*/ 850789 w 1133061"/>
              <a:gd name="connsiteY56" fmla="*/ 993913 h 1940118"/>
              <a:gd name="connsiteX57" fmla="*/ 870667 w 1133061"/>
              <a:gd name="connsiteY57" fmla="*/ 950180 h 1940118"/>
              <a:gd name="connsiteX58" fmla="*/ 902473 w 1133061"/>
              <a:gd name="connsiteY58" fmla="*/ 902473 h 1940118"/>
              <a:gd name="connsiteX59" fmla="*/ 954156 w 1133061"/>
              <a:gd name="connsiteY59" fmla="*/ 850789 h 1940118"/>
              <a:gd name="connsiteX60" fmla="*/ 993913 w 1133061"/>
              <a:gd name="connsiteY60" fmla="*/ 807057 h 1940118"/>
              <a:gd name="connsiteX61" fmla="*/ 1045596 w 1133061"/>
              <a:gd name="connsiteY61" fmla="*/ 779227 h 1940118"/>
              <a:gd name="connsiteX62" fmla="*/ 1101255 w 1133061"/>
              <a:gd name="connsiteY62" fmla="*/ 767300 h 1940118"/>
              <a:gd name="connsiteX63" fmla="*/ 1125109 w 1133061"/>
              <a:gd name="connsiteY63" fmla="*/ 771276 h 1940118"/>
              <a:gd name="connsiteX64" fmla="*/ 1069450 w 1133061"/>
              <a:gd name="connsiteY64" fmla="*/ 846813 h 1940118"/>
              <a:gd name="connsiteX65" fmla="*/ 1037645 w 1133061"/>
              <a:gd name="connsiteY65" fmla="*/ 954156 h 1940118"/>
              <a:gd name="connsiteX66" fmla="*/ 1033669 w 1133061"/>
              <a:gd name="connsiteY66" fmla="*/ 1041620 h 1940118"/>
              <a:gd name="connsiteX67" fmla="*/ 1049572 w 1133061"/>
              <a:gd name="connsiteY67" fmla="*/ 1137036 h 1940118"/>
              <a:gd name="connsiteX68" fmla="*/ 1085353 w 1133061"/>
              <a:gd name="connsiteY68" fmla="*/ 1244379 h 1940118"/>
              <a:gd name="connsiteX69" fmla="*/ 1113182 w 1133061"/>
              <a:gd name="connsiteY69" fmla="*/ 1359673 h 1940118"/>
              <a:gd name="connsiteX70" fmla="*/ 1133061 w 1133061"/>
              <a:gd name="connsiteY70" fmla="*/ 1459064 h 1940118"/>
              <a:gd name="connsiteX71" fmla="*/ 1121134 w 1133061"/>
              <a:gd name="connsiteY71" fmla="*/ 1586285 h 1940118"/>
              <a:gd name="connsiteX72" fmla="*/ 1077401 w 1133061"/>
              <a:gd name="connsiteY72" fmla="*/ 1689652 h 1940118"/>
              <a:gd name="connsiteX73" fmla="*/ 989937 w 1133061"/>
              <a:gd name="connsiteY73" fmla="*/ 1777116 h 1940118"/>
              <a:gd name="connsiteX74" fmla="*/ 910424 w 1133061"/>
              <a:gd name="connsiteY74" fmla="*/ 1836751 h 1940118"/>
              <a:gd name="connsiteX75" fmla="*/ 795130 w 1133061"/>
              <a:gd name="connsiteY75" fmla="*/ 1896386 h 1940118"/>
              <a:gd name="connsiteX76" fmla="*/ 739471 w 1133061"/>
              <a:gd name="connsiteY76" fmla="*/ 1916264 h 1940118"/>
              <a:gd name="connsiteX77" fmla="*/ 850789 w 1133061"/>
              <a:gd name="connsiteY77" fmla="*/ 1828800 h 1940118"/>
              <a:gd name="connsiteX78" fmla="*/ 930302 w 1133061"/>
              <a:gd name="connsiteY78" fmla="*/ 1681700 h 1940118"/>
              <a:gd name="connsiteX79" fmla="*/ 954156 w 1133061"/>
              <a:gd name="connsiteY79" fmla="*/ 1574358 h 1940118"/>
              <a:gd name="connsiteX80" fmla="*/ 958132 w 1133061"/>
              <a:gd name="connsiteY80" fmla="*/ 1530626 h 1940118"/>
              <a:gd name="connsiteX81" fmla="*/ 950181 w 1133061"/>
              <a:gd name="connsiteY81" fmla="*/ 1451113 h 1940118"/>
              <a:gd name="connsiteX82" fmla="*/ 910424 w 1133061"/>
              <a:gd name="connsiteY82" fmla="*/ 1518699 h 1940118"/>
              <a:gd name="connsiteX83" fmla="*/ 870667 w 1133061"/>
              <a:gd name="connsiteY83" fmla="*/ 1574358 h 1940118"/>
              <a:gd name="connsiteX84" fmla="*/ 830911 w 1133061"/>
              <a:gd name="connsiteY84" fmla="*/ 1602187 h 1940118"/>
              <a:gd name="connsiteX85" fmla="*/ 791154 w 1133061"/>
              <a:gd name="connsiteY85" fmla="*/ 1610139 h 1940118"/>
              <a:gd name="connsiteX86" fmla="*/ 775252 w 1133061"/>
              <a:gd name="connsiteY86" fmla="*/ 1610139 h 1940118"/>
              <a:gd name="connsiteX87" fmla="*/ 731520 w 1133061"/>
              <a:gd name="connsiteY87" fmla="*/ 1610139 h 1940118"/>
              <a:gd name="connsiteX88" fmla="*/ 695739 w 1133061"/>
              <a:gd name="connsiteY88" fmla="*/ 1574358 h 1940118"/>
              <a:gd name="connsiteX89" fmla="*/ 663934 w 1133061"/>
              <a:gd name="connsiteY89" fmla="*/ 1530626 h 1940118"/>
              <a:gd name="connsiteX90" fmla="*/ 644055 w 1133061"/>
              <a:gd name="connsiteY90" fmla="*/ 1482918 h 1940118"/>
              <a:gd name="connsiteX91" fmla="*/ 620201 w 1133061"/>
              <a:gd name="connsiteY91" fmla="*/ 1403405 h 1940118"/>
              <a:gd name="connsiteX92" fmla="*/ 620201 w 1133061"/>
              <a:gd name="connsiteY92" fmla="*/ 1327867 h 1940118"/>
              <a:gd name="connsiteX93" fmla="*/ 628153 w 1133061"/>
              <a:gd name="connsiteY93" fmla="*/ 1272208 h 1940118"/>
              <a:gd name="connsiteX94" fmla="*/ 624177 w 1133061"/>
              <a:gd name="connsiteY94" fmla="*/ 1228476 h 1940118"/>
              <a:gd name="connsiteX95" fmla="*/ 568518 w 1133061"/>
              <a:gd name="connsiteY95" fmla="*/ 1296062 h 1940118"/>
              <a:gd name="connsiteX96" fmla="*/ 536713 w 1133061"/>
              <a:gd name="connsiteY96" fmla="*/ 1355697 h 1940118"/>
              <a:gd name="connsiteX97" fmla="*/ 512859 w 1133061"/>
              <a:gd name="connsiteY97" fmla="*/ 1423283 h 1940118"/>
              <a:gd name="connsiteX98" fmla="*/ 492981 w 1133061"/>
              <a:gd name="connsiteY98" fmla="*/ 1498820 h 1940118"/>
              <a:gd name="connsiteX99" fmla="*/ 485029 w 1133061"/>
              <a:gd name="connsiteY99" fmla="*/ 1562431 h 1940118"/>
              <a:gd name="connsiteX100" fmla="*/ 485029 w 1133061"/>
              <a:gd name="connsiteY100" fmla="*/ 1649895 h 1940118"/>
              <a:gd name="connsiteX101" fmla="*/ 485029 w 1133061"/>
              <a:gd name="connsiteY101" fmla="*/ 1713506 h 1940118"/>
              <a:gd name="connsiteX102" fmla="*/ 489005 w 1133061"/>
              <a:gd name="connsiteY102" fmla="*/ 1729408 h 1940118"/>
              <a:gd name="connsiteX103" fmla="*/ 437321 w 1133061"/>
              <a:gd name="connsiteY103" fmla="*/ 1705554 h 1940118"/>
              <a:gd name="connsiteX104" fmla="*/ 397565 w 1133061"/>
              <a:gd name="connsiteY104" fmla="*/ 1673749 h 1940118"/>
              <a:gd name="connsiteX105" fmla="*/ 349857 w 1133061"/>
              <a:gd name="connsiteY105" fmla="*/ 1626041 h 1940118"/>
              <a:gd name="connsiteX106" fmla="*/ 298174 w 1133061"/>
              <a:gd name="connsiteY106" fmla="*/ 1574358 h 1940118"/>
              <a:gd name="connsiteX107" fmla="*/ 329979 w 1133061"/>
              <a:gd name="connsiteY107" fmla="*/ 1665798 h 1940118"/>
              <a:gd name="connsiteX108" fmla="*/ 357808 w 1133061"/>
              <a:gd name="connsiteY108" fmla="*/ 1741335 h 1940118"/>
              <a:gd name="connsiteX109" fmla="*/ 389614 w 1133061"/>
              <a:gd name="connsiteY109" fmla="*/ 1800970 h 1940118"/>
              <a:gd name="connsiteX110" fmla="*/ 445273 w 1133061"/>
              <a:gd name="connsiteY110" fmla="*/ 1888434 h 1940118"/>
              <a:gd name="connsiteX111" fmla="*/ 489005 w 1133061"/>
              <a:gd name="connsiteY111" fmla="*/ 1940118 h 1940118"/>
              <a:gd name="connsiteX0" fmla="*/ 489005 w 1133061"/>
              <a:gd name="connsiteY0" fmla="*/ 1940118 h 1940118"/>
              <a:gd name="connsiteX1" fmla="*/ 393589 w 1133061"/>
              <a:gd name="connsiteY1" fmla="*/ 1920240 h 1940118"/>
              <a:gd name="connsiteX2" fmla="*/ 318052 w 1133061"/>
              <a:gd name="connsiteY2" fmla="*/ 1904337 h 1940118"/>
              <a:gd name="connsiteX3" fmla="*/ 238539 w 1133061"/>
              <a:gd name="connsiteY3" fmla="*/ 1864580 h 1940118"/>
              <a:gd name="connsiteX4" fmla="*/ 190831 w 1133061"/>
              <a:gd name="connsiteY4" fmla="*/ 1824824 h 1940118"/>
              <a:gd name="connsiteX5" fmla="*/ 163001 w 1133061"/>
              <a:gd name="connsiteY5" fmla="*/ 1796994 h 1940118"/>
              <a:gd name="connsiteX6" fmla="*/ 139147 w 1133061"/>
              <a:gd name="connsiteY6" fmla="*/ 1785067 h 1940118"/>
              <a:gd name="connsiteX7" fmla="*/ 119269 w 1133061"/>
              <a:gd name="connsiteY7" fmla="*/ 1753262 h 1940118"/>
              <a:gd name="connsiteX8" fmla="*/ 99391 w 1133061"/>
              <a:gd name="connsiteY8" fmla="*/ 1721457 h 1940118"/>
              <a:gd name="connsiteX9" fmla="*/ 67586 w 1133061"/>
              <a:gd name="connsiteY9" fmla="*/ 1677725 h 1940118"/>
              <a:gd name="connsiteX10" fmla="*/ 47707 w 1133061"/>
              <a:gd name="connsiteY10" fmla="*/ 1633993 h 1940118"/>
              <a:gd name="connsiteX11" fmla="*/ 27829 w 1133061"/>
              <a:gd name="connsiteY11" fmla="*/ 1574358 h 1940118"/>
              <a:gd name="connsiteX12" fmla="*/ 7951 w 1133061"/>
              <a:gd name="connsiteY12" fmla="*/ 1510747 h 1940118"/>
              <a:gd name="connsiteX13" fmla="*/ 7951 w 1133061"/>
              <a:gd name="connsiteY13" fmla="*/ 1431234 h 1940118"/>
              <a:gd name="connsiteX14" fmla="*/ 0 w 1133061"/>
              <a:gd name="connsiteY14" fmla="*/ 1343770 h 1940118"/>
              <a:gd name="connsiteX15" fmla="*/ 11927 w 1133061"/>
              <a:gd name="connsiteY15" fmla="*/ 1252330 h 1940118"/>
              <a:gd name="connsiteX16" fmla="*/ 19878 w 1133061"/>
              <a:gd name="connsiteY16" fmla="*/ 1212573 h 1940118"/>
              <a:gd name="connsiteX17" fmla="*/ 39756 w 1133061"/>
              <a:gd name="connsiteY17" fmla="*/ 1137036 h 1940118"/>
              <a:gd name="connsiteX18" fmla="*/ 67586 w 1133061"/>
              <a:gd name="connsiteY18" fmla="*/ 1061499 h 1940118"/>
              <a:gd name="connsiteX19" fmla="*/ 87464 w 1133061"/>
              <a:gd name="connsiteY19" fmla="*/ 1017766 h 1940118"/>
              <a:gd name="connsiteX20" fmla="*/ 131196 w 1133061"/>
              <a:gd name="connsiteY20" fmla="*/ 962107 h 1940118"/>
              <a:gd name="connsiteX21" fmla="*/ 174928 w 1133061"/>
              <a:gd name="connsiteY21" fmla="*/ 906448 h 1940118"/>
              <a:gd name="connsiteX22" fmla="*/ 238539 w 1133061"/>
              <a:gd name="connsiteY22" fmla="*/ 834886 h 1940118"/>
              <a:gd name="connsiteX23" fmla="*/ 306125 w 1133061"/>
              <a:gd name="connsiteY23" fmla="*/ 735495 h 1940118"/>
              <a:gd name="connsiteX24" fmla="*/ 322027 w 1133061"/>
              <a:gd name="connsiteY24" fmla="*/ 652006 h 1940118"/>
              <a:gd name="connsiteX25" fmla="*/ 349857 w 1133061"/>
              <a:gd name="connsiteY25" fmla="*/ 715617 h 1940118"/>
              <a:gd name="connsiteX26" fmla="*/ 361784 w 1133061"/>
              <a:gd name="connsiteY26" fmla="*/ 807057 h 1940118"/>
              <a:gd name="connsiteX27" fmla="*/ 357808 w 1133061"/>
              <a:gd name="connsiteY27" fmla="*/ 870667 h 1940118"/>
              <a:gd name="connsiteX28" fmla="*/ 349857 w 1133061"/>
              <a:gd name="connsiteY28" fmla="*/ 922351 h 1940118"/>
              <a:gd name="connsiteX29" fmla="*/ 333954 w 1133061"/>
              <a:gd name="connsiteY29" fmla="*/ 985961 h 1940118"/>
              <a:gd name="connsiteX30" fmla="*/ 329979 w 1133061"/>
              <a:gd name="connsiteY30" fmla="*/ 1013791 h 1940118"/>
              <a:gd name="connsiteX31" fmla="*/ 369735 w 1133061"/>
              <a:gd name="connsiteY31" fmla="*/ 966083 h 1940118"/>
              <a:gd name="connsiteX32" fmla="*/ 425394 w 1133061"/>
              <a:gd name="connsiteY32" fmla="*/ 866692 h 1940118"/>
              <a:gd name="connsiteX33" fmla="*/ 461175 w 1133061"/>
              <a:gd name="connsiteY33" fmla="*/ 795130 h 1940118"/>
              <a:gd name="connsiteX34" fmla="*/ 489005 w 1133061"/>
              <a:gd name="connsiteY34" fmla="*/ 715617 h 1940118"/>
              <a:gd name="connsiteX35" fmla="*/ 500932 w 1133061"/>
              <a:gd name="connsiteY35" fmla="*/ 652006 h 1940118"/>
              <a:gd name="connsiteX36" fmla="*/ 508883 w 1133061"/>
              <a:gd name="connsiteY36" fmla="*/ 540688 h 1940118"/>
              <a:gd name="connsiteX37" fmla="*/ 489005 w 1133061"/>
              <a:gd name="connsiteY37" fmla="*/ 441297 h 1940118"/>
              <a:gd name="connsiteX38" fmla="*/ 473102 w 1133061"/>
              <a:gd name="connsiteY38" fmla="*/ 361784 h 1940118"/>
              <a:gd name="connsiteX39" fmla="*/ 445273 w 1133061"/>
              <a:gd name="connsiteY39" fmla="*/ 298173 h 1940118"/>
              <a:gd name="connsiteX40" fmla="*/ 445273 w 1133061"/>
              <a:gd name="connsiteY40" fmla="*/ 230587 h 1940118"/>
              <a:gd name="connsiteX41" fmla="*/ 425394 w 1133061"/>
              <a:gd name="connsiteY41" fmla="*/ 143123 h 1940118"/>
              <a:gd name="connsiteX42" fmla="*/ 429370 w 1133061"/>
              <a:gd name="connsiteY42" fmla="*/ 67586 h 1940118"/>
              <a:gd name="connsiteX43" fmla="*/ 457200 w 1133061"/>
              <a:gd name="connsiteY43" fmla="*/ 0 h 1940118"/>
              <a:gd name="connsiteX44" fmla="*/ 469127 w 1133061"/>
              <a:gd name="connsiteY44" fmla="*/ 35780 h 1940118"/>
              <a:gd name="connsiteX45" fmla="*/ 481054 w 1133061"/>
              <a:gd name="connsiteY45" fmla="*/ 75537 h 1940118"/>
              <a:gd name="connsiteX46" fmla="*/ 500932 w 1133061"/>
              <a:gd name="connsiteY46" fmla="*/ 119269 h 1940118"/>
              <a:gd name="connsiteX47" fmla="*/ 516834 w 1133061"/>
              <a:gd name="connsiteY47" fmla="*/ 159026 h 1940118"/>
              <a:gd name="connsiteX48" fmla="*/ 596347 w 1133061"/>
              <a:gd name="connsiteY48" fmla="*/ 234563 h 1940118"/>
              <a:gd name="connsiteX49" fmla="*/ 644055 w 1133061"/>
              <a:gd name="connsiteY49" fmla="*/ 286246 h 1940118"/>
              <a:gd name="connsiteX50" fmla="*/ 687787 w 1133061"/>
              <a:gd name="connsiteY50" fmla="*/ 329979 h 1940118"/>
              <a:gd name="connsiteX51" fmla="*/ 751398 w 1133061"/>
              <a:gd name="connsiteY51" fmla="*/ 401540 h 1940118"/>
              <a:gd name="connsiteX52" fmla="*/ 803081 w 1133061"/>
              <a:gd name="connsiteY52" fmla="*/ 453224 h 1940118"/>
              <a:gd name="connsiteX53" fmla="*/ 842838 w 1133061"/>
              <a:gd name="connsiteY53" fmla="*/ 600323 h 1940118"/>
              <a:gd name="connsiteX54" fmla="*/ 854765 w 1133061"/>
              <a:gd name="connsiteY54" fmla="*/ 739471 h 1940118"/>
              <a:gd name="connsiteX55" fmla="*/ 866692 w 1133061"/>
              <a:gd name="connsiteY55" fmla="*/ 894521 h 1940118"/>
              <a:gd name="connsiteX56" fmla="*/ 850789 w 1133061"/>
              <a:gd name="connsiteY56" fmla="*/ 993913 h 1940118"/>
              <a:gd name="connsiteX57" fmla="*/ 870667 w 1133061"/>
              <a:gd name="connsiteY57" fmla="*/ 950180 h 1940118"/>
              <a:gd name="connsiteX58" fmla="*/ 902473 w 1133061"/>
              <a:gd name="connsiteY58" fmla="*/ 902473 h 1940118"/>
              <a:gd name="connsiteX59" fmla="*/ 954156 w 1133061"/>
              <a:gd name="connsiteY59" fmla="*/ 850789 h 1940118"/>
              <a:gd name="connsiteX60" fmla="*/ 993913 w 1133061"/>
              <a:gd name="connsiteY60" fmla="*/ 807057 h 1940118"/>
              <a:gd name="connsiteX61" fmla="*/ 1045596 w 1133061"/>
              <a:gd name="connsiteY61" fmla="*/ 779227 h 1940118"/>
              <a:gd name="connsiteX62" fmla="*/ 1101255 w 1133061"/>
              <a:gd name="connsiteY62" fmla="*/ 767300 h 1940118"/>
              <a:gd name="connsiteX63" fmla="*/ 1125109 w 1133061"/>
              <a:gd name="connsiteY63" fmla="*/ 771276 h 1940118"/>
              <a:gd name="connsiteX64" fmla="*/ 1069450 w 1133061"/>
              <a:gd name="connsiteY64" fmla="*/ 846813 h 1940118"/>
              <a:gd name="connsiteX65" fmla="*/ 1037645 w 1133061"/>
              <a:gd name="connsiteY65" fmla="*/ 954156 h 1940118"/>
              <a:gd name="connsiteX66" fmla="*/ 1033669 w 1133061"/>
              <a:gd name="connsiteY66" fmla="*/ 1041620 h 1940118"/>
              <a:gd name="connsiteX67" fmla="*/ 1049572 w 1133061"/>
              <a:gd name="connsiteY67" fmla="*/ 1137036 h 1940118"/>
              <a:gd name="connsiteX68" fmla="*/ 1085353 w 1133061"/>
              <a:gd name="connsiteY68" fmla="*/ 1244379 h 1940118"/>
              <a:gd name="connsiteX69" fmla="*/ 1113182 w 1133061"/>
              <a:gd name="connsiteY69" fmla="*/ 1359673 h 1940118"/>
              <a:gd name="connsiteX70" fmla="*/ 1133061 w 1133061"/>
              <a:gd name="connsiteY70" fmla="*/ 1459064 h 1940118"/>
              <a:gd name="connsiteX71" fmla="*/ 1121134 w 1133061"/>
              <a:gd name="connsiteY71" fmla="*/ 1586285 h 1940118"/>
              <a:gd name="connsiteX72" fmla="*/ 1077401 w 1133061"/>
              <a:gd name="connsiteY72" fmla="*/ 1689652 h 1940118"/>
              <a:gd name="connsiteX73" fmla="*/ 989937 w 1133061"/>
              <a:gd name="connsiteY73" fmla="*/ 1777116 h 1940118"/>
              <a:gd name="connsiteX74" fmla="*/ 910424 w 1133061"/>
              <a:gd name="connsiteY74" fmla="*/ 1836751 h 1940118"/>
              <a:gd name="connsiteX75" fmla="*/ 795130 w 1133061"/>
              <a:gd name="connsiteY75" fmla="*/ 1896386 h 1940118"/>
              <a:gd name="connsiteX76" fmla="*/ 739471 w 1133061"/>
              <a:gd name="connsiteY76" fmla="*/ 1916264 h 1940118"/>
              <a:gd name="connsiteX77" fmla="*/ 850789 w 1133061"/>
              <a:gd name="connsiteY77" fmla="*/ 1828800 h 1940118"/>
              <a:gd name="connsiteX78" fmla="*/ 930302 w 1133061"/>
              <a:gd name="connsiteY78" fmla="*/ 1681700 h 1940118"/>
              <a:gd name="connsiteX79" fmla="*/ 954156 w 1133061"/>
              <a:gd name="connsiteY79" fmla="*/ 1574358 h 1940118"/>
              <a:gd name="connsiteX80" fmla="*/ 958132 w 1133061"/>
              <a:gd name="connsiteY80" fmla="*/ 1530626 h 1940118"/>
              <a:gd name="connsiteX81" fmla="*/ 950181 w 1133061"/>
              <a:gd name="connsiteY81" fmla="*/ 1451113 h 1940118"/>
              <a:gd name="connsiteX82" fmla="*/ 910424 w 1133061"/>
              <a:gd name="connsiteY82" fmla="*/ 1518699 h 1940118"/>
              <a:gd name="connsiteX83" fmla="*/ 870667 w 1133061"/>
              <a:gd name="connsiteY83" fmla="*/ 1574358 h 1940118"/>
              <a:gd name="connsiteX84" fmla="*/ 830911 w 1133061"/>
              <a:gd name="connsiteY84" fmla="*/ 1602187 h 1940118"/>
              <a:gd name="connsiteX85" fmla="*/ 791154 w 1133061"/>
              <a:gd name="connsiteY85" fmla="*/ 1610139 h 1940118"/>
              <a:gd name="connsiteX86" fmla="*/ 775252 w 1133061"/>
              <a:gd name="connsiteY86" fmla="*/ 1610139 h 1940118"/>
              <a:gd name="connsiteX87" fmla="*/ 731520 w 1133061"/>
              <a:gd name="connsiteY87" fmla="*/ 1610139 h 1940118"/>
              <a:gd name="connsiteX88" fmla="*/ 695739 w 1133061"/>
              <a:gd name="connsiteY88" fmla="*/ 1574358 h 1940118"/>
              <a:gd name="connsiteX89" fmla="*/ 663934 w 1133061"/>
              <a:gd name="connsiteY89" fmla="*/ 1530626 h 1940118"/>
              <a:gd name="connsiteX90" fmla="*/ 644055 w 1133061"/>
              <a:gd name="connsiteY90" fmla="*/ 1482918 h 1940118"/>
              <a:gd name="connsiteX91" fmla="*/ 620201 w 1133061"/>
              <a:gd name="connsiteY91" fmla="*/ 1403405 h 1940118"/>
              <a:gd name="connsiteX92" fmla="*/ 620201 w 1133061"/>
              <a:gd name="connsiteY92" fmla="*/ 1327867 h 1940118"/>
              <a:gd name="connsiteX93" fmla="*/ 628153 w 1133061"/>
              <a:gd name="connsiteY93" fmla="*/ 1272208 h 1940118"/>
              <a:gd name="connsiteX94" fmla="*/ 624177 w 1133061"/>
              <a:gd name="connsiteY94" fmla="*/ 1228476 h 1940118"/>
              <a:gd name="connsiteX95" fmla="*/ 568518 w 1133061"/>
              <a:gd name="connsiteY95" fmla="*/ 1296062 h 1940118"/>
              <a:gd name="connsiteX96" fmla="*/ 536713 w 1133061"/>
              <a:gd name="connsiteY96" fmla="*/ 1355697 h 1940118"/>
              <a:gd name="connsiteX97" fmla="*/ 512859 w 1133061"/>
              <a:gd name="connsiteY97" fmla="*/ 1423283 h 1940118"/>
              <a:gd name="connsiteX98" fmla="*/ 492981 w 1133061"/>
              <a:gd name="connsiteY98" fmla="*/ 1498820 h 1940118"/>
              <a:gd name="connsiteX99" fmla="*/ 485029 w 1133061"/>
              <a:gd name="connsiteY99" fmla="*/ 1562431 h 1940118"/>
              <a:gd name="connsiteX100" fmla="*/ 485029 w 1133061"/>
              <a:gd name="connsiteY100" fmla="*/ 1649895 h 1940118"/>
              <a:gd name="connsiteX101" fmla="*/ 485029 w 1133061"/>
              <a:gd name="connsiteY101" fmla="*/ 1713506 h 1940118"/>
              <a:gd name="connsiteX102" fmla="*/ 489005 w 1133061"/>
              <a:gd name="connsiteY102" fmla="*/ 1729408 h 1940118"/>
              <a:gd name="connsiteX103" fmla="*/ 437321 w 1133061"/>
              <a:gd name="connsiteY103" fmla="*/ 1705554 h 1940118"/>
              <a:gd name="connsiteX104" fmla="*/ 397565 w 1133061"/>
              <a:gd name="connsiteY104" fmla="*/ 1673749 h 1940118"/>
              <a:gd name="connsiteX105" fmla="*/ 349857 w 1133061"/>
              <a:gd name="connsiteY105" fmla="*/ 1626041 h 1940118"/>
              <a:gd name="connsiteX106" fmla="*/ 298174 w 1133061"/>
              <a:gd name="connsiteY106" fmla="*/ 1574358 h 1940118"/>
              <a:gd name="connsiteX107" fmla="*/ 329979 w 1133061"/>
              <a:gd name="connsiteY107" fmla="*/ 1665798 h 1940118"/>
              <a:gd name="connsiteX108" fmla="*/ 357808 w 1133061"/>
              <a:gd name="connsiteY108" fmla="*/ 1741335 h 1940118"/>
              <a:gd name="connsiteX109" fmla="*/ 389614 w 1133061"/>
              <a:gd name="connsiteY109" fmla="*/ 1800970 h 1940118"/>
              <a:gd name="connsiteX110" fmla="*/ 445273 w 1133061"/>
              <a:gd name="connsiteY110" fmla="*/ 1888434 h 1940118"/>
              <a:gd name="connsiteX111" fmla="*/ 489005 w 1133061"/>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9249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20810 w 1137037"/>
              <a:gd name="connsiteY47" fmla="*/ 159026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9249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1298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1298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18984 w 1137037"/>
              <a:gd name="connsiteY52" fmla="*/ 496956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37037" h="1940118">
                <a:moveTo>
                  <a:pt x="492981" y="1940118"/>
                </a:moveTo>
                <a:lnTo>
                  <a:pt x="397565" y="1920240"/>
                </a:lnTo>
                <a:lnTo>
                  <a:pt x="322028" y="1904337"/>
                </a:lnTo>
                <a:lnTo>
                  <a:pt x="242515" y="1864580"/>
                </a:lnTo>
                <a:lnTo>
                  <a:pt x="194807" y="1824824"/>
                </a:lnTo>
                <a:lnTo>
                  <a:pt x="166977" y="1796994"/>
                </a:lnTo>
                <a:lnTo>
                  <a:pt x="143123" y="1785067"/>
                </a:lnTo>
                <a:lnTo>
                  <a:pt x="123245" y="1753262"/>
                </a:lnTo>
                <a:lnTo>
                  <a:pt x="103367" y="1721457"/>
                </a:lnTo>
                <a:lnTo>
                  <a:pt x="71562" y="1677725"/>
                </a:lnTo>
                <a:lnTo>
                  <a:pt x="51683" y="1633993"/>
                </a:lnTo>
                <a:lnTo>
                  <a:pt x="31805" y="1574358"/>
                </a:lnTo>
                <a:lnTo>
                  <a:pt x="11927" y="1510747"/>
                </a:lnTo>
                <a:lnTo>
                  <a:pt x="0" y="1431234"/>
                </a:lnTo>
                <a:lnTo>
                  <a:pt x="3976" y="1343770"/>
                </a:lnTo>
                <a:lnTo>
                  <a:pt x="15903" y="1252330"/>
                </a:lnTo>
                <a:lnTo>
                  <a:pt x="23854" y="1212573"/>
                </a:lnTo>
                <a:lnTo>
                  <a:pt x="43732" y="1137036"/>
                </a:lnTo>
                <a:lnTo>
                  <a:pt x="71562" y="1061499"/>
                </a:lnTo>
                <a:lnTo>
                  <a:pt x="91440" y="1017766"/>
                </a:lnTo>
                <a:lnTo>
                  <a:pt x="135172" y="962107"/>
                </a:lnTo>
                <a:lnTo>
                  <a:pt x="178904" y="906448"/>
                </a:lnTo>
                <a:lnTo>
                  <a:pt x="242515" y="834886"/>
                </a:lnTo>
                <a:lnTo>
                  <a:pt x="310101" y="735495"/>
                </a:lnTo>
                <a:lnTo>
                  <a:pt x="326003" y="652006"/>
                </a:lnTo>
                <a:lnTo>
                  <a:pt x="353833" y="715617"/>
                </a:lnTo>
                <a:lnTo>
                  <a:pt x="365760" y="807057"/>
                </a:lnTo>
                <a:lnTo>
                  <a:pt x="361784" y="870667"/>
                </a:lnTo>
                <a:lnTo>
                  <a:pt x="353833" y="922351"/>
                </a:lnTo>
                <a:lnTo>
                  <a:pt x="337930" y="985961"/>
                </a:lnTo>
                <a:lnTo>
                  <a:pt x="333955" y="1013791"/>
                </a:lnTo>
                <a:lnTo>
                  <a:pt x="373711" y="966083"/>
                </a:lnTo>
                <a:lnTo>
                  <a:pt x="429370" y="866692"/>
                </a:lnTo>
                <a:lnTo>
                  <a:pt x="465151" y="795130"/>
                </a:lnTo>
                <a:lnTo>
                  <a:pt x="492981" y="715617"/>
                </a:lnTo>
                <a:lnTo>
                  <a:pt x="504908" y="652006"/>
                </a:lnTo>
                <a:lnTo>
                  <a:pt x="512859" y="540688"/>
                </a:lnTo>
                <a:lnTo>
                  <a:pt x="492981" y="441297"/>
                </a:lnTo>
                <a:lnTo>
                  <a:pt x="477078" y="361784"/>
                </a:lnTo>
                <a:lnTo>
                  <a:pt x="449249" y="298173"/>
                </a:lnTo>
                <a:lnTo>
                  <a:pt x="441298" y="230587"/>
                </a:lnTo>
                <a:lnTo>
                  <a:pt x="429370" y="143123"/>
                </a:lnTo>
                <a:lnTo>
                  <a:pt x="433346" y="67586"/>
                </a:lnTo>
                <a:lnTo>
                  <a:pt x="461176" y="0"/>
                </a:lnTo>
                <a:lnTo>
                  <a:pt x="473103" y="35780"/>
                </a:lnTo>
                <a:lnTo>
                  <a:pt x="485030" y="75537"/>
                </a:lnTo>
                <a:lnTo>
                  <a:pt x="504908" y="119269"/>
                </a:lnTo>
                <a:lnTo>
                  <a:pt x="548640" y="190832"/>
                </a:lnTo>
                <a:lnTo>
                  <a:pt x="600323" y="234563"/>
                </a:lnTo>
                <a:lnTo>
                  <a:pt x="648031" y="286246"/>
                </a:lnTo>
                <a:lnTo>
                  <a:pt x="691763" y="329979"/>
                </a:lnTo>
                <a:lnTo>
                  <a:pt x="755374" y="401540"/>
                </a:lnTo>
                <a:lnTo>
                  <a:pt x="818984" y="496956"/>
                </a:lnTo>
                <a:lnTo>
                  <a:pt x="846814" y="600323"/>
                </a:lnTo>
                <a:lnTo>
                  <a:pt x="858741" y="739471"/>
                </a:lnTo>
                <a:lnTo>
                  <a:pt x="870668" y="894521"/>
                </a:lnTo>
                <a:lnTo>
                  <a:pt x="854765" y="993913"/>
                </a:lnTo>
                <a:lnTo>
                  <a:pt x="874643" y="950180"/>
                </a:lnTo>
                <a:lnTo>
                  <a:pt x="906449" y="902473"/>
                </a:lnTo>
                <a:lnTo>
                  <a:pt x="958132" y="850789"/>
                </a:lnTo>
                <a:lnTo>
                  <a:pt x="997889" y="807057"/>
                </a:lnTo>
                <a:lnTo>
                  <a:pt x="1049572" y="779227"/>
                </a:lnTo>
                <a:lnTo>
                  <a:pt x="1105231" y="767300"/>
                </a:lnTo>
                <a:lnTo>
                  <a:pt x="1129085" y="771276"/>
                </a:lnTo>
                <a:lnTo>
                  <a:pt x="1073426" y="846813"/>
                </a:lnTo>
                <a:lnTo>
                  <a:pt x="1041621" y="954156"/>
                </a:lnTo>
                <a:lnTo>
                  <a:pt x="1037645" y="1041620"/>
                </a:lnTo>
                <a:lnTo>
                  <a:pt x="1053548" y="1137036"/>
                </a:lnTo>
                <a:lnTo>
                  <a:pt x="1089329" y="1244379"/>
                </a:lnTo>
                <a:lnTo>
                  <a:pt x="1117158" y="1359673"/>
                </a:lnTo>
                <a:lnTo>
                  <a:pt x="1137037" y="1459064"/>
                </a:lnTo>
                <a:lnTo>
                  <a:pt x="1125110" y="1586285"/>
                </a:lnTo>
                <a:lnTo>
                  <a:pt x="1081377" y="1689652"/>
                </a:lnTo>
                <a:lnTo>
                  <a:pt x="993913" y="1777116"/>
                </a:lnTo>
                <a:lnTo>
                  <a:pt x="914400" y="1836751"/>
                </a:lnTo>
                <a:lnTo>
                  <a:pt x="799106" y="1896386"/>
                </a:lnTo>
                <a:lnTo>
                  <a:pt x="743447" y="1916264"/>
                </a:lnTo>
                <a:lnTo>
                  <a:pt x="854765" y="1828800"/>
                </a:lnTo>
                <a:lnTo>
                  <a:pt x="934278" y="1681700"/>
                </a:lnTo>
                <a:lnTo>
                  <a:pt x="958132" y="1574358"/>
                </a:lnTo>
                <a:lnTo>
                  <a:pt x="962108" y="1530626"/>
                </a:lnTo>
                <a:lnTo>
                  <a:pt x="954157" y="1451113"/>
                </a:lnTo>
                <a:lnTo>
                  <a:pt x="914400" y="1518699"/>
                </a:lnTo>
                <a:lnTo>
                  <a:pt x="874643" y="1574358"/>
                </a:lnTo>
                <a:lnTo>
                  <a:pt x="834887" y="1602187"/>
                </a:lnTo>
                <a:lnTo>
                  <a:pt x="795130" y="1610139"/>
                </a:lnTo>
                <a:lnTo>
                  <a:pt x="779228" y="1610139"/>
                </a:lnTo>
                <a:lnTo>
                  <a:pt x="735496" y="1610139"/>
                </a:lnTo>
                <a:lnTo>
                  <a:pt x="699715" y="1574358"/>
                </a:lnTo>
                <a:lnTo>
                  <a:pt x="667910" y="1530626"/>
                </a:lnTo>
                <a:lnTo>
                  <a:pt x="648031" y="1482918"/>
                </a:lnTo>
                <a:lnTo>
                  <a:pt x="624177" y="1403405"/>
                </a:lnTo>
                <a:lnTo>
                  <a:pt x="624177" y="1327867"/>
                </a:lnTo>
                <a:lnTo>
                  <a:pt x="632129" y="1272208"/>
                </a:lnTo>
                <a:lnTo>
                  <a:pt x="628153" y="1228476"/>
                </a:lnTo>
                <a:lnTo>
                  <a:pt x="572494" y="1296062"/>
                </a:lnTo>
                <a:lnTo>
                  <a:pt x="540689" y="1355697"/>
                </a:lnTo>
                <a:lnTo>
                  <a:pt x="516835" y="1423283"/>
                </a:lnTo>
                <a:lnTo>
                  <a:pt x="496957" y="1498820"/>
                </a:lnTo>
                <a:lnTo>
                  <a:pt x="489005" y="1562431"/>
                </a:lnTo>
                <a:lnTo>
                  <a:pt x="489005" y="1649895"/>
                </a:lnTo>
                <a:lnTo>
                  <a:pt x="489005" y="1713506"/>
                </a:lnTo>
                <a:lnTo>
                  <a:pt x="492981" y="1729408"/>
                </a:lnTo>
                <a:lnTo>
                  <a:pt x="441297" y="1705554"/>
                </a:lnTo>
                <a:lnTo>
                  <a:pt x="401541" y="1673749"/>
                </a:lnTo>
                <a:lnTo>
                  <a:pt x="353833" y="1626041"/>
                </a:lnTo>
                <a:lnTo>
                  <a:pt x="302150" y="1574358"/>
                </a:lnTo>
                <a:lnTo>
                  <a:pt x="333955" y="1665798"/>
                </a:lnTo>
                <a:lnTo>
                  <a:pt x="361784" y="1741335"/>
                </a:lnTo>
                <a:lnTo>
                  <a:pt x="393590" y="1800970"/>
                </a:lnTo>
                <a:lnTo>
                  <a:pt x="449249" y="1888434"/>
                </a:lnTo>
                <a:lnTo>
                  <a:pt x="492981" y="1940118"/>
                </a:lnTo>
                <a:close/>
              </a:path>
            </a:pathLst>
          </a:custGeom>
          <a:solidFill>
            <a:srgbClr val="FF0000"/>
          </a:solidFill>
          <a:ln w="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200" b="0" i="0" u="none" strike="noStrike" kern="0" cap="none" spc="0" normalizeH="0" baseline="0" noProof="0" dirty="0">
              <a:ln>
                <a:noFill/>
              </a:ln>
              <a:solidFill>
                <a:srgbClr val="FF0000"/>
              </a:solidFill>
              <a:effectLst/>
              <a:uLnTx/>
              <a:uFillTx/>
              <a:latin typeface="Avenir Next LT Pro" panose="020B0504020202020204" pitchFamily="34" charset="0"/>
            </a:endParaRPr>
          </a:p>
        </p:txBody>
      </p:sp>
      <p:pic>
        <p:nvPicPr>
          <p:cNvPr id="59" name="Picture 2" descr="Oil and gas icon set Royalty Free Vector Image">
            <a:extLst>
              <a:ext uri="{FF2B5EF4-FFF2-40B4-BE49-F238E27FC236}">
                <a16:creationId xmlns:a16="http://schemas.microsoft.com/office/drawing/2014/main" id="{A271B4D1-3B85-1DCD-5DF8-348831DE7507}"/>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1035955" y="3789856"/>
            <a:ext cx="291932" cy="249363"/>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445042EB-856B-5D9E-1F88-6EB5602C4AF9}"/>
              </a:ext>
            </a:extLst>
          </p:cNvPr>
          <p:cNvSpPr txBox="1"/>
          <p:nvPr/>
        </p:nvSpPr>
        <p:spPr>
          <a:xfrm>
            <a:off x="10242342" y="4208874"/>
            <a:ext cx="813364" cy="276999"/>
          </a:xfrm>
          <a:prstGeom prst="rect">
            <a:avLst/>
          </a:prstGeom>
          <a:noFill/>
        </p:spPr>
        <p:txBody>
          <a:bodyPr wrap="none" rtlCol="0">
            <a:spAutoFit/>
          </a:bodyPr>
          <a:lstStyle/>
          <a:p>
            <a:r>
              <a:rPr lang="en-CA" sz="1200" b="1" dirty="0">
                <a:solidFill>
                  <a:schemeClr val="tx1">
                    <a:lumMod val="85000"/>
                    <a:lumOff val="15000"/>
                  </a:schemeClr>
                </a:solidFill>
              </a:rPr>
              <a:t>ORTOIRE</a:t>
            </a:r>
          </a:p>
        </p:txBody>
      </p:sp>
      <p:sp>
        <p:nvSpPr>
          <p:cNvPr id="69" name="TextBox 68">
            <a:extLst>
              <a:ext uri="{FF2B5EF4-FFF2-40B4-BE49-F238E27FC236}">
                <a16:creationId xmlns:a16="http://schemas.microsoft.com/office/drawing/2014/main" id="{04A5189D-7DC1-0237-369B-D0EAAC29CD8C}"/>
              </a:ext>
            </a:extLst>
          </p:cNvPr>
          <p:cNvSpPr txBox="1"/>
          <p:nvPr/>
        </p:nvSpPr>
        <p:spPr>
          <a:xfrm>
            <a:off x="8681820" y="3914537"/>
            <a:ext cx="728661" cy="276999"/>
          </a:xfrm>
          <a:prstGeom prst="rect">
            <a:avLst/>
          </a:prstGeom>
          <a:noFill/>
        </p:spPr>
        <p:txBody>
          <a:bodyPr wrap="none" rtlCol="0">
            <a:spAutoFit/>
          </a:bodyPr>
          <a:lstStyle/>
          <a:p>
            <a:r>
              <a:rPr lang="en-CA" sz="1200" b="1" dirty="0">
                <a:solidFill>
                  <a:schemeClr val="tx1">
                    <a:lumMod val="85000"/>
                    <a:lumOff val="15000"/>
                  </a:schemeClr>
                </a:solidFill>
              </a:rPr>
              <a:t>CIPERO</a:t>
            </a:r>
          </a:p>
        </p:txBody>
      </p:sp>
      <p:sp>
        <p:nvSpPr>
          <p:cNvPr id="70" name="TextBox 69">
            <a:extLst>
              <a:ext uri="{FF2B5EF4-FFF2-40B4-BE49-F238E27FC236}">
                <a16:creationId xmlns:a16="http://schemas.microsoft.com/office/drawing/2014/main" id="{7FE569FE-9E56-D82D-DEB3-4DA555BB38A3}"/>
              </a:ext>
            </a:extLst>
          </p:cNvPr>
          <p:cNvSpPr txBox="1"/>
          <p:nvPr/>
        </p:nvSpPr>
        <p:spPr>
          <a:xfrm>
            <a:off x="8553173" y="5666673"/>
            <a:ext cx="1363900" cy="276999"/>
          </a:xfrm>
          <a:prstGeom prst="rect">
            <a:avLst/>
          </a:prstGeom>
          <a:noFill/>
        </p:spPr>
        <p:txBody>
          <a:bodyPr wrap="none" rtlCol="0">
            <a:spAutoFit/>
          </a:bodyPr>
          <a:lstStyle/>
          <a:p>
            <a:r>
              <a:rPr lang="en-CA" sz="1200" b="1" dirty="0">
                <a:solidFill>
                  <a:schemeClr val="tx1">
                    <a:lumMod val="85000"/>
                    <a:lumOff val="15000"/>
                  </a:schemeClr>
                </a:solidFill>
              </a:rPr>
              <a:t>CENTRAL BLOCK</a:t>
            </a:r>
          </a:p>
        </p:txBody>
      </p:sp>
      <p:sp>
        <p:nvSpPr>
          <p:cNvPr id="71" name="Freeform: Shape 70">
            <a:extLst>
              <a:ext uri="{FF2B5EF4-FFF2-40B4-BE49-F238E27FC236}">
                <a16:creationId xmlns:a16="http://schemas.microsoft.com/office/drawing/2014/main" id="{C8B6390E-3F6E-AF5E-7DBB-A43047B6E703}"/>
              </a:ext>
            </a:extLst>
          </p:cNvPr>
          <p:cNvSpPr>
            <a:spLocks/>
          </p:cNvSpPr>
          <p:nvPr/>
        </p:nvSpPr>
        <p:spPr>
          <a:xfrm>
            <a:off x="2636780" y="3293908"/>
            <a:ext cx="140111" cy="265275"/>
          </a:xfrm>
          <a:custGeom>
            <a:avLst/>
            <a:gdLst>
              <a:gd name="connsiteX0" fmla="*/ 489005 w 1133061"/>
              <a:gd name="connsiteY0" fmla="*/ 1940118 h 1940118"/>
              <a:gd name="connsiteX1" fmla="*/ 393589 w 1133061"/>
              <a:gd name="connsiteY1" fmla="*/ 1920240 h 1940118"/>
              <a:gd name="connsiteX2" fmla="*/ 318052 w 1133061"/>
              <a:gd name="connsiteY2" fmla="*/ 1904337 h 1940118"/>
              <a:gd name="connsiteX3" fmla="*/ 238539 w 1133061"/>
              <a:gd name="connsiteY3" fmla="*/ 1864580 h 1940118"/>
              <a:gd name="connsiteX4" fmla="*/ 190831 w 1133061"/>
              <a:gd name="connsiteY4" fmla="*/ 1824824 h 1940118"/>
              <a:gd name="connsiteX5" fmla="*/ 163001 w 1133061"/>
              <a:gd name="connsiteY5" fmla="*/ 1796994 h 1940118"/>
              <a:gd name="connsiteX6" fmla="*/ 139147 w 1133061"/>
              <a:gd name="connsiteY6" fmla="*/ 1785067 h 1940118"/>
              <a:gd name="connsiteX7" fmla="*/ 119269 w 1133061"/>
              <a:gd name="connsiteY7" fmla="*/ 1753262 h 1940118"/>
              <a:gd name="connsiteX8" fmla="*/ 99391 w 1133061"/>
              <a:gd name="connsiteY8" fmla="*/ 1721457 h 1940118"/>
              <a:gd name="connsiteX9" fmla="*/ 67586 w 1133061"/>
              <a:gd name="connsiteY9" fmla="*/ 1677725 h 1940118"/>
              <a:gd name="connsiteX10" fmla="*/ 47707 w 1133061"/>
              <a:gd name="connsiteY10" fmla="*/ 1633993 h 1940118"/>
              <a:gd name="connsiteX11" fmla="*/ 27829 w 1133061"/>
              <a:gd name="connsiteY11" fmla="*/ 1574358 h 1940118"/>
              <a:gd name="connsiteX12" fmla="*/ 7951 w 1133061"/>
              <a:gd name="connsiteY12" fmla="*/ 1510747 h 1940118"/>
              <a:gd name="connsiteX13" fmla="*/ 7951 w 1133061"/>
              <a:gd name="connsiteY13" fmla="*/ 1431234 h 1940118"/>
              <a:gd name="connsiteX14" fmla="*/ 0 w 1133061"/>
              <a:gd name="connsiteY14" fmla="*/ 1343770 h 1940118"/>
              <a:gd name="connsiteX15" fmla="*/ 11927 w 1133061"/>
              <a:gd name="connsiteY15" fmla="*/ 1252330 h 1940118"/>
              <a:gd name="connsiteX16" fmla="*/ 19878 w 1133061"/>
              <a:gd name="connsiteY16" fmla="*/ 1212573 h 1940118"/>
              <a:gd name="connsiteX17" fmla="*/ 39756 w 1133061"/>
              <a:gd name="connsiteY17" fmla="*/ 1137036 h 1940118"/>
              <a:gd name="connsiteX18" fmla="*/ 67586 w 1133061"/>
              <a:gd name="connsiteY18" fmla="*/ 1061499 h 1940118"/>
              <a:gd name="connsiteX19" fmla="*/ 87464 w 1133061"/>
              <a:gd name="connsiteY19" fmla="*/ 1017766 h 1940118"/>
              <a:gd name="connsiteX20" fmla="*/ 131196 w 1133061"/>
              <a:gd name="connsiteY20" fmla="*/ 962107 h 1940118"/>
              <a:gd name="connsiteX21" fmla="*/ 174928 w 1133061"/>
              <a:gd name="connsiteY21" fmla="*/ 906448 h 1940118"/>
              <a:gd name="connsiteX22" fmla="*/ 238539 w 1133061"/>
              <a:gd name="connsiteY22" fmla="*/ 834886 h 1940118"/>
              <a:gd name="connsiteX23" fmla="*/ 306125 w 1133061"/>
              <a:gd name="connsiteY23" fmla="*/ 735495 h 1940118"/>
              <a:gd name="connsiteX24" fmla="*/ 322027 w 1133061"/>
              <a:gd name="connsiteY24" fmla="*/ 652006 h 1940118"/>
              <a:gd name="connsiteX25" fmla="*/ 349857 w 1133061"/>
              <a:gd name="connsiteY25" fmla="*/ 715617 h 1940118"/>
              <a:gd name="connsiteX26" fmla="*/ 361784 w 1133061"/>
              <a:gd name="connsiteY26" fmla="*/ 807057 h 1940118"/>
              <a:gd name="connsiteX27" fmla="*/ 357808 w 1133061"/>
              <a:gd name="connsiteY27" fmla="*/ 870667 h 1940118"/>
              <a:gd name="connsiteX28" fmla="*/ 349857 w 1133061"/>
              <a:gd name="connsiteY28" fmla="*/ 922351 h 1940118"/>
              <a:gd name="connsiteX29" fmla="*/ 333954 w 1133061"/>
              <a:gd name="connsiteY29" fmla="*/ 985961 h 1940118"/>
              <a:gd name="connsiteX30" fmla="*/ 329979 w 1133061"/>
              <a:gd name="connsiteY30" fmla="*/ 1013791 h 1940118"/>
              <a:gd name="connsiteX31" fmla="*/ 369735 w 1133061"/>
              <a:gd name="connsiteY31" fmla="*/ 966083 h 1940118"/>
              <a:gd name="connsiteX32" fmla="*/ 425394 w 1133061"/>
              <a:gd name="connsiteY32" fmla="*/ 866692 h 1940118"/>
              <a:gd name="connsiteX33" fmla="*/ 461175 w 1133061"/>
              <a:gd name="connsiteY33" fmla="*/ 795130 h 1940118"/>
              <a:gd name="connsiteX34" fmla="*/ 489005 w 1133061"/>
              <a:gd name="connsiteY34" fmla="*/ 715617 h 1940118"/>
              <a:gd name="connsiteX35" fmla="*/ 500932 w 1133061"/>
              <a:gd name="connsiteY35" fmla="*/ 652006 h 1940118"/>
              <a:gd name="connsiteX36" fmla="*/ 508883 w 1133061"/>
              <a:gd name="connsiteY36" fmla="*/ 540688 h 1940118"/>
              <a:gd name="connsiteX37" fmla="*/ 489005 w 1133061"/>
              <a:gd name="connsiteY37" fmla="*/ 441297 h 1940118"/>
              <a:gd name="connsiteX38" fmla="*/ 473102 w 1133061"/>
              <a:gd name="connsiteY38" fmla="*/ 361784 h 1940118"/>
              <a:gd name="connsiteX39" fmla="*/ 445273 w 1133061"/>
              <a:gd name="connsiteY39" fmla="*/ 298173 h 1940118"/>
              <a:gd name="connsiteX40" fmla="*/ 445273 w 1133061"/>
              <a:gd name="connsiteY40" fmla="*/ 230587 h 1940118"/>
              <a:gd name="connsiteX41" fmla="*/ 425394 w 1133061"/>
              <a:gd name="connsiteY41" fmla="*/ 143123 h 1940118"/>
              <a:gd name="connsiteX42" fmla="*/ 429370 w 1133061"/>
              <a:gd name="connsiteY42" fmla="*/ 67586 h 1940118"/>
              <a:gd name="connsiteX43" fmla="*/ 457200 w 1133061"/>
              <a:gd name="connsiteY43" fmla="*/ 0 h 1940118"/>
              <a:gd name="connsiteX44" fmla="*/ 469127 w 1133061"/>
              <a:gd name="connsiteY44" fmla="*/ 35780 h 1940118"/>
              <a:gd name="connsiteX45" fmla="*/ 481054 w 1133061"/>
              <a:gd name="connsiteY45" fmla="*/ 75537 h 1940118"/>
              <a:gd name="connsiteX46" fmla="*/ 500932 w 1133061"/>
              <a:gd name="connsiteY46" fmla="*/ 119269 h 1940118"/>
              <a:gd name="connsiteX47" fmla="*/ 516834 w 1133061"/>
              <a:gd name="connsiteY47" fmla="*/ 159026 h 1940118"/>
              <a:gd name="connsiteX48" fmla="*/ 596347 w 1133061"/>
              <a:gd name="connsiteY48" fmla="*/ 234563 h 1940118"/>
              <a:gd name="connsiteX49" fmla="*/ 644055 w 1133061"/>
              <a:gd name="connsiteY49" fmla="*/ 286246 h 1940118"/>
              <a:gd name="connsiteX50" fmla="*/ 687787 w 1133061"/>
              <a:gd name="connsiteY50" fmla="*/ 329979 h 1940118"/>
              <a:gd name="connsiteX51" fmla="*/ 751398 w 1133061"/>
              <a:gd name="connsiteY51" fmla="*/ 401540 h 1940118"/>
              <a:gd name="connsiteX52" fmla="*/ 803081 w 1133061"/>
              <a:gd name="connsiteY52" fmla="*/ 449248 h 1940118"/>
              <a:gd name="connsiteX53" fmla="*/ 842838 w 1133061"/>
              <a:gd name="connsiteY53" fmla="*/ 600323 h 1940118"/>
              <a:gd name="connsiteX54" fmla="*/ 854765 w 1133061"/>
              <a:gd name="connsiteY54" fmla="*/ 739471 h 1940118"/>
              <a:gd name="connsiteX55" fmla="*/ 866692 w 1133061"/>
              <a:gd name="connsiteY55" fmla="*/ 894521 h 1940118"/>
              <a:gd name="connsiteX56" fmla="*/ 850789 w 1133061"/>
              <a:gd name="connsiteY56" fmla="*/ 993913 h 1940118"/>
              <a:gd name="connsiteX57" fmla="*/ 870667 w 1133061"/>
              <a:gd name="connsiteY57" fmla="*/ 950180 h 1940118"/>
              <a:gd name="connsiteX58" fmla="*/ 902473 w 1133061"/>
              <a:gd name="connsiteY58" fmla="*/ 902473 h 1940118"/>
              <a:gd name="connsiteX59" fmla="*/ 954156 w 1133061"/>
              <a:gd name="connsiteY59" fmla="*/ 850789 h 1940118"/>
              <a:gd name="connsiteX60" fmla="*/ 993913 w 1133061"/>
              <a:gd name="connsiteY60" fmla="*/ 807057 h 1940118"/>
              <a:gd name="connsiteX61" fmla="*/ 1045596 w 1133061"/>
              <a:gd name="connsiteY61" fmla="*/ 779227 h 1940118"/>
              <a:gd name="connsiteX62" fmla="*/ 1101255 w 1133061"/>
              <a:gd name="connsiteY62" fmla="*/ 767300 h 1940118"/>
              <a:gd name="connsiteX63" fmla="*/ 1125109 w 1133061"/>
              <a:gd name="connsiteY63" fmla="*/ 771276 h 1940118"/>
              <a:gd name="connsiteX64" fmla="*/ 1069450 w 1133061"/>
              <a:gd name="connsiteY64" fmla="*/ 846813 h 1940118"/>
              <a:gd name="connsiteX65" fmla="*/ 1037645 w 1133061"/>
              <a:gd name="connsiteY65" fmla="*/ 954156 h 1940118"/>
              <a:gd name="connsiteX66" fmla="*/ 1033669 w 1133061"/>
              <a:gd name="connsiteY66" fmla="*/ 1041620 h 1940118"/>
              <a:gd name="connsiteX67" fmla="*/ 1049572 w 1133061"/>
              <a:gd name="connsiteY67" fmla="*/ 1137036 h 1940118"/>
              <a:gd name="connsiteX68" fmla="*/ 1085353 w 1133061"/>
              <a:gd name="connsiteY68" fmla="*/ 1244379 h 1940118"/>
              <a:gd name="connsiteX69" fmla="*/ 1113182 w 1133061"/>
              <a:gd name="connsiteY69" fmla="*/ 1359673 h 1940118"/>
              <a:gd name="connsiteX70" fmla="*/ 1133061 w 1133061"/>
              <a:gd name="connsiteY70" fmla="*/ 1459064 h 1940118"/>
              <a:gd name="connsiteX71" fmla="*/ 1121134 w 1133061"/>
              <a:gd name="connsiteY71" fmla="*/ 1586285 h 1940118"/>
              <a:gd name="connsiteX72" fmla="*/ 1077401 w 1133061"/>
              <a:gd name="connsiteY72" fmla="*/ 1689652 h 1940118"/>
              <a:gd name="connsiteX73" fmla="*/ 989937 w 1133061"/>
              <a:gd name="connsiteY73" fmla="*/ 1777116 h 1940118"/>
              <a:gd name="connsiteX74" fmla="*/ 910424 w 1133061"/>
              <a:gd name="connsiteY74" fmla="*/ 1836751 h 1940118"/>
              <a:gd name="connsiteX75" fmla="*/ 795130 w 1133061"/>
              <a:gd name="connsiteY75" fmla="*/ 1896386 h 1940118"/>
              <a:gd name="connsiteX76" fmla="*/ 739471 w 1133061"/>
              <a:gd name="connsiteY76" fmla="*/ 1916264 h 1940118"/>
              <a:gd name="connsiteX77" fmla="*/ 850789 w 1133061"/>
              <a:gd name="connsiteY77" fmla="*/ 1828800 h 1940118"/>
              <a:gd name="connsiteX78" fmla="*/ 930302 w 1133061"/>
              <a:gd name="connsiteY78" fmla="*/ 1681700 h 1940118"/>
              <a:gd name="connsiteX79" fmla="*/ 954156 w 1133061"/>
              <a:gd name="connsiteY79" fmla="*/ 1574358 h 1940118"/>
              <a:gd name="connsiteX80" fmla="*/ 958132 w 1133061"/>
              <a:gd name="connsiteY80" fmla="*/ 1530626 h 1940118"/>
              <a:gd name="connsiteX81" fmla="*/ 950181 w 1133061"/>
              <a:gd name="connsiteY81" fmla="*/ 1451113 h 1940118"/>
              <a:gd name="connsiteX82" fmla="*/ 910424 w 1133061"/>
              <a:gd name="connsiteY82" fmla="*/ 1518699 h 1940118"/>
              <a:gd name="connsiteX83" fmla="*/ 870667 w 1133061"/>
              <a:gd name="connsiteY83" fmla="*/ 1574358 h 1940118"/>
              <a:gd name="connsiteX84" fmla="*/ 830911 w 1133061"/>
              <a:gd name="connsiteY84" fmla="*/ 1602187 h 1940118"/>
              <a:gd name="connsiteX85" fmla="*/ 791154 w 1133061"/>
              <a:gd name="connsiteY85" fmla="*/ 1610139 h 1940118"/>
              <a:gd name="connsiteX86" fmla="*/ 775252 w 1133061"/>
              <a:gd name="connsiteY86" fmla="*/ 1610139 h 1940118"/>
              <a:gd name="connsiteX87" fmla="*/ 731520 w 1133061"/>
              <a:gd name="connsiteY87" fmla="*/ 1610139 h 1940118"/>
              <a:gd name="connsiteX88" fmla="*/ 695739 w 1133061"/>
              <a:gd name="connsiteY88" fmla="*/ 1574358 h 1940118"/>
              <a:gd name="connsiteX89" fmla="*/ 663934 w 1133061"/>
              <a:gd name="connsiteY89" fmla="*/ 1530626 h 1940118"/>
              <a:gd name="connsiteX90" fmla="*/ 644055 w 1133061"/>
              <a:gd name="connsiteY90" fmla="*/ 1482918 h 1940118"/>
              <a:gd name="connsiteX91" fmla="*/ 620201 w 1133061"/>
              <a:gd name="connsiteY91" fmla="*/ 1403405 h 1940118"/>
              <a:gd name="connsiteX92" fmla="*/ 620201 w 1133061"/>
              <a:gd name="connsiteY92" fmla="*/ 1327867 h 1940118"/>
              <a:gd name="connsiteX93" fmla="*/ 628153 w 1133061"/>
              <a:gd name="connsiteY93" fmla="*/ 1272208 h 1940118"/>
              <a:gd name="connsiteX94" fmla="*/ 624177 w 1133061"/>
              <a:gd name="connsiteY94" fmla="*/ 1228476 h 1940118"/>
              <a:gd name="connsiteX95" fmla="*/ 568518 w 1133061"/>
              <a:gd name="connsiteY95" fmla="*/ 1296062 h 1940118"/>
              <a:gd name="connsiteX96" fmla="*/ 536713 w 1133061"/>
              <a:gd name="connsiteY96" fmla="*/ 1355697 h 1940118"/>
              <a:gd name="connsiteX97" fmla="*/ 512859 w 1133061"/>
              <a:gd name="connsiteY97" fmla="*/ 1423283 h 1940118"/>
              <a:gd name="connsiteX98" fmla="*/ 492981 w 1133061"/>
              <a:gd name="connsiteY98" fmla="*/ 1498820 h 1940118"/>
              <a:gd name="connsiteX99" fmla="*/ 485029 w 1133061"/>
              <a:gd name="connsiteY99" fmla="*/ 1562431 h 1940118"/>
              <a:gd name="connsiteX100" fmla="*/ 485029 w 1133061"/>
              <a:gd name="connsiteY100" fmla="*/ 1649895 h 1940118"/>
              <a:gd name="connsiteX101" fmla="*/ 485029 w 1133061"/>
              <a:gd name="connsiteY101" fmla="*/ 1713506 h 1940118"/>
              <a:gd name="connsiteX102" fmla="*/ 489005 w 1133061"/>
              <a:gd name="connsiteY102" fmla="*/ 1729408 h 1940118"/>
              <a:gd name="connsiteX103" fmla="*/ 437321 w 1133061"/>
              <a:gd name="connsiteY103" fmla="*/ 1705554 h 1940118"/>
              <a:gd name="connsiteX104" fmla="*/ 397565 w 1133061"/>
              <a:gd name="connsiteY104" fmla="*/ 1673749 h 1940118"/>
              <a:gd name="connsiteX105" fmla="*/ 349857 w 1133061"/>
              <a:gd name="connsiteY105" fmla="*/ 1626041 h 1940118"/>
              <a:gd name="connsiteX106" fmla="*/ 298174 w 1133061"/>
              <a:gd name="connsiteY106" fmla="*/ 1574358 h 1940118"/>
              <a:gd name="connsiteX107" fmla="*/ 329979 w 1133061"/>
              <a:gd name="connsiteY107" fmla="*/ 1665798 h 1940118"/>
              <a:gd name="connsiteX108" fmla="*/ 357808 w 1133061"/>
              <a:gd name="connsiteY108" fmla="*/ 1741335 h 1940118"/>
              <a:gd name="connsiteX109" fmla="*/ 389614 w 1133061"/>
              <a:gd name="connsiteY109" fmla="*/ 1800970 h 1940118"/>
              <a:gd name="connsiteX110" fmla="*/ 445273 w 1133061"/>
              <a:gd name="connsiteY110" fmla="*/ 1888434 h 1940118"/>
              <a:gd name="connsiteX111" fmla="*/ 489005 w 1133061"/>
              <a:gd name="connsiteY111" fmla="*/ 1940118 h 1940118"/>
              <a:gd name="connsiteX0" fmla="*/ 489005 w 1133061"/>
              <a:gd name="connsiteY0" fmla="*/ 1940118 h 1940118"/>
              <a:gd name="connsiteX1" fmla="*/ 393589 w 1133061"/>
              <a:gd name="connsiteY1" fmla="*/ 1920240 h 1940118"/>
              <a:gd name="connsiteX2" fmla="*/ 318052 w 1133061"/>
              <a:gd name="connsiteY2" fmla="*/ 1904337 h 1940118"/>
              <a:gd name="connsiteX3" fmla="*/ 238539 w 1133061"/>
              <a:gd name="connsiteY3" fmla="*/ 1864580 h 1940118"/>
              <a:gd name="connsiteX4" fmla="*/ 190831 w 1133061"/>
              <a:gd name="connsiteY4" fmla="*/ 1824824 h 1940118"/>
              <a:gd name="connsiteX5" fmla="*/ 163001 w 1133061"/>
              <a:gd name="connsiteY5" fmla="*/ 1796994 h 1940118"/>
              <a:gd name="connsiteX6" fmla="*/ 139147 w 1133061"/>
              <a:gd name="connsiteY6" fmla="*/ 1785067 h 1940118"/>
              <a:gd name="connsiteX7" fmla="*/ 119269 w 1133061"/>
              <a:gd name="connsiteY7" fmla="*/ 1753262 h 1940118"/>
              <a:gd name="connsiteX8" fmla="*/ 99391 w 1133061"/>
              <a:gd name="connsiteY8" fmla="*/ 1721457 h 1940118"/>
              <a:gd name="connsiteX9" fmla="*/ 67586 w 1133061"/>
              <a:gd name="connsiteY9" fmla="*/ 1677725 h 1940118"/>
              <a:gd name="connsiteX10" fmla="*/ 47707 w 1133061"/>
              <a:gd name="connsiteY10" fmla="*/ 1633993 h 1940118"/>
              <a:gd name="connsiteX11" fmla="*/ 27829 w 1133061"/>
              <a:gd name="connsiteY11" fmla="*/ 1574358 h 1940118"/>
              <a:gd name="connsiteX12" fmla="*/ 7951 w 1133061"/>
              <a:gd name="connsiteY12" fmla="*/ 1510747 h 1940118"/>
              <a:gd name="connsiteX13" fmla="*/ 7951 w 1133061"/>
              <a:gd name="connsiteY13" fmla="*/ 1431234 h 1940118"/>
              <a:gd name="connsiteX14" fmla="*/ 0 w 1133061"/>
              <a:gd name="connsiteY14" fmla="*/ 1343770 h 1940118"/>
              <a:gd name="connsiteX15" fmla="*/ 11927 w 1133061"/>
              <a:gd name="connsiteY15" fmla="*/ 1252330 h 1940118"/>
              <a:gd name="connsiteX16" fmla="*/ 19878 w 1133061"/>
              <a:gd name="connsiteY16" fmla="*/ 1212573 h 1940118"/>
              <a:gd name="connsiteX17" fmla="*/ 39756 w 1133061"/>
              <a:gd name="connsiteY17" fmla="*/ 1137036 h 1940118"/>
              <a:gd name="connsiteX18" fmla="*/ 67586 w 1133061"/>
              <a:gd name="connsiteY18" fmla="*/ 1061499 h 1940118"/>
              <a:gd name="connsiteX19" fmla="*/ 87464 w 1133061"/>
              <a:gd name="connsiteY19" fmla="*/ 1017766 h 1940118"/>
              <a:gd name="connsiteX20" fmla="*/ 131196 w 1133061"/>
              <a:gd name="connsiteY20" fmla="*/ 962107 h 1940118"/>
              <a:gd name="connsiteX21" fmla="*/ 174928 w 1133061"/>
              <a:gd name="connsiteY21" fmla="*/ 906448 h 1940118"/>
              <a:gd name="connsiteX22" fmla="*/ 238539 w 1133061"/>
              <a:gd name="connsiteY22" fmla="*/ 834886 h 1940118"/>
              <a:gd name="connsiteX23" fmla="*/ 306125 w 1133061"/>
              <a:gd name="connsiteY23" fmla="*/ 735495 h 1940118"/>
              <a:gd name="connsiteX24" fmla="*/ 322027 w 1133061"/>
              <a:gd name="connsiteY24" fmla="*/ 652006 h 1940118"/>
              <a:gd name="connsiteX25" fmla="*/ 349857 w 1133061"/>
              <a:gd name="connsiteY25" fmla="*/ 715617 h 1940118"/>
              <a:gd name="connsiteX26" fmla="*/ 361784 w 1133061"/>
              <a:gd name="connsiteY26" fmla="*/ 807057 h 1940118"/>
              <a:gd name="connsiteX27" fmla="*/ 357808 w 1133061"/>
              <a:gd name="connsiteY27" fmla="*/ 870667 h 1940118"/>
              <a:gd name="connsiteX28" fmla="*/ 349857 w 1133061"/>
              <a:gd name="connsiteY28" fmla="*/ 922351 h 1940118"/>
              <a:gd name="connsiteX29" fmla="*/ 333954 w 1133061"/>
              <a:gd name="connsiteY29" fmla="*/ 985961 h 1940118"/>
              <a:gd name="connsiteX30" fmla="*/ 329979 w 1133061"/>
              <a:gd name="connsiteY30" fmla="*/ 1013791 h 1940118"/>
              <a:gd name="connsiteX31" fmla="*/ 369735 w 1133061"/>
              <a:gd name="connsiteY31" fmla="*/ 966083 h 1940118"/>
              <a:gd name="connsiteX32" fmla="*/ 425394 w 1133061"/>
              <a:gd name="connsiteY32" fmla="*/ 866692 h 1940118"/>
              <a:gd name="connsiteX33" fmla="*/ 461175 w 1133061"/>
              <a:gd name="connsiteY33" fmla="*/ 795130 h 1940118"/>
              <a:gd name="connsiteX34" fmla="*/ 489005 w 1133061"/>
              <a:gd name="connsiteY34" fmla="*/ 715617 h 1940118"/>
              <a:gd name="connsiteX35" fmla="*/ 500932 w 1133061"/>
              <a:gd name="connsiteY35" fmla="*/ 652006 h 1940118"/>
              <a:gd name="connsiteX36" fmla="*/ 508883 w 1133061"/>
              <a:gd name="connsiteY36" fmla="*/ 540688 h 1940118"/>
              <a:gd name="connsiteX37" fmla="*/ 489005 w 1133061"/>
              <a:gd name="connsiteY37" fmla="*/ 441297 h 1940118"/>
              <a:gd name="connsiteX38" fmla="*/ 473102 w 1133061"/>
              <a:gd name="connsiteY38" fmla="*/ 361784 h 1940118"/>
              <a:gd name="connsiteX39" fmla="*/ 445273 w 1133061"/>
              <a:gd name="connsiteY39" fmla="*/ 298173 h 1940118"/>
              <a:gd name="connsiteX40" fmla="*/ 445273 w 1133061"/>
              <a:gd name="connsiteY40" fmla="*/ 230587 h 1940118"/>
              <a:gd name="connsiteX41" fmla="*/ 425394 w 1133061"/>
              <a:gd name="connsiteY41" fmla="*/ 143123 h 1940118"/>
              <a:gd name="connsiteX42" fmla="*/ 429370 w 1133061"/>
              <a:gd name="connsiteY42" fmla="*/ 67586 h 1940118"/>
              <a:gd name="connsiteX43" fmla="*/ 457200 w 1133061"/>
              <a:gd name="connsiteY43" fmla="*/ 0 h 1940118"/>
              <a:gd name="connsiteX44" fmla="*/ 469127 w 1133061"/>
              <a:gd name="connsiteY44" fmla="*/ 35780 h 1940118"/>
              <a:gd name="connsiteX45" fmla="*/ 481054 w 1133061"/>
              <a:gd name="connsiteY45" fmla="*/ 75537 h 1940118"/>
              <a:gd name="connsiteX46" fmla="*/ 500932 w 1133061"/>
              <a:gd name="connsiteY46" fmla="*/ 119269 h 1940118"/>
              <a:gd name="connsiteX47" fmla="*/ 516834 w 1133061"/>
              <a:gd name="connsiteY47" fmla="*/ 159026 h 1940118"/>
              <a:gd name="connsiteX48" fmla="*/ 596347 w 1133061"/>
              <a:gd name="connsiteY48" fmla="*/ 234563 h 1940118"/>
              <a:gd name="connsiteX49" fmla="*/ 644055 w 1133061"/>
              <a:gd name="connsiteY49" fmla="*/ 286246 h 1940118"/>
              <a:gd name="connsiteX50" fmla="*/ 687787 w 1133061"/>
              <a:gd name="connsiteY50" fmla="*/ 329979 h 1940118"/>
              <a:gd name="connsiteX51" fmla="*/ 751398 w 1133061"/>
              <a:gd name="connsiteY51" fmla="*/ 401540 h 1940118"/>
              <a:gd name="connsiteX52" fmla="*/ 803081 w 1133061"/>
              <a:gd name="connsiteY52" fmla="*/ 453224 h 1940118"/>
              <a:gd name="connsiteX53" fmla="*/ 842838 w 1133061"/>
              <a:gd name="connsiteY53" fmla="*/ 600323 h 1940118"/>
              <a:gd name="connsiteX54" fmla="*/ 854765 w 1133061"/>
              <a:gd name="connsiteY54" fmla="*/ 739471 h 1940118"/>
              <a:gd name="connsiteX55" fmla="*/ 866692 w 1133061"/>
              <a:gd name="connsiteY55" fmla="*/ 894521 h 1940118"/>
              <a:gd name="connsiteX56" fmla="*/ 850789 w 1133061"/>
              <a:gd name="connsiteY56" fmla="*/ 993913 h 1940118"/>
              <a:gd name="connsiteX57" fmla="*/ 870667 w 1133061"/>
              <a:gd name="connsiteY57" fmla="*/ 950180 h 1940118"/>
              <a:gd name="connsiteX58" fmla="*/ 902473 w 1133061"/>
              <a:gd name="connsiteY58" fmla="*/ 902473 h 1940118"/>
              <a:gd name="connsiteX59" fmla="*/ 954156 w 1133061"/>
              <a:gd name="connsiteY59" fmla="*/ 850789 h 1940118"/>
              <a:gd name="connsiteX60" fmla="*/ 993913 w 1133061"/>
              <a:gd name="connsiteY60" fmla="*/ 807057 h 1940118"/>
              <a:gd name="connsiteX61" fmla="*/ 1045596 w 1133061"/>
              <a:gd name="connsiteY61" fmla="*/ 779227 h 1940118"/>
              <a:gd name="connsiteX62" fmla="*/ 1101255 w 1133061"/>
              <a:gd name="connsiteY62" fmla="*/ 767300 h 1940118"/>
              <a:gd name="connsiteX63" fmla="*/ 1125109 w 1133061"/>
              <a:gd name="connsiteY63" fmla="*/ 771276 h 1940118"/>
              <a:gd name="connsiteX64" fmla="*/ 1069450 w 1133061"/>
              <a:gd name="connsiteY64" fmla="*/ 846813 h 1940118"/>
              <a:gd name="connsiteX65" fmla="*/ 1037645 w 1133061"/>
              <a:gd name="connsiteY65" fmla="*/ 954156 h 1940118"/>
              <a:gd name="connsiteX66" fmla="*/ 1033669 w 1133061"/>
              <a:gd name="connsiteY66" fmla="*/ 1041620 h 1940118"/>
              <a:gd name="connsiteX67" fmla="*/ 1049572 w 1133061"/>
              <a:gd name="connsiteY67" fmla="*/ 1137036 h 1940118"/>
              <a:gd name="connsiteX68" fmla="*/ 1085353 w 1133061"/>
              <a:gd name="connsiteY68" fmla="*/ 1244379 h 1940118"/>
              <a:gd name="connsiteX69" fmla="*/ 1113182 w 1133061"/>
              <a:gd name="connsiteY69" fmla="*/ 1359673 h 1940118"/>
              <a:gd name="connsiteX70" fmla="*/ 1133061 w 1133061"/>
              <a:gd name="connsiteY70" fmla="*/ 1459064 h 1940118"/>
              <a:gd name="connsiteX71" fmla="*/ 1121134 w 1133061"/>
              <a:gd name="connsiteY71" fmla="*/ 1586285 h 1940118"/>
              <a:gd name="connsiteX72" fmla="*/ 1077401 w 1133061"/>
              <a:gd name="connsiteY72" fmla="*/ 1689652 h 1940118"/>
              <a:gd name="connsiteX73" fmla="*/ 989937 w 1133061"/>
              <a:gd name="connsiteY73" fmla="*/ 1777116 h 1940118"/>
              <a:gd name="connsiteX74" fmla="*/ 910424 w 1133061"/>
              <a:gd name="connsiteY74" fmla="*/ 1836751 h 1940118"/>
              <a:gd name="connsiteX75" fmla="*/ 795130 w 1133061"/>
              <a:gd name="connsiteY75" fmla="*/ 1896386 h 1940118"/>
              <a:gd name="connsiteX76" fmla="*/ 739471 w 1133061"/>
              <a:gd name="connsiteY76" fmla="*/ 1916264 h 1940118"/>
              <a:gd name="connsiteX77" fmla="*/ 850789 w 1133061"/>
              <a:gd name="connsiteY77" fmla="*/ 1828800 h 1940118"/>
              <a:gd name="connsiteX78" fmla="*/ 930302 w 1133061"/>
              <a:gd name="connsiteY78" fmla="*/ 1681700 h 1940118"/>
              <a:gd name="connsiteX79" fmla="*/ 954156 w 1133061"/>
              <a:gd name="connsiteY79" fmla="*/ 1574358 h 1940118"/>
              <a:gd name="connsiteX80" fmla="*/ 958132 w 1133061"/>
              <a:gd name="connsiteY80" fmla="*/ 1530626 h 1940118"/>
              <a:gd name="connsiteX81" fmla="*/ 950181 w 1133061"/>
              <a:gd name="connsiteY81" fmla="*/ 1451113 h 1940118"/>
              <a:gd name="connsiteX82" fmla="*/ 910424 w 1133061"/>
              <a:gd name="connsiteY82" fmla="*/ 1518699 h 1940118"/>
              <a:gd name="connsiteX83" fmla="*/ 870667 w 1133061"/>
              <a:gd name="connsiteY83" fmla="*/ 1574358 h 1940118"/>
              <a:gd name="connsiteX84" fmla="*/ 830911 w 1133061"/>
              <a:gd name="connsiteY84" fmla="*/ 1602187 h 1940118"/>
              <a:gd name="connsiteX85" fmla="*/ 791154 w 1133061"/>
              <a:gd name="connsiteY85" fmla="*/ 1610139 h 1940118"/>
              <a:gd name="connsiteX86" fmla="*/ 775252 w 1133061"/>
              <a:gd name="connsiteY86" fmla="*/ 1610139 h 1940118"/>
              <a:gd name="connsiteX87" fmla="*/ 731520 w 1133061"/>
              <a:gd name="connsiteY87" fmla="*/ 1610139 h 1940118"/>
              <a:gd name="connsiteX88" fmla="*/ 695739 w 1133061"/>
              <a:gd name="connsiteY88" fmla="*/ 1574358 h 1940118"/>
              <a:gd name="connsiteX89" fmla="*/ 663934 w 1133061"/>
              <a:gd name="connsiteY89" fmla="*/ 1530626 h 1940118"/>
              <a:gd name="connsiteX90" fmla="*/ 644055 w 1133061"/>
              <a:gd name="connsiteY90" fmla="*/ 1482918 h 1940118"/>
              <a:gd name="connsiteX91" fmla="*/ 620201 w 1133061"/>
              <a:gd name="connsiteY91" fmla="*/ 1403405 h 1940118"/>
              <a:gd name="connsiteX92" fmla="*/ 620201 w 1133061"/>
              <a:gd name="connsiteY92" fmla="*/ 1327867 h 1940118"/>
              <a:gd name="connsiteX93" fmla="*/ 628153 w 1133061"/>
              <a:gd name="connsiteY93" fmla="*/ 1272208 h 1940118"/>
              <a:gd name="connsiteX94" fmla="*/ 624177 w 1133061"/>
              <a:gd name="connsiteY94" fmla="*/ 1228476 h 1940118"/>
              <a:gd name="connsiteX95" fmla="*/ 568518 w 1133061"/>
              <a:gd name="connsiteY95" fmla="*/ 1296062 h 1940118"/>
              <a:gd name="connsiteX96" fmla="*/ 536713 w 1133061"/>
              <a:gd name="connsiteY96" fmla="*/ 1355697 h 1940118"/>
              <a:gd name="connsiteX97" fmla="*/ 512859 w 1133061"/>
              <a:gd name="connsiteY97" fmla="*/ 1423283 h 1940118"/>
              <a:gd name="connsiteX98" fmla="*/ 492981 w 1133061"/>
              <a:gd name="connsiteY98" fmla="*/ 1498820 h 1940118"/>
              <a:gd name="connsiteX99" fmla="*/ 485029 w 1133061"/>
              <a:gd name="connsiteY99" fmla="*/ 1562431 h 1940118"/>
              <a:gd name="connsiteX100" fmla="*/ 485029 w 1133061"/>
              <a:gd name="connsiteY100" fmla="*/ 1649895 h 1940118"/>
              <a:gd name="connsiteX101" fmla="*/ 485029 w 1133061"/>
              <a:gd name="connsiteY101" fmla="*/ 1713506 h 1940118"/>
              <a:gd name="connsiteX102" fmla="*/ 489005 w 1133061"/>
              <a:gd name="connsiteY102" fmla="*/ 1729408 h 1940118"/>
              <a:gd name="connsiteX103" fmla="*/ 437321 w 1133061"/>
              <a:gd name="connsiteY103" fmla="*/ 1705554 h 1940118"/>
              <a:gd name="connsiteX104" fmla="*/ 397565 w 1133061"/>
              <a:gd name="connsiteY104" fmla="*/ 1673749 h 1940118"/>
              <a:gd name="connsiteX105" fmla="*/ 349857 w 1133061"/>
              <a:gd name="connsiteY105" fmla="*/ 1626041 h 1940118"/>
              <a:gd name="connsiteX106" fmla="*/ 298174 w 1133061"/>
              <a:gd name="connsiteY106" fmla="*/ 1574358 h 1940118"/>
              <a:gd name="connsiteX107" fmla="*/ 329979 w 1133061"/>
              <a:gd name="connsiteY107" fmla="*/ 1665798 h 1940118"/>
              <a:gd name="connsiteX108" fmla="*/ 357808 w 1133061"/>
              <a:gd name="connsiteY108" fmla="*/ 1741335 h 1940118"/>
              <a:gd name="connsiteX109" fmla="*/ 389614 w 1133061"/>
              <a:gd name="connsiteY109" fmla="*/ 1800970 h 1940118"/>
              <a:gd name="connsiteX110" fmla="*/ 445273 w 1133061"/>
              <a:gd name="connsiteY110" fmla="*/ 1888434 h 1940118"/>
              <a:gd name="connsiteX111" fmla="*/ 489005 w 1133061"/>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9249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20810 w 1137037"/>
              <a:gd name="connsiteY47" fmla="*/ 159026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9249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1298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1298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18984 w 1137037"/>
              <a:gd name="connsiteY52" fmla="*/ 496956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37037" h="1940118">
                <a:moveTo>
                  <a:pt x="492981" y="1940118"/>
                </a:moveTo>
                <a:lnTo>
                  <a:pt x="397565" y="1920240"/>
                </a:lnTo>
                <a:lnTo>
                  <a:pt x="322028" y="1904337"/>
                </a:lnTo>
                <a:lnTo>
                  <a:pt x="242515" y="1864580"/>
                </a:lnTo>
                <a:lnTo>
                  <a:pt x="194807" y="1824824"/>
                </a:lnTo>
                <a:lnTo>
                  <a:pt x="166977" y="1796994"/>
                </a:lnTo>
                <a:lnTo>
                  <a:pt x="143123" y="1785067"/>
                </a:lnTo>
                <a:lnTo>
                  <a:pt x="123245" y="1753262"/>
                </a:lnTo>
                <a:lnTo>
                  <a:pt x="103367" y="1721457"/>
                </a:lnTo>
                <a:lnTo>
                  <a:pt x="71562" y="1677725"/>
                </a:lnTo>
                <a:lnTo>
                  <a:pt x="51683" y="1633993"/>
                </a:lnTo>
                <a:lnTo>
                  <a:pt x="31805" y="1574358"/>
                </a:lnTo>
                <a:lnTo>
                  <a:pt x="11927" y="1510747"/>
                </a:lnTo>
                <a:lnTo>
                  <a:pt x="0" y="1431234"/>
                </a:lnTo>
                <a:lnTo>
                  <a:pt x="3976" y="1343770"/>
                </a:lnTo>
                <a:lnTo>
                  <a:pt x="15903" y="1252330"/>
                </a:lnTo>
                <a:lnTo>
                  <a:pt x="23854" y="1212573"/>
                </a:lnTo>
                <a:lnTo>
                  <a:pt x="43732" y="1137036"/>
                </a:lnTo>
                <a:lnTo>
                  <a:pt x="71562" y="1061499"/>
                </a:lnTo>
                <a:lnTo>
                  <a:pt x="91440" y="1017766"/>
                </a:lnTo>
                <a:lnTo>
                  <a:pt x="135172" y="962107"/>
                </a:lnTo>
                <a:lnTo>
                  <a:pt x="178904" y="906448"/>
                </a:lnTo>
                <a:lnTo>
                  <a:pt x="242515" y="834886"/>
                </a:lnTo>
                <a:lnTo>
                  <a:pt x="310101" y="735495"/>
                </a:lnTo>
                <a:lnTo>
                  <a:pt x="326003" y="652006"/>
                </a:lnTo>
                <a:lnTo>
                  <a:pt x="353833" y="715617"/>
                </a:lnTo>
                <a:lnTo>
                  <a:pt x="365760" y="807057"/>
                </a:lnTo>
                <a:lnTo>
                  <a:pt x="361784" y="870667"/>
                </a:lnTo>
                <a:lnTo>
                  <a:pt x="353833" y="922351"/>
                </a:lnTo>
                <a:lnTo>
                  <a:pt x="337930" y="985961"/>
                </a:lnTo>
                <a:lnTo>
                  <a:pt x="333955" y="1013791"/>
                </a:lnTo>
                <a:lnTo>
                  <a:pt x="373711" y="966083"/>
                </a:lnTo>
                <a:lnTo>
                  <a:pt x="429370" y="866692"/>
                </a:lnTo>
                <a:lnTo>
                  <a:pt x="465151" y="795130"/>
                </a:lnTo>
                <a:lnTo>
                  <a:pt x="492981" y="715617"/>
                </a:lnTo>
                <a:lnTo>
                  <a:pt x="504908" y="652006"/>
                </a:lnTo>
                <a:lnTo>
                  <a:pt x="512859" y="540688"/>
                </a:lnTo>
                <a:lnTo>
                  <a:pt x="492981" y="441297"/>
                </a:lnTo>
                <a:lnTo>
                  <a:pt x="477078" y="361784"/>
                </a:lnTo>
                <a:lnTo>
                  <a:pt x="449249" y="298173"/>
                </a:lnTo>
                <a:lnTo>
                  <a:pt x="441298" y="230587"/>
                </a:lnTo>
                <a:lnTo>
                  <a:pt x="429370" y="143123"/>
                </a:lnTo>
                <a:lnTo>
                  <a:pt x="433346" y="67586"/>
                </a:lnTo>
                <a:lnTo>
                  <a:pt x="461176" y="0"/>
                </a:lnTo>
                <a:lnTo>
                  <a:pt x="473103" y="35780"/>
                </a:lnTo>
                <a:lnTo>
                  <a:pt x="485030" y="75537"/>
                </a:lnTo>
                <a:lnTo>
                  <a:pt x="504908" y="119269"/>
                </a:lnTo>
                <a:lnTo>
                  <a:pt x="548640" y="190832"/>
                </a:lnTo>
                <a:lnTo>
                  <a:pt x="600323" y="234563"/>
                </a:lnTo>
                <a:lnTo>
                  <a:pt x="648031" y="286246"/>
                </a:lnTo>
                <a:lnTo>
                  <a:pt x="691763" y="329979"/>
                </a:lnTo>
                <a:lnTo>
                  <a:pt x="755374" y="401540"/>
                </a:lnTo>
                <a:lnTo>
                  <a:pt x="818984" y="496956"/>
                </a:lnTo>
                <a:lnTo>
                  <a:pt x="846814" y="600323"/>
                </a:lnTo>
                <a:lnTo>
                  <a:pt x="858741" y="739471"/>
                </a:lnTo>
                <a:lnTo>
                  <a:pt x="870668" y="894521"/>
                </a:lnTo>
                <a:lnTo>
                  <a:pt x="854765" y="993913"/>
                </a:lnTo>
                <a:lnTo>
                  <a:pt x="874643" y="950180"/>
                </a:lnTo>
                <a:lnTo>
                  <a:pt x="906449" y="902473"/>
                </a:lnTo>
                <a:lnTo>
                  <a:pt x="958132" y="850789"/>
                </a:lnTo>
                <a:lnTo>
                  <a:pt x="997889" y="807057"/>
                </a:lnTo>
                <a:lnTo>
                  <a:pt x="1049572" y="779227"/>
                </a:lnTo>
                <a:lnTo>
                  <a:pt x="1105231" y="767300"/>
                </a:lnTo>
                <a:lnTo>
                  <a:pt x="1129085" y="771276"/>
                </a:lnTo>
                <a:lnTo>
                  <a:pt x="1073426" y="846813"/>
                </a:lnTo>
                <a:lnTo>
                  <a:pt x="1041621" y="954156"/>
                </a:lnTo>
                <a:lnTo>
                  <a:pt x="1037645" y="1041620"/>
                </a:lnTo>
                <a:lnTo>
                  <a:pt x="1053548" y="1137036"/>
                </a:lnTo>
                <a:lnTo>
                  <a:pt x="1089329" y="1244379"/>
                </a:lnTo>
                <a:lnTo>
                  <a:pt x="1117158" y="1359673"/>
                </a:lnTo>
                <a:lnTo>
                  <a:pt x="1137037" y="1459064"/>
                </a:lnTo>
                <a:lnTo>
                  <a:pt x="1125110" y="1586285"/>
                </a:lnTo>
                <a:lnTo>
                  <a:pt x="1081377" y="1689652"/>
                </a:lnTo>
                <a:lnTo>
                  <a:pt x="993913" y="1777116"/>
                </a:lnTo>
                <a:lnTo>
                  <a:pt x="914400" y="1836751"/>
                </a:lnTo>
                <a:lnTo>
                  <a:pt x="799106" y="1896386"/>
                </a:lnTo>
                <a:lnTo>
                  <a:pt x="743447" y="1916264"/>
                </a:lnTo>
                <a:lnTo>
                  <a:pt x="854765" y="1828800"/>
                </a:lnTo>
                <a:lnTo>
                  <a:pt x="934278" y="1681700"/>
                </a:lnTo>
                <a:lnTo>
                  <a:pt x="958132" y="1574358"/>
                </a:lnTo>
                <a:lnTo>
                  <a:pt x="962108" y="1530626"/>
                </a:lnTo>
                <a:lnTo>
                  <a:pt x="954157" y="1451113"/>
                </a:lnTo>
                <a:lnTo>
                  <a:pt x="914400" y="1518699"/>
                </a:lnTo>
                <a:lnTo>
                  <a:pt x="874643" y="1574358"/>
                </a:lnTo>
                <a:lnTo>
                  <a:pt x="834887" y="1602187"/>
                </a:lnTo>
                <a:lnTo>
                  <a:pt x="795130" y="1610139"/>
                </a:lnTo>
                <a:lnTo>
                  <a:pt x="779228" y="1610139"/>
                </a:lnTo>
                <a:lnTo>
                  <a:pt x="735496" y="1610139"/>
                </a:lnTo>
                <a:lnTo>
                  <a:pt x="699715" y="1574358"/>
                </a:lnTo>
                <a:lnTo>
                  <a:pt x="667910" y="1530626"/>
                </a:lnTo>
                <a:lnTo>
                  <a:pt x="648031" y="1482918"/>
                </a:lnTo>
                <a:lnTo>
                  <a:pt x="624177" y="1403405"/>
                </a:lnTo>
                <a:lnTo>
                  <a:pt x="624177" y="1327867"/>
                </a:lnTo>
                <a:lnTo>
                  <a:pt x="632129" y="1272208"/>
                </a:lnTo>
                <a:lnTo>
                  <a:pt x="628153" y="1228476"/>
                </a:lnTo>
                <a:lnTo>
                  <a:pt x="572494" y="1296062"/>
                </a:lnTo>
                <a:lnTo>
                  <a:pt x="540689" y="1355697"/>
                </a:lnTo>
                <a:lnTo>
                  <a:pt x="516835" y="1423283"/>
                </a:lnTo>
                <a:lnTo>
                  <a:pt x="496957" y="1498820"/>
                </a:lnTo>
                <a:lnTo>
                  <a:pt x="489005" y="1562431"/>
                </a:lnTo>
                <a:lnTo>
                  <a:pt x="489005" y="1649895"/>
                </a:lnTo>
                <a:lnTo>
                  <a:pt x="489005" y="1713506"/>
                </a:lnTo>
                <a:lnTo>
                  <a:pt x="492981" y="1729408"/>
                </a:lnTo>
                <a:lnTo>
                  <a:pt x="441297" y="1705554"/>
                </a:lnTo>
                <a:lnTo>
                  <a:pt x="401541" y="1673749"/>
                </a:lnTo>
                <a:lnTo>
                  <a:pt x="353833" y="1626041"/>
                </a:lnTo>
                <a:lnTo>
                  <a:pt x="302150" y="1574358"/>
                </a:lnTo>
                <a:lnTo>
                  <a:pt x="333955" y="1665798"/>
                </a:lnTo>
                <a:lnTo>
                  <a:pt x="361784" y="1741335"/>
                </a:lnTo>
                <a:lnTo>
                  <a:pt x="393590" y="1800970"/>
                </a:lnTo>
                <a:lnTo>
                  <a:pt x="449249" y="1888434"/>
                </a:lnTo>
                <a:lnTo>
                  <a:pt x="492981" y="1940118"/>
                </a:lnTo>
                <a:close/>
              </a:path>
            </a:pathLst>
          </a:custGeom>
          <a:solidFill>
            <a:srgbClr val="FF0000"/>
          </a:solidFill>
          <a:ln w="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200" b="0" i="0" u="none" strike="noStrike" kern="0" cap="none" spc="0" normalizeH="0" baseline="0" noProof="0" dirty="0">
              <a:ln>
                <a:noFill/>
              </a:ln>
              <a:solidFill>
                <a:srgbClr val="FF0000"/>
              </a:solidFill>
              <a:effectLst/>
              <a:uLnTx/>
              <a:uFillTx/>
              <a:latin typeface="Avenir Next LT Pro" panose="020B0504020202020204" pitchFamily="34" charset="0"/>
            </a:endParaRPr>
          </a:p>
        </p:txBody>
      </p:sp>
      <p:sp>
        <p:nvSpPr>
          <p:cNvPr id="72" name="Freeform: Shape 71">
            <a:extLst>
              <a:ext uri="{FF2B5EF4-FFF2-40B4-BE49-F238E27FC236}">
                <a16:creationId xmlns:a16="http://schemas.microsoft.com/office/drawing/2014/main" id="{CB1F5C15-2D33-3B80-C875-78751C6E4789}"/>
              </a:ext>
            </a:extLst>
          </p:cNvPr>
          <p:cNvSpPr>
            <a:spLocks/>
          </p:cNvSpPr>
          <p:nvPr/>
        </p:nvSpPr>
        <p:spPr>
          <a:xfrm>
            <a:off x="6527364" y="2066502"/>
            <a:ext cx="140111" cy="265275"/>
          </a:xfrm>
          <a:custGeom>
            <a:avLst/>
            <a:gdLst>
              <a:gd name="connsiteX0" fmla="*/ 489005 w 1133061"/>
              <a:gd name="connsiteY0" fmla="*/ 1940118 h 1940118"/>
              <a:gd name="connsiteX1" fmla="*/ 393589 w 1133061"/>
              <a:gd name="connsiteY1" fmla="*/ 1920240 h 1940118"/>
              <a:gd name="connsiteX2" fmla="*/ 318052 w 1133061"/>
              <a:gd name="connsiteY2" fmla="*/ 1904337 h 1940118"/>
              <a:gd name="connsiteX3" fmla="*/ 238539 w 1133061"/>
              <a:gd name="connsiteY3" fmla="*/ 1864580 h 1940118"/>
              <a:gd name="connsiteX4" fmla="*/ 190831 w 1133061"/>
              <a:gd name="connsiteY4" fmla="*/ 1824824 h 1940118"/>
              <a:gd name="connsiteX5" fmla="*/ 163001 w 1133061"/>
              <a:gd name="connsiteY5" fmla="*/ 1796994 h 1940118"/>
              <a:gd name="connsiteX6" fmla="*/ 139147 w 1133061"/>
              <a:gd name="connsiteY6" fmla="*/ 1785067 h 1940118"/>
              <a:gd name="connsiteX7" fmla="*/ 119269 w 1133061"/>
              <a:gd name="connsiteY7" fmla="*/ 1753262 h 1940118"/>
              <a:gd name="connsiteX8" fmla="*/ 99391 w 1133061"/>
              <a:gd name="connsiteY8" fmla="*/ 1721457 h 1940118"/>
              <a:gd name="connsiteX9" fmla="*/ 67586 w 1133061"/>
              <a:gd name="connsiteY9" fmla="*/ 1677725 h 1940118"/>
              <a:gd name="connsiteX10" fmla="*/ 47707 w 1133061"/>
              <a:gd name="connsiteY10" fmla="*/ 1633993 h 1940118"/>
              <a:gd name="connsiteX11" fmla="*/ 27829 w 1133061"/>
              <a:gd name="connsiteY11" fmla="*/ 1574358 h 1940118"/>
              <a:gd name="connsiteX12" fmla="*/ 7951 w 1133061"/>
              <a:gd name="connsiteY12" fmla="*/ 1510747 h 1940118"/>
              <a:gd name="connsiteX13" fmla="*/ 7951 w 1133061"/>
              <a:gd name="connsiteY13" fmla="*/ 1431234 h 1940118"/>
              <a:gd name="connsiteX14" fmla="*/ 0 w 1133061"/>
              <a:gd name="connsiteY14" fmla="*/ 1343770 h 1940118"/>
              <a:gd name="connsiteX15" fmla="*/ 11927 w 1133061"/>
              <a:gd name="connsiteY15" fmla="*/ 1252330 h 1940118"/>
              <a:gd name="connsiteX16" fmla="*/ 19878 w 1133061"/>
              <a:gd name="connsiteY16" fmla="*/ 1212573 h 1940118"/>
              <a:gd name="connsiteX17" fmla="*/ 39756 w 1133061"/>
              <a:gd name="connsiteY17" fmla="*/ 1137036 h 1940118"/>
              <a:gd name="connsiteX18" fmla="*/ 67586 w 1133061"/>
              <a:gd name="connsiteY18" fmla="*/ 1061499 h 1940118"/>
              <a:gd name="connsiteX19" fmla="*/ 87464 w 1133061"/>
              <a:gd name="connsiteY19" fmla="*/ 1017766 h 1940118"/>
              <a:gd name="connsiteX20" fmla="*/ 131196 w 1133061"/>
              <a:gd name="connsiteY20" fmla="*/ 962107 h 1940118"/>
              <a:gd name="connsiteX21" fmla="*/ 174928 w 1133061"/>
              <a:gd name="connsiteY21" fmla="*/ 906448 h 1940118"/>
              <a:gd name="connsiteX22" fmla="*/ 238539 w 1133061"/>
              <a:gd name="connsiteY22" fmla="*/ 834886 h 1940118"/>
              <a:gd name="connsiteX23" fmla="*/ 306125 w 1133061"/>
              <a:gd name="connsiteY23" fmla="*/ 735495 h 1940118"/>
              <a:gd name="connsiteX24" fmla="*/ 322027 w 1133061"/>
              <a:gd name="connsiteY24" fmla="*/ 652006 h 1940118"/>
              <a:gd name="connsiteX25" fmla="*/ 349857 w 1133061"/>
              <a:gd name="connsiteY25" fmla="*/ 715617 h 1940118"/>
              <a:gd name="connsiteX26" fmla="*/ 361784 w 1133061"/>
              <a:gd name="connsiteY26" fmla="*/ 807057 h 1940118"/>
              <a:gd name="connsiteX27" fmla="*/ 357808 w 1133061"/>
              <a:gd name="connsiteY27" fmla="*/ 870667 h 1940118"/>
              <a:gd name="connsiteX28" fmla="*/ 349857 w 1133061"/>
              <a:gd name="connsiteY28" fmla="*/ 922351 h 1940118"/>
              <a:gd name="connsiteX29" fmla="*/ 333954 w 1133061"/>
              <a:gd name="connsiteY29" fmla="*/ 985961 h 1940118"/>
              <a:gd name="connsiteX30" fmla="*/ 329979 w 1133061"/>
              <a:gd name="connsiteY30" fmla="*/ 1013791 h 1940118"/>
              <a:gd name="connsiteX31" fmla="*/ 369735 w 1133061"/>
              <a:gd name="connsiteY31" fmla="*/ 966083 h 1940118"/>
              <a:gd name="connsiteX32" fmla="*/ 425394 w 1133061"/>
              <a:gd name="connsiteY32" fmla="*/ 866692 h 1940118"/>
              <a:gd name="connsiteX33" fmla="*/ 461175 w 1133061"/>
              <a:gd name="connsiteY33" fmla="*/ 795130 h 1940118"/>
              <a:gd name="connsiteX34" fmla="*/ 489005 w 1133061"/>
              <a:gd name="connsiteY34" fmla="*/ 715617 h 1940118"/>
              <a:gd name="connsiteX35" fmla="*/ 500932 w 1133061"/>
              <a:gd name="connsiteY35" fmla="*/ 652006 h 1940118"/>
              <a:gd name="connsiteX36" fmla="*/ 508883 w 1133061"/>
              <a:gd name="connsiteY36" fmla="*/ 540688 h 1940118"/>
              <a:gd name="connsiteX37" fmla="*/ 489005 w 1133061"/>
              <a:gd name="connsiteY37" fmla="*/ 441297 h 1940118"/>
              <a:gd name="connsiteX38" fmla="*/ 473102 w 1133061"/>
              <a:gd name="connsiteY38" fmla="*/ 361784 h 1940118"/>
              <a:gd name="connsiteX39" fmla="*/ 445273 w 1133061"/>
              <a:gd name="connsiteY39" fmla="*/ 298173 h 1940118"/>
              <a:gd name="connsiteX40" fmla="*/ 445273 w 1133061"/>
              <a:gd name="connsiteY40" fmla="*/ 230587 h 1940118"/>
              <a:gd name="connsiteX41" fmla="*/ 425394 w 1133061"/>
              <a:gd name="connsiteY41" fmla="*/ 143123 h 1940118"/>
              <a:gd name="connsiteX42" fmla="*/ 429370 w 1133061"/>
              <a:gd name="connsiteY42" fmla="*/ 67586 h 1940118"/>
              <a:gd name="connsiteX43" fmla="*/ 457200 w 1133061"/>
              <a:gd name="connsiteY43" fmla="*/ 0 h 1940118"/>
              <a:gd name="connsiteX44" fmla="*/ 469127 w 1133061"/>
              <a:gd name="connsiteY44" fmla="*/ 35780 h 1940118"/>
              <a:gd name="connsiteX45" fmla="*/ 481054 w 1133061"/>
              <a:gd name="connsiteY45" fmla="*/ 75537 h 1940118"/>
              <a:gd name="connsiteX46" fmla="*/ 500932 w 1133061"/>
              <a:gd name="connsiteY46" fmla="*/ 119269 h 1940118"/>
              <a:gd name="connsiteX47" fmla="*/ 516834 w 1133061"/>
              <a:gd name="connsiteY47" fmla="*/ 159026 h 1940118"/>
              <a:gd name="connsiteX48" fmla="*/ 596347 w 1133061"/>
              <a:gd name="connsiteY48" fmla="*/ 234563 h 1940118"/>
              <a:gd name="connsiteX49" fmla="*/ 644055 w 1133061"/>
              <a:gd name="connsiteY49" fmla="*/ 286246 h 1940118"/>
              <a:gd name="connsiteX50" fmla="*/ 687787 w 1133061"/>
              <a:gd name="connsiteY50" fmla="*/ 329979 h 1940118"/>
              <a:gd name="connsiteX51" fmla="*/ 751398 w 1133061"/>
              <a:gd name="connsiteY51" fmla="*/ 401540 h 1940118"/>
              <a:gd name="connsiteX52" fmla="*/ 803081 w 1133061"/>
              <a:gd name="connsiteY52" fmla="*/ 449248 h 1940118"/>
              <a:gd name="connsiteX53" fmla="*/ 842838 w 1133061"/>
              <a:gd name="connsiteY53" fmla="*/ 600323 h 1940118"/>
              <a:gd name="connsiteX54" fmla="*/ 854765 w 1133061"/>
              <a:gd name="connsiteY54" fmla="*/ 739471 h 1940118"/>
              <a:gd name="connsiteX55" fmla="*/ 866692 w 1133061"/>
              <a:gd name="connsiteY55" fmla="*/ 894521 h 1940118"/>
              <a:gd name="connsiteX56" fmla="*/ 850789 w 1133061"/>
              <a:gd name="connsiteY56" fmla="*/ 993913 h 1940118"/>
              <a:gd name="connsiteX57" fmla="*/ 870667 w 1133061"/>
              <a:gd name="connsiteY57" fmla="*/ 950180 h 1940118"/>
              <a:gd name="connsiteX58" fmla="*/ 902473 w 1133061"/>
              <a:gd name="connsiteY58" fmla="*/ 902473 h 1940118"/>
              <a:gd name="connsiteX59" fmla="*/ 954156 w 1133061"/>
              <a:gd name="connsiteY59" fmla="*/ 850789 h 1940118"/>
              <a:gd name="connsiteX60" fmla="*/ 993913 w 1133061"/>
              <a:gd name="connsiteY60" fmla="*/ 807057 h 1940118"/>
              <a:gd name="connsiteX61" fmla="*/ 1045596 w 1133061"/>
              <a:gd name="connsiteY61" fmla="*/ 779227 h 1940118"/>
              <a:gd name="connsiteX62" fmla="*/ 1101255 w 1133061"/>
              <a:gd name="connsiteY62" fmla="*/ 767300 h 1940118"/>
              <a:gd name="connsiteX63" fmla="*/ 1125109 w 1133061"/>
              <a:gd name="connsiteY63" fmla="*/ 771276 h 1940118"/>
              <a:gd name="connsiteX64" fmla="*/ 1069450 w 1133061"/>
              <a:gd name="connsiteY64" fmla="*/ 846813 h 1940118"/>
              <a:gd name="connsiteX65" fmla="*/ 1037645 w 1133061"/>
              <a:gd name="connsiteY65" fmla="*/ 954156 h 1940118"/>
              <a:gd name="connsiteX66" fmla="*/ 1033669 w 1133061"/>
              <a:gd name="connsiteY66" fmla="*/ 1041620 h 1940118"/>
              <a:gd name="connsiteX67" fmla="*/ 1049572 w 1133061"/>
              <a:gd name="connsiteY67" fmla="*/ 1137036 h 1940118"/>
              <a:gd name="connsiteX68" fmla="*/ 1085353 w 1133061"/>
              <a:gd name="connsiteY68" fmla="*/ 1244379 h 1940118"/>
              <a:gd name="connsiteX69" fmla="*/ 1113182 w 1133061"/>
              <a:gd name="connsiteY69" fmla="*/ 1359673 h 1940118"/>
              <a:gd name="connsiteX70" fmla="*/ 1133061 w 1133061"/>
              <a:gd name="connsiteY70" fmla="*/ 1459064 h 1940118"/>
              <a:gd name="connsiteX71" fmla="*/ 1121134 w 1133061"/>
              <a:gd name="connsiteY71" fmla="*/ 1586285 h 1940118"/>
              <a:gd name="connsiteX72" fmla="*/ 1077401 w 1133061"/>
              <a:gd name="connsiteY72" fmla="*/ 1689652 h 1940118"/>
              <a:gd name="connsiteX73" fmla="*/ 989937 w 1133061"/>
              <a:gd name="connsiteY73" fmla="*/ 1777116 h 1940118"/>
              <a:gd name="connsiteX74" fmla="*/ 910424 w 1133061"/>
              <a:gd name="connsiteY74" fmla="*/ 1836751 h 1940118"/>
              <a:gd name="connsiteX75" fmla="*/ 795130 w 1133061"/>
              <a:gd name="connsiteY75" fmla="*/ 1896386 h 1940118"/>
              <a:gd name="connsiteX76" fmla="*/ 739471 w 1133061"/>
              <a:gd name="connsiteY76" fmla="*/ 1916264 h 1940118"/>
              <a:gd name="connsiteX77" fmla="*/ 850789 w 1133061"/>
              <a:gd name="connsiteY77" fmla="*/ 1828800 h 1940118"/>
              <a:gd name="connsiteX78" fmla="*/ 930302 w 1133061"/>
              <a:gd name="connsiteY78" fmla="*/ 1681700 h 1940118"/>
              <a:gd name="connsiteX79" fmla="*/ 954156 w 1133061"/>
              <a:gd name="connsiteY79" fmla="*/ 1574358 h 1940118"/>
              <a:gd name="connsiteX80" fmla="*/ 958132 w 1133061"/>
              <a:gd name="connsiteY80" fmla="*/ 1530626 h 1940118"/>
              <a:gd name="connsiteX81" fmla="*/ 950181 w 1133061"/>
              <a:gd name="connsiteY81" fmla="*/ 1451113 h 1940118"/>
              <a:gd name="connsiteX82" fmla="*/ 910424 w 1133061"/>
              <a:gd name="connsiteY82" fmla="*/ 1518699 h 1940118"/>
              <a:gd name="connsiteX83" fmla="*/ 870667 w 1133061"/>
              <a:gd name="connsiteY83" fmla="*/ 1574358 h 1940118"/>
              <a:gd name="connsiteX84" fmla="*/ 830911 w 1133061"/>
              <a:gd name="connsiteY84" fmla="*/ 1602187 h 1940118"/>
              <a:gd name="connsiteX85" fmla="*/ 791154 w 1133061"/>
              <a:gd name="connsiteY85" fmla="*/ 1610139 h 1940118"/>
              <a:gd name="connsiteX86" fmla="*/ 775252 w 1133061"/>
              <a:gd name="connsiteY86" fmla="*/ 1610139 h 1940118"/>
              <a:gd name="connsiteX87" fmla="*/ 731520 w 1133061"/>
              <a:gd name="connsiteY87" fmla="*/ 1610139 h 1940118"/>
              <a:gd name="connsiteX88" fmla="*/ 695739 w 1133061"/>
              <a:gd name="connsiteY88" fmla="*/ 1574358 h 1940118"/>
              <a:gd name="connsiteX89" fmla="*/ 663934 w 1133061"/>
              <a:gd name="connsiteY89" fmla="*/ 1530626 h 1940118"/>
              <a:gd name="connsiteX90" fmla="*/ 644055 w 1133061"/>
              <a:gd name="connsiteY90" fmla="*/ 1482918 h 1940118"/>
              <a:gd name="connsiteX91" fmla="*/ 620201 w 1133061"/>
              <a:gd name="connsiteY91" fmla="*/ 1403405 h 1940118"/>
              <a:gd name="connsiteX92" fmla="*/ 620201 w 1133061"/>
              <a:gd name="connsiteY92" fmla="*/ 1327867 h 1940118"/>
              <a:gd name="connsiteX93" fmla="*/ 628153 w 1133061"/>
              <a:gd name="connsiteY93" fmla="*/ 1272208 h 1940118"/>
              <a:gd name="connsiteX94" fmla="*/ 624177 w 1133061"/>
              <a:gd name="connsiteY94" fmla="*/ 1228476 h 1940118"/>
              <a:gd name="connsiteX95" fmla="*/ 568518 w 1133061"/>
              <a:gd name="connsiteY95" fmla="*/ 1296062 h 1940118"/>
              <a:gd name="connsiteX96" fmla="*/ 536713 w 1133061"/>
              <a:gd name="connsiteY96" fmla="*/ 1355697 h 1940118"/>
              <a:gd name="connsiteX97" fmla="*/ 512859 w 1133061"/>
              <a:gd name="connsiteY97" fmla="*/ 1423283 h 1940118"/>
              <a:gd name="connsiteX98" fmla="*/ 492981 w 1133061"/>
              <a:gd name="connsiteY98" fmla="*/ 1498820 h 1940118"/>
              <a:gd name="connsiteX99" fmla="*/ 485029 w 1133061"/>
              <a:gd name="connsiteY99" fmla="*/ 1562431 h 1940118"/>
              <a:gd name="connsiteX100" fmla="*/ 485029 w 1133061"/>
              <a:gd name="connsiteY100" fmla="*/ 1649895 h 1940118"/>
              <a:gd name="connsiteX101" fmla="*/ 485029 w 1133061"/>
              <a:gd name="connsiteY101" fmla="*/ 1713506 h 1940118"/>
              <a:gd name="connsiteX102" fmla="*/ 489005 w 1133061"/>
              <a:gd name="connsiteY102" fmla="*/ 1729408 h 1940118"/>
              <a:gd name="connsiteX103" fmla="*/ 437321 w 1133061"/>
              <a:gd name="connsiteY103" fmla="*/ 1705554 h 1940118"/>
              <a:gd name="connsiteX104" fmla="*/ 397565 w 1133061"/>
              <a:gd name="connsiteY104" fmla="*/ 1673749 h 1940118"/>
              <a:gd name="connsiteX105" fmla="*/ 349857 w 1133061"/>
              <a:gd name="connsiteY105" fmla="*/ 1626041 h 1940118"/>
              <a:gd name="connsiteX106" fmla="*/ 298174 w 1133061"/>
              <a:gd name="connsiteY106" fmla="*/ 1574358 h 1940118"/>
              <a:gd name="connsiteX107" fmla="*/ 329979 w 1133061"/>
              <a:gd name="connsiteY107" fmla="*/ 1665798 h 1940118"/>
              <a:gd name="connsiteX108" fmla="*/ 357808 w 1133061"/>
              <a:gd name="connsiteY108" fmla="*/ 1741335 h 1940118"/>
              <a:gd name="connsiteX109" fmla="*/ 389614 w 1133061"/>
              <a:gd name="connsiteY109" fmla="*/ 1800970 h 1940118"/>
              <a:gd name="connsiteX110" fmla="*/ 445273 w 1133061"/>
              <a:gd name="connsiteY110" fmla="*/ 1888434 h 1940118"/>
              <a:gd name="connsiteX111" fmla="*/ 489005 w 1133061"/>
              <a:gd name="connsiteY111" fmla="*/ 1940118 h 1940118"/>
              <a:gd name="connsiteX0" fmla="*/ 489005 w 1133061"/>
              <a:gd name="connsiteY0" fmla="*/ 1940118 h 1940118"/>
              <a:gd name="connsiteX1" fmla="*/ 393589 w 1133061"/>
              <a:gd name="connsiteY1" fmla="*/ 1920240 h 1940118"/>
              <a:gd name="connsiteX2" fmla="*/ 318052 w 1133061"/>
              <a:gd name="connsiteY2" fmla="*/ 1904337 h 1940118"/>
              <a:gd name="connsiteX3" fmla="*/ 238539 w 1133061"/>
              <a:gd name="connsiteY3" fmla="*/ 1864580 h 1940118"/>
              <a:gd name="connsiteX4" fmla="*/ 190831 w 1133061"/>
              <a:gd name="connsiteY4" fmla="*/ 1824824 h 1940118"/>
              <a:gd name="connsiteX5" fmla="*/ 163001 w 1133061"/>
              <a:gd name="connsiteY5" fmla="*/ 1796994 h 1940118"/>
              <a:gd name="connsiteX6" fmla="*/ 139147 w 1133061"/>
              <a:gd name="connsiteY6" fmla="*/ 1785067 h 1940118"/>
              <a:gd name="connsiteX7" fmla="*/ 119269 w 1133061"/>
              <a:gd name="connsiteY7" fmla="*/ 1753262 h 1940118"/>
              <a:gd name="connsiteX8" fmla="*/ 99391 w 1133061"/>
              <a:gd name="connsiteY8" fmla="*/ 1721457 h 1940118"/>
              <a:gd name="connsiteX9" fmla="*/ 67586 w 1133061"/>
              <a:gd name="connsiteY9" fmla="*/ 1677725 h 1940118"/>
              <a:gd name="connsiteX10" fmla="*/ 47707 w 1133061"/>
              <a:gd name="connsiteY10" fmla="*/ 1633993 h 1940118"/>
              <a:gd name="connsiteX11" fmla="*/ 27829 w 1133061"/>
              <a:gd name="connsiteY11" fmla="*/ 1574358 h 1940118"/>
              <a:gd name="connsiteX12" fmla="*/ 7951 w 1133061"/>
              <a:gd name="connsiteY12" fmla="*/ 1510747 h 1940118"/>
              <a:gd name="connsiteX13" fmla="*/ 7951 w 1133061"/>
              <a:gd name="connsiteY13" fmla="*/ 1431234 h 1940118"/>
              <a:gd name="connsiteX14" fmla="*/ 0 w 1133061"/>
              <a:gd name="connsiteY14" fmla="*/ 1343770 h 1940118"/>
              <a:gd name="connsiteX15" fmla="*/ 11927 w 1133061"/>
              <a:gd name="connsiteY15" fmla="*/ 1252330 h 1940118"/>
              <a:gd name="connsiteX16" fmla="*/ 19878 w 1133061"/>
              <a:gd name="connsiteY16" fmla="*/ 1212573 h 1940118"/>
              <a:gd name="connsiteX17" fmla="*/ 39756 w 1133061"/>
              <a:gd name="connsiteY17" fmla="*/ 1137036 h 1940118"/>
              <a:gd name="connsiteX18" fmla="*/ 67586 w 1133061"/>
              <a:gd name="connsiteY18" fmla="*/ 1061499 h 1940118"/>
              <a:gd name="connsiteX19" fmla="*/ 87464 w 1133061"/>
              <a:gd name="connsiteY19" fmla="*/ 1017766 h 1940118"/>
              <a:gd name="connsiteX20" fmla="*/ 131196 w 1133061"/>
              <a:gd name="connsiteY20" fmla="*/ 962107 h 1940118"/>
              <a:gd name="connsiteX21" fmla="*/ 174928 w 1133061"/>
              <a:gd name="connsiteY21" fmla="*/ 906448 h 1940118"/>
              <a:gd name="connsiteX22" fmla="*/ 238539 w 1133061"/>
              <a:gd name="connsiteY22" fmla="*/ 834886 h 1940118"/>
              <a:gd name="connsiteX23" fmla="*/ 306125 w 1133061"/>
              <a:gd name="connsiteY23" fmla="*/ 735495 h 1940118"/>
              <a:gd name="connsiteX24" fmla="*/ 322027 w 1133061"/>
              <a:gd name="connsiteY24" fmla="*/ 652006 h 1940118"/>
              <a:gd name="connsiteX25" fmla="*/ 349857 w 1133061"/>
              <a:gd name="connsiteY25" fmla="*/ 715617 h 1940118"/>
              <a:gd name="connsiteX26" fmla="*/ 361784 w 1133061"/>
              <a:gd name="connsiteY26" fmla="*/ 807057 h 1940118"/>
              <a:gd name="connsiteX27" fmla="*/ 357808 w 1133061"/>
              <a:gd name="connsiteY27" fmla="*/ 870667 h 1940118"/>
              <a:gd name="connsiteX28" fmla="*/ 349857 w 1133061"/>
              <a:gd name="connsiteY28" fmla="*/ 922351 h 1940118"/>
              <a:gd name="connsiteX29" fmla="*/ 333954 w 1133061"/>
              <a:gd name="connsiteY29" fmla="*/ 985961 h 1940118"/>
              <a:gd name="connsiteX30" fmla="*/ 329979 w 1133061"/>
              <a:gd name="connsiteY30" fmla="*/ 1013791 h 1940118"/>
              <a:gd name="connsiteX31" fmla="*/ 369735 w 1133061"/>
              <a:gd name="connsiteY31" fmla="*/ 966083 h 1940118"/>
              <a:gd name="connsiteX32" fmla="*/ 425394 w 1133061"/>
              <a:gd name="connsiteY32" fmla="*/ 866692 h 1940118"/>
              <a:gd name="connsiteX33" fmla="*/ 461175 w 1133061"/>
              <a:gd name="connsiteY33" fmla="*/ 795130 h 1940118"/>
              <a:gd name="connsiteX34" fmla="*/ 489005 w 1133061"/>
              <a:gd name="connsiteY34" fmla="*/ 715617 h 1940118"/>
              <a:gd name="connsiteX35" fmla="*/ 500932 w 1133061"/>
              <a:gd name="connsiteY35" fmla="*/ 652006 h 1940118"/>
              <a:gd name="connsiteX36" fmla="*/ 508883 w 1133061"/>
              <a:gd name="connsiteY36" fmla="*/ 540688 h 1940118"/>
              <a:gd name="connsiteX37" fmla="*/ 489005 w 1133061"/>
              <a:gd name="connsiteY37" fmla="*/ 441297 h 1940118"/>
              <a:gd name="connsiteX38" fmla="*/ 473102 w 1133061"/>
              <a:gd name="connsiteY38" fmla="*/ 361784 h 1940118"/>
              <a:gd name="connsiteX39" fmla="*/ 445273 w 1133061"/>
              <a:gd name="connsiteY39" fmla="*/ 298173 h 1940118"/>
              <a:gd name="connsiteX40" fmla="*/ 445273 w 1133061"/>
              <a:gd name="connsiteY40" fmla="*/ 230587 h 1940118"/>
              <a:gd name="connsiteX41" fmla="*/ 425394 w 1133061"/>
              <a:gd name="connsiteY41" fmla="*/ 143123 h 1940118"/>
              <a:gd name="connsiteX42" fmla="*/ 429370 w 1133061"/>
              <a:gd name="connsiteY42" fmla="*/ 67586 h 1940118"/>
              <a:gd name="connsiteX43" fmla="*/ 457200 w 1133061"/>
              <a:gd name="connsiteY43" fmla="*/ 0 h 1940118"/>
              <a:gd name="connsiteX44" fmla="*/ 469127 w 1133061"/>
              <a:gd name="connsiteY44" fmla="*/ 35780 h 1940118"/>
              <a:gd name="connsiteX45" fmla="*/ 481054 w 1133061"/>
              <a:gd name="connsiteY45" fmla="*/ 75537 h 1940118"/>
              <a:gd name="connsiteX46" fmla="*/ 500932 w 1133061"/>
              <a:gd name="connsiteY46" fmla="*/ 119269 h 1940118"/>
              <a:gd name="connsiteX47" fmla="*/ 516834 w 1133061"/>
              <a:gd name="connsiteY47" fmla="*/ 159026 h 1940118"/>
              <a:gd name="connsiteX48" fmla="*/ 596347 w 1133061"/>
              <a:gd name="connsiteY48" fmla="*/ 234563 h 1940118"/>
              <a:gd name="connsiteX49" fmla="*/ 644055 w 1133061"/>
              <a:gd name="connsiteY49" fmla="*/ 286246 h 1940118"/>
              <a:gd name="connsiteX50" fmla="*/ 687787 w 1133061"/>
              <a:gd name="connsiteY50" fmla="*/ 329979 h 1940118"/>
              <a:gd name="connsiteX51" fmla="*/ 751398 w 1133061"/>
              <a:gd name="connsiteY51" fmla="*/ 401540 h 1940118"/>
              <a:gd name="connsiteX52" fmla="*/ 803081 w 1133061"/>
              <a:gd name="connsiteY52" fmla="*/ 453224 h 1940118"/>
              <a:gd name="connsiteX53" fmla="*/ 842838 w 1133061"/>
              <a:gd name="connsiteY53" fmla="*/ 600323 h 1940118"/>
              <a:gd name="connsiteX54" fmla="*/ 854765 w 1133061"/>
              <a:gd name="connsiteY54" fmla="*/ 739471 h 1940118"/>
              <a:gd name="connsiteX55" fmla="*/ 866692 w 1133061"/>
              <a:gd name="connsiteY55" fmla="*/ 894521 h 1940118"/>
              <a:gd name="connsiteX56" fmla="*/ 850789 w 1133061"/>
              <a:gd name="connsiteY56" fmla="*/ 993913 h 1940118"/>
              <a:gd name="connsiteX57" fmla="*/ 870667 w 1133061"/>
              <a:gd name="connsiteY57" fmla="*/ 950180 h 1940118"/>
              <a:gd name="connsiteX58" fmla="*/ 902473 w 1133061"/>
              <a:gd name="connsiteY58" fmla="*/ 902473 h 1940118"/>
              <a:gd name="connsiteX59" fmla="*/ 954156 w 1133061"/>
              <a:gd name="connsiteY59" fmla="*/ 850789 h 1940118"/>
              <a:gd name="connsiteX60" fmla="*/ 993913 w 1133061"/>
              <a:gd name="connsiteY60" fmla="*/ 807057 h 1940118"/>
              <a:gd name="connsiteX61" fmla="*/ 1045596 w 1133061"/>
              <a:gd name="connsiteY61" fmla="*/ 779227 h 1940118"/>
              <a:gd name="connsiteX62" fmla="*/ 1101255 w 1133061"/>
              <a:gd name="connsiteY62" fmla="*/ 767300 h 1940118"/>
              <a:gd name="connsiteX63" fmla="*/ 1125109 w 1133061"/>
              <a:gd name="connsiteY63" fmla="*/ 771276 h 1940118"/>
              <a:gd name="connsiteX64" fmla="*/ 1069450 w 1133061"/>
              <a:gd name="connsiteY64" fmla="*/ 846813 h 1940118"/>
              <a:gd name="connsiteX65" fmla="*/ 1037645 w 1133061"/>
              <a:gd name="connsiteY65" fmla="*/ 954156 h 1940118"/>
              <a:gd name="connsiteX66" fmla="*/ 1033669 w 1133061"/>
              <a:gd name="connsiteY66" fmla="*/ 1041620 h 1940118"/>
              <a:gd name="connsiteX67" fmla="*/ 1049572 w 1133061"/>
              <a:gd name="connsiteY67" fmla="*/ 1137036 h 1940118"/>
              <a:gd name="connsiteX68" fmla="*/ 1085353 w 1133061"/>
              <a:gd name="connsiteY68" fmla="*/ 1244379 h 1940118"/>
              <a:gd name="connsiteX69" fmla="*/ 1113182 w 1133061"/>
              <a:gd name="connsiteY69" fmla="*/ 1359673 h 1940118"/>
              <a:gd name="connsiteX70" fmla="*/ 1133061 w 1133061"/>
              <a:gd name="connsiteY70" fmla="*/ 1459064 h 1940118"/>
              <a:gd name="connsiteX71" fmla="*/ 1121134 w 1133061"/>
              <a:gd name="connsiteY71" fmla="*/ 1586285 h 1940118"/>
              <a:gd name="connsiteX72" fmla="*/ 1077401 w 1133061"/>
              <a:gd name="connsiteY72" fmla="*/ 1689652 h 1940118"/>
              <a:gd name="connsiteX73" fmla="*/ 989937 w 1133061"/>
              <a:gd name="connsiteY73" fmla="*/ 1777116 h 1940118"/>
              <a:gd name="connsiteX74" fmla="*/ 910424 w 1133061"/>
              <a:gd name="connsiteY74" fmla="*/ 1836751 h 1940118"/>
              <a:gd name="connsiteX75" fmla="*/ 795130 w 1133061"/>
              <a:gd name="connsiteY75" fmla="*/ 1896386 h 1940118"/>
              <a:gd name="connsiteX76" fmla="*/ 739471 w 1133061"/>
              <a:gd name="connsiteY76" fmla="*/ 1916264 h 1940118"/>
              <a:gd name="connsiteX77" fmla="*/ 850789 w 1133061"/>
              <a:gd name="connsiteY77" fmla="*/ 1828800 h 1940118"/>
              <a:gd name="connsiteX78" fmla="*/ 930302 w 1133061"/>
              <a:gd name="connsiteY78" fmla="*/ 1681700 h 1940118"/>
              <a:gd name="connsiteX79" fmla="*/ 954156 w 1133061"/>
              <a:gd name="connsiteY79" fmla="*/ 1574358 h 1940118"/>
              <a:gd name="connsiteX80" fmla="*/ 958132 w 1133061"/>
              <a:gd name="connsiteY80" fmla="*/ 1530626 h 1940118"/>
              <a:gd name="connsiteX81" fmla="*/ 950181 w 1133061"/>
              <a:gd name="connsiteY81" fmla="*/ 1451113 h 1940118"/>
              <a:gd name="connsiteX82" fmla="*/ 910424 w 1133061"/>
              <a:gd name="connsiteY82" fmla="*/ 1518699 h 1940118"/>
              <a:gd name="connsiteX83" fmla="*/ 870667 w 1133061"/>
              <a:gd name="connsiteY83" fmla="*/ 1574358 h 1940118"/>
              <a:gd name="connsiteX84" fmla="*/ 830911 w 1133061"/>
              <a:gd name="connsiteY84" fmla="*/ 1602187 h 1940118"/>
              <a:gd name="connsiteX85" fmla="*/ 791154 w 1133061"/>
              <a:gd name="connsiteY85" fmla="*/ 1610139 h 1940118"/>
              <a:gd name="connsiteX86" fmla="*/ 775252 w 1133061"/>
              <a:gd name="connsiteY86" fmla="*/ 1610139 h 1940118"/>
              <a:gd name="connsiteX87" fmla="*/ 731520 w 1133061"/>
              <a:gd name="connsiteY87" fmla="*/ 1610139 h 1940118"/>
              <a:gd name="connsiteX88" fmla="*/ 695739 w 1133061"/>
              <a:gd name="connsiteY88" fmla="*/ 1574358 h 1940118"/>
              <a:gd name="connsiteX89" fmla="*/ 663934 w 1133061"/>
              <a:gd name="connsiteY89" fmla="*/ 1530626 h 1940118"/>
              <a:gd name="connsiteX90" fmla="*/ 644055 w 1133061"/>
              <a:gd name="connsiteY90" fmla="*/ 1482918 h 1940118"/>
              <a:gd name="connsiteX91" fmla="*/ 620201 w 1133061"/>
              <a:gd name="connsiteY91" fmla="*/ 1403405 h 1940118"/>
              <a:gd name="connsiteX92" fmla="*/ 620201 w 1133061"/>
              <a:gd name="connsiteY92" fmla="*/ 1327867 h 1940118"/>
              <a:gd name="connsiteX93" fmla="*/ 628153 w 1133061"/>
              <a:gd name="connsiteY93" fmla="*/ 1272208 h 1940118"/>
              <a:gd name="connsiteX94" fmla="*/ 624177 w 1133061"/>
              <a:gd name="connsiteY94" fmla="*/ 1228476 h 1940118"/>
              <a:gd name="connsiteX95" fmla="*/ 568518 w 1133061"/>
              <a:gd name="connsiteY95" fmla="*/ 1296062 h 1940118"/>
              <a:gd name="connsiteX96" fmla="*/ 536713 w 1133061"/>
              <a:gd name="connsiteY96" fmla="*/ 1355697 h 1940118"/>
              <a:gd name="connsiteX97" fmla="*/ 512859 w 1133061"/>
              <a:gd name="connsiteY97" fmla="*/ 1423283 h 1940118"/>
              <a:gd name="connsiteX98" fmla="*/ 492981 w 1133061"/>
              <a:gd name="connsiteY98" fmla="*/ 1498820 h 1940118"/>
              <a:gd name="connsiteX99" fmla="*/ 485029 w 1133061"/>
              <a:gd name="connsiteY99" fmla="*/ 1562431 h 1940118"/>
              <a:gd name="connsiteX100" fmla="*/ 485029 w 1133061"/>
              <a:gd name="connsiteY100" fmla="*/ 1649895 h 1940118"/>
              <a:gd name="connsiteX101" fmla="*/ 485029 w 1133061"/>
              <a:gd name="connsiteY101" fmla="*/ 1713506 h 1940118"/>
              <a:gd name="connsiteX102" fmla="*/ 489005 w 1133061"/>
              <a:gd name="connsiteY102" fmla="*/ 1729408 h 1940118"/>
              <a:gd name="connsiteX103" fmla="*/ 437321 w 1133061"/>
              <a:gd name="connsiteY103" fmla="*/ 1705554 h 1940118"/>
              <a:gd name="connsiteX104" fmla="*/ 397565 w 1133061"/>
              <a:gd name="connsiteY104" fmla="*/ 1673749 h 1940118"/>
              <a:gd name="connsiteX105" fmla="*/ 349857 w 1133061"/>
              <a:gd name="connsiteY105" fmla="*/ 1626041 h 1940118"/>
              <a:gd name="connsiteX106" fmla="*/ 298174 w 1133061"/>
              <a:gd name="connsiteY106" fmla="*/ 1574358 h 1940118"/>
              <a:gd name="connsiteX107" fmla="*/ 329979 w 1133061"/>
              <a:gd name="connsiteY107" fmla="*/ 1665798 h 1940118"/>
              <a:gd name="connsiteX108" fmla="*/ 357808 w 1133061"/>
              <a:gd name="connsiteY108" fmla="*/ 1741335 h 1940118"/>
              <a:gd name="connsiteX109" fmla="*/ 389614 w 1133061"/>
              <a:gd name="connsiteY109" fmla="*/ 1800970 h 1940118"/>
              <a:gd name="connsiteX110" fmla="*/ 445273 w 1133061"/>
              <a:gd name="connsiteY110" fmla="*/ 1888434 h 1940118"/>
              <a:gd name="connsiteX111" fmla="*/ 489005 w 1133061"/>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9249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20810 w 1137037"/>
              <a:gd name="connsiteY47" fmla="*/ 159026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9249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1298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1298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18984 w 1137037"/>
              <a:gd name="connsiteY52" fmla="*/ 496956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37037" h="1940118">
                <a:moveTo>
                  <a:pt x="492981" y="1940118"/>
                </a:moveTo>
                <a:lnTo>
                  <a:pt x="397565" y="1920240"/>
                </a:lnTo>
                <a:lnTo>
                  <a:pt x="322028" y="1904337"/>
                </a:lnTo>
                <a:lnTo>
                  <a:pt x="242515" y="1864580"/>
                </a:lnTo>
                <a:lnTo>
                  <a:pt x="194807" y="1824824"/>
                </a:lnTo>
                <a:lnTo>
                  <a:pt x="166977" y="1796994"/>
                </a:lnTo>
                <a:lnTo>
                  <a:pt x="143123" y="1785067"/>
                </a:lnTo>
                <a:lnTo>
                  <a:pt x="123245" y="1753262"/>
                </a:lnTo>
                <a:lnTo>
                  <a:pt x="103367" y="1721457"/>
                </a:lnTo>
                <a:lnTo>
                  <a:pt x="71562" y="1677725"/>
                </a:lnTo>
                <a:lnTo>
                  <a:pt x="51683" y="1633993"/>
                </a:lnTo>
                <a:lnTo>
                  <a:pt x="31805" y="1574358"/>
                </a:lnTo>
                <a:lnTo>
                  <a:pt x="11927" y="1510747"/>
                </a:lnTo>
                <a:lnTo>
                  <a:pt x="0" y="1431234"/>
                </a:lnTo>
                <a:lnTo>
                  <a:pt x="3976" y="1343770"/>
                </a:lnTo>
                <a:lnTo>
                  <a:pt x="15903" y="1252330"/>
                </a:lnTo>
                <a:lnTo>
                  <a:pt x="23854" y="1212573"/>
                </a:lnTo>
                <a:lnTo>
                  <a:pt x="43732" y="1137036"/>
                </a:lnTo>
                <a:lnTo>
                  <a:pt x="71562" y="1061499"/>
                </a:lnTo>
                <a:lnTo>
                  <a:pt x="91440" y="1017766"/>
                </a:lnTo>
                <a:lnTo>
                  <a:pt x="135172" y="962107"/>
                </a:lnTo>
                <a:lnTo>
                  <a:pt x="178904" y="906448"/>
                </a:lnTo>
                <a:lnTo>
                  <a:pt x="242515" y="834886"/>
                </a:lnTo>
                <a:lnTo>
                  <a:pt x="310101" y="735495"/>
                </a:lnTo>
                <a:lnTo>
                  <a:pt x="326003" y="652006"/>
                </a:lnTo>
                <a:lnTo>
                  <a:pt x="353833" y="715617"/>
                </a:lnTo>
                <a:lnTo>
                  <a:pt x="365760" y="807057"/>
                </a:lnTo>
                <a:lnTo>
                  <a:pt x="361784" y="870667"/>
                </a:lnTo>
                <a:lnTo>
                  <a:pt x="353833" y="922351"/>
                </a:lnTo>
                <a:lnTo>
                  <a:pt x="337930" y="985961"/>
                </a:lnTo>
                <a:lnTo>
                  <a:pt x="333955" y="1013791"/>
                </a:lnTo>
                <a:lnTo>
                  <a:pt x="373711" y="966083"/>
                </a:lnTo>
                <a:lnTo>
                  <a:pt x="429370" y="866692"/>
                </a:lnTo>
                <a:lnTo>
                  <a:pt x="465151" y="795130"/>
                </a:lnTo>
                <a:lnTo>
                  <a:pt x="492981" y="715617"/>
                </a:lnTo>
                <a:lnTo>
                  <a:pt x="504908" y="652006"/>
                </a:lnTo>
                <a:lnTo>
                  <a:pt x="512859" y="540688"/>
                </a:lnTo>
                <a:lnTo>
                  <a:pt x="492981" y="441297"/>
                </a:lnTo>
                <a:lnTo>
                  <a:pt x="477078" y="361784"/>
                </a:lnTo>
                <a:lnTo>
                  <a:pt x="449249" y="298173"/>
                </a:lnTo>
                <a:lnTo>
                  <a:pt x="441298" y="230587"/>
                </a:lnTo>
                <a:lnTo>
                  <a:pt x="429370" y="143123"/>
                </a:lnTo>
                <a:lnTo>
                  <a:pt x="433346" y="67586"/>
                </a:lnTo>
                <a:lnTo>
                  <a:pt x="461176" y="0"/>
                </a:lnTo>
                <a:lnTo>
                  <a:pt x="473103" y="35780"/>
                </a:lnTo>
                <a:lnTo>
                  <a:pt x="485030" y="75537"/>
                </a:lnTo>
                <a:lnTo>
                  <a:pt x="504908" y="119269"/>
                </a:lnTo>
                <a:lnTo>
                  <a:pt x="548640" y="190832"/>
                </a:lnTo>
                <a:lnTo>
                  <a:pt x="600323" y="234563"/>
                </a:lnTo>
                <a:lnTo>
                  <a:pt x="648031" y="286246"/>
                </a:lnTo>
                <a:lnTo>
                  <a:pt x="691763" y="329979"/>
                </a:lnTo>
                <a:lnTo>
                  <a:pt x="755374" y="401540"/>
                </a:lnTo>
                <a:lnTo>
                  <a:pt x="818984" y="496956"/>
                </a:lnTo>
                <a:lnTo>
                  <a:pt x="846814" y="600323"/>
                </a:lnTo>
                <a:lnTo>
                  <a:pt x="858741" y="739471"/>
                </a:lnTo>
                <a:lnTo>
                  <a:pt x="870668" y="894521"/>
                </a:lnTo>
                <a:lnTo>
                  <a:pt x="854765" y="993913"/>
                </a:lnTo>
                <a:lnTo>
                  <a:pt x="874643" y="950180"/>
                </a:lnTo>
                <a:lnTo>
                  <a:pt x="906449" y="902473"/>
                </a:lnTo>
                <a:lnTo>
                  <a:pt x="958132" y="850789"/>
                </a:lnTo>
                <a:lnTo>
                  <a:pt x="997889" y="807057"/>
                </a:lnTo>
                <a:lnTo>
                  <a:pt x="1049572" y="779227"/>
                </a:lnTo>
                <a:lnTo>
                  <a:pt x="1105231" y="767300"/>
                </a:lnTo>
                <a:lnTo>
                  <a:pt x="1129085" y="771276"/>
                </a:lnTo>
                <a:lnTo>
                  <a:pt x="1073426" y="846813"/>
                </a:lnTo>
                <a:lnTo>
                  <a:pt x="1041621" y="954156"/>
                </a:lnTo>
                <a:lnTo>
                  <a:pt x="1037645" y="1041620"/>
                </a:lnTo>
                <a:lnTo>
                  <a:pt x="1053548" y="1137036"/>
                </a:lnTo>
                <a:lnTo>
                  <a:pt x="1089329" y="1244379"/>
                </a:lnTo>
                <a:lnTo>
                  <a:pt x="1117158" y="1359673"/>
                </a:lnTo>
                <a:lnTo>
                  <a:pt x="1137037" y="1459064"/>
                </a:lnTo>
                <a:lnTo>
                  <a:pt x="1125110" y="1586285"/>
                </a:lnTo>
                <a:lnTo>
                  <a:pt x="1081377" y="1689652"/>
                </a:lnTo>
                <a:lnTo>
                  <a:pt x="993913" y="1777116"/>
                </a:lnTo>
                <a:lnTo>
                  <a:pt x="914400" y="1836751"/>
                </a:lnTo>
                <a:lnTo>
                  <a:pt x="799106" y="1896386"/>
                </a:lnTo>
                <a:lnTo>
                  <a:pt x="743447" y="1916264"/>
                </a:lnTo>
                <a:lnTo>
                  <a:pt x="854765" y="1828800"/>
                </a:lnTo>
                <a:lnTo>
                  <a:pt x="934278" y="1681700"/>
                </a:lnTo>
                <a:lnTo>
                  <a:pt x="958132" y="1574358"/>
                </a:lnTo>
                <a:lnTo>
                  <a:pt x="962108" y="1530626"/>
                </a:lnTo>
                <a:lnTo>
                  <a:pt x="954157" y="1451113"/>
                </a:lnTo>
                <a:lnTo>
                  <a:pt x="914400" y="1518699"/>
                </a:lnTo>
                <a:lnTo>
                  <a:pt x="874643" y="1574358"/>
                </a:lnTo>
                <a:lnTo>
                  <a:pt x="834887" y="1602187"/>
                </a:lnTo>
                <a:lnTo>
                  <a:pt x="795130" y="1610139"/>
                </a:lnTo>
                <a:lnTo>
                  <a:pt x="779228" y="1610139"/>
                </a:lnTo>
                <a:lnTo>
                  <a:pt x="735496" y="1610139"/>
                </a:lnTo>
                <a:lnTo>
                  <a:pt x="699715" y="1574358"/>
                </a:lnTo>
                <a:lnTo>
                  <a:pt x="667910" y="1530626"/>
                </a:lnTo>
                <a:lnTo>
                  <a:pt x="648031" y="1482918"/>
                </a:lnTo>
                <a:lnTo>
                  <a:pt x="624177" y="1403405"/>
                </a:lnTo>
                <a:lnTo>
                  <a:pt x="624177" y="1327867"/>
                </a:lnTo>
                <a:lnTo>
                  <a:pt x="632129" y="1272208"/>
                </a:lnTo>
                <a:lnTo>
                  <a:pt x="628153" y="1228476"/>
                </a:lnTo>
                <a:lnTo>
                  <a:pt x="572494" y="1296062"/>
                </a:lnTo>
                <a:lnTo>
                  <a:pt x="540689" y="1355697"/>
                </a:lnTo>
                <a:lnTo>
                  <a:pt x="516835" y="1423283"/>
                </a:lnTo>
                <a:lnTo>
                  <a:pt x="496957" y="1498820"/>
                </a:lnTo>
                <a:lnTo>
                  <a:pt x="489005" y="1562431"/>
                </a:lnTo>
                <a:lnTo>
                  <a:pt x="489005" y="1649895"/>
                </a:lnTo>
                <a:lnTo>
                  <a:pt x="489005" y="1713506"/>
                </a:lnTo>
                <a:lnTo>
                  <a:pt x="492981" y="1729408"/>
                </a:lnTo>
                <a:lnTo>
                  <a:pt x="441297" y="1705554"/>
                </a:lnTo>
                <a:lnTo>
                  <a:pt x="401541" y="1673749"/>
                </a:lnTo>
                <a:lnTo>
                  <a:pt x="353833" y="1626041"/>
                </a:lnTo>
                <a:lnTo>
                  <a:pt x="302150" y="1574358"/>
                </a:lnTo>
                <a:lnTo>
                  <a:pt x="333955" y="1665798"/>
                </a:lnTo>
                <a:lnTo>
                  <a:pt x="361784" y="1741335"/>
                </a:lnTo>
                <a:lnTo>
                  <a:pt x="393590" y="1800970"/>
                </a:lnTo>
                <a:lnTo>
                  <a:pt x="449249" y="1888434"/>
                </a:lnTo>
                <a:lnTo>
                  <a:pt x="492981" y="1940118"/>
                </a:lnTo>
                <a:close/>
              </a:path>
            </a:pathLst>
          </a:custGeom>
          <a:solidFill>
            <a:srgbClr val="FF0000"/>
          </a:solidFill>
          <a:ln w="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200" b="0" i="0" u="none" strike="noStrike" kern="0" cap="none" spc="0" normalizeH="0" baseline="0" noProof="0" dirty="0">
              <a:ln>
                <a:noFill/>
              </a:ln>
              <a:solidFill>
                <a:srgbClr val="FF0000"/>
              </a:solidFill>
              <a:effectLst/>
              <a:uLnTx/>
              <a:uFillTx/>
              <a:latin typeface="Avenir Next LT Pro" panose="020B0504020202020204" pitchFamily="34" charset="0"/>
            </a:endParaRPr>
          </a:p>
        </p:txBody>
      </p:sp>
    </p:spTree>
    <p:extLst>
      <p:ext uri="{BB962C8B-B14F-4D97-AF65-F5344CB8AC3E}">
        <p14:creationId xmlns:p14="http://schemas.microsoft.com/office/powerpoint/2010/main" val="13654136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1E66D30-D340-11EB-5490-A0C79302810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131652" y="1615544"/>
            <a:ext cx="8584898" cy="4433898"/>
          </a:xfrm>
          <a:prstGeom prst="rect">
            <a:avLst/>
          </a:prstGeom>
        </p:spPr>
      </p:pic>
      <p:sp>
        <p:nvSpPr>
          <p:cNvPr id="2" name="Slide Number Placeholder 1">
            <a:extLst>
              <a:ext uri="{FF2B5EF4-FFF2-40B4-BE49-F238E27FC236}">
                <a16:creationId xmlns:a16="http://schemas.microsoft.com/office/drawing/2014/main" id="{F92BA543-4056-14A1-2BA3-A18808D3D578}"/>
              </a:ext>
            </a:extLst>
          </p:cNvPr>
          <p:cNvSpPr>
            <a:spLocks noGrp="1"/>
          </p:cNvSpPr>
          <p:nvPr>
            <p:ph type="sldNum" sz="quarter" idx="12"/>
          </p:nvPr>
        </p:nvSpPr>
        <p:spPr/>
        <p:txBody>
          <a:bodyPr/>
          <a:lstStyle/>
          <a:p>
            <a:r>
              <a:rPr lang="en-CA" dirty="0"/>
              <a:t>Corporate Presentation  | February 2025 |  </a:t>
            </a:r>
            <a:fld id="{FEA607D4-8F18-4F51-B246-B81EEA981425}" type="slidenum">
              <a:rPr lang="en-CA" smtClean="0"/>
              <a:pPr/>
              <a:t>15</a:t>
            </a:fld>
            <a:endParaRPr lang="en-CA" dirty="0"/>
          </a:p>
        </p:txBody>
      </p:sp>
      <p:sp>
        <p:nvSpPr>
          <p:cNvPr id="6" name="Rectangle 5">
            <a:extLst>
              <a:ext uri="{FF2B5EF4-FFF2-40B4-BE49-F238E27FC236}">
                <a16:creationId xmlns:a16="http://schemas.microsoft.com/office/drawing/2014/main" id="{381F341B-7804-B35B-94F7-FE4080D03C4A}"/>
              </a:ext>
            </a:extLst>
          </p:cNvPr>
          <p:cNvSpPr/>
          <p:nvPr/>
        </p:nvSpPr>
        <p:spPr>
          <a:xfrm>
            <a:off x="4275162" y="1483505"/>
            <a:ext cx="1012587" cy="757957"/>
          </a:xfrm>
          <a:prstGeom prst="rect">
            <a:avLst/>
          </a:prstGeom>
          <a:solidFill>
            <a:srgbClr val="EEF0F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10E43BA0-169F-B888-B5BB-489BA4C2544D}"/>
              </a:ext>
            </a:extLst>
          </p:cNvPr>
          <p:cNvSpPr>
            <a:spLocks noGrp="1"/>
          </p:cNvSpPr>
          <p:nvPr>
            <p:ph type="title"/>
          </p:nvPr>
        </p:nvSpPr>
        <p:spPr/>
        <p:txBody>
          <a:bodyPr/>
          <a:lstStyle/>
          <a:p>
            <a:r>
              <a:rPr lang="en-CA" dirty="0"/>
              <a:t>Distribution and Marketing: </a:t>
            </a:r>
            <a:r>
              <a:rPr lang="en-CA" i="1" dirty="0"/>
              <a:t>We have the market</a:t>
            </a:r>
            <a:endParaRPr lang="en-CA" dirty="0"/>
          </a:p>
        </p:txBody>
      </p:sp>
      <p:sp>
        <p:nvSpPr>
          <p:cNvPr id="7" name="TextBox 6">
            <a:extLst>
              <a:ext uri="{FF2B5EF4-FFF2-40B4-BE49-F238E27FC236}">
                <a16:creationId xmlns:a16="http://schemas.microsoft.com/office/drawing/2014/main" id="{D786ABCC-2A8A-A5C6-4F7F-3814EA97284A}"/>
              </a:ext>
            </a:extLst>
          </p:cNvPr>
          <p:cNvSpPr txBox="1"/>
          <p:nvPr/>
        </p:nvSpPr>
        <p:spPr>
          <a:xfrm>
            <a:off x="3253380" y="1266318"/>
            <a:ext cx="2432731" cy="933845"/>
          </a:xfrm>
          <a:prstGeom prst="rect">
            <a:avLst/>
          </a:prstGeom>
          <a:noFill/>
        </p:spPr>
        <p:txBody>
          <a:bodyPr wrap="square" rtlCol="0">
            <a:spAutoFit/>
          </a:bodyPr>
          <a:lstStyle/>
          <a:p>
            <a:r>
              <a:rPr lang="en-CA" sz="1200" b="1" dirty="0">
                <a:latin typeface="Avenir Next LT Pro" panose="020B0504020202020204" pitchFamily="34" charset="0"/>
              </a:rPr>
              <a:t>Point Lisas</a:t>
            </a:r>
          </a:p>
          <a:p>
            <a:pPr marL="171450" indent="-171450">
              <a:buFont typeface="Arial" panose="020B0604020202020204" pitchFamily="34" charset="0"/>
              <a:buChar char="•"/>
            </a:pPr>
            <a:r>
              <a:rPr lang="en-CA" sz="1067" dirty="0">
                <a:latin typeface="Avenir Next LT Pro" panose="020B0504020202020204" pitchFamily="34" charset="0"/>
              </a:rPr>
              <a:t> Petrochemical facilities</a:t>
            </a:r>
          </a:p>
          <a:p>
            <a:pPr marL="190510" indent="-190510">
              <a:buFont typeface="Arial" panose="020B0604020202020204" pitchFamily="34" charset="0"/>
              <a:buChar char="•"/>
            </a:pPr>
            <a:r>
              <a:rPr lang="en-CA" sz="1067" dirty="0">
                <a:latin typeface="Avenir Next LT Pro" panose="020B0504020202020204" pitchFamily="34" charset="0"/>
              </a:rPr>
              <a:t>Potash Corp and Yara - Ammonia</a:t>
            </a:r>
          </a:p>
          <a:p>
            <a:pPr marL="190510" indent="-190510">
              <a:buFont typeface="Arial" panose="020B0604020202020204" pitchFamily="34" charset="0"/>
              <a:buChar char="•"/>
            </a:pPr>
            <a:r>
              <a:rPr lang="en-CA" sz="1067" dirty="0">
                <a:latin typeface="Avenir Next LT Pro" panose="020B0504020202020204" pitchFamily="34" charset="0"/>
              </a:rPr>
              <a:t>Methanex – Methanol</a:t>
            </a:r>
          </a:p>
          <a:p>
            <a:pPr marL="190510" indent="-190510">
              <a:buFont typeface="Arial" panose="020B0604020202020204" pitchFamily="34" charset="0"/>
              <a:buChar char="•"/>
            </a:pPr>
            <a:r>
              <a:rPr lang="en-CA" sz="1067" dirty="0">
                <a:latin typeface="Avenir Next LT Pro" panose="020B0504020202020204" pitchFamily="34" charset="0"/>
              </a:rPr>
              <a:t>Arcelor Mittal – Steel</a:t>
            </a:r>
          </a:p>
        </p:txBody>
      </p:sp>
      <p:sp>
        <p:nvSpPr>
          <p:cNvPr id="8" name="TextBox 7">
            <a:extLst>
              <a:ext uri="{FF2B5EF4-FFF2-40B4-BE49-F238E27FC236}">
                <a16:creationId xmlns:a16="http://schemas.microsoft.com/office/drawing/2014/main" id="{B1E78037-E378-5EF5-25BA-EC8DDDC9AD05}"/>
              </a:ext>
            </a:extLst>
          </p:cNvPr>
          <p:cNvSpPr txBox="1"/>
          <p:nvPr/>
        </p:nvSpPr>
        <p:spPr>
          <a:xfrm>
            <a:off x="497089" y="4055749"/>
            <a:ext cx="2826558" cy="933845"/>
          </a:xfrm>
          <a:prstGeom prst="rect">
            <a:avLst/>
          </a:prstGeom>
          <a:noFill/>
        </p:spPr>
        <p:txBody>
          <a:bodyPr wrap="square" rtlCol="0">
            <a:spAutoFit/>
          </a:bodyPr>
          <a:lstStyle/>
          <a:p>
            <a:r>
              <a:rPr lang="en-CA" sz="1200" b="1" dirty="0">
                <a:latin typeface="Avenir Next LT Pro" panose="020B0504020202020204" pitchFamily="34" charset="0"/>
              </a:rPr>
              <a:t>Point Fortin – Atlantic LNG </a:t>
            </a:r>
            <a:endParaRPr lang="en-CA" sz="1067" dirty="0">
              <a:latin typeface="Avenir Next LT Pro" panose="020B0504020202020204" pitchFamily="34" charset="0"/>
            </a:endParaRPr>
          </a:p>
          <a:p>
            <a:pPr marL="190510" indent="-190510">
              <a:buFont typeface="Arial" panose="020B0604020202020204" pitchFamily="34" charset="0"/>
              <a:buChar char="•"/>
            </a:pPr>
            <a:r>
              <a:rPr lang="en-CA" sz="1067" dirty="0">
                <a:latin typeface="Avenir Next LT Pro" panose="020B0504020202020204" pitchFamily="34" charset="0"/>
              </a:rPr>
              <a:t>Liquified Natural Gas (LNG) terminal</a:t>
            </a:r>
          </a:p>
          <a:p>
            <a:pPr marL="190510" indent="-190510">
              <a:buFont typeface="Arial" panose="020B0604020202020204" pitchFamily="34" charset="0"/>
              <a:buChar char="•"/>
            </a:pPr>
            <a:r>
              <a:rPr lang="en-CA" sz="1067" dirty="0">
                <a:latin typeface="Avenir Next LT Pro" panose="020B0504020202020204" pitchFamily="34" charset="0"/>
              </a:rPr>
              <a:t>Four-train liquefaction facility</a:t>
            </a:r>
          </a:p>
          <a:p>
            <a:pPr marL="190510" indent="-190510">
              <a:buFont typeface="Arial" panose="020B0604020202020204" pitchFamily="34" charset="0"/>
              <a:buChar char="•"/>
            </a:pPr>
            <a:r>
              <a:rPr lang="en-CA" sz="1067" dirty="0">
                <a:latin typeface="Avenir Next LT Pro" panose="020B0504020202020204" pitchFamily="34" charset="0"/>
              </a:rPr>
              <a:t>100,000 cubic-meter per day capacity</a:t>
            </a:r>
          </a:p>
          <a:p>
            <a:endParaRPr lang="en-CA" sz="1067" dirty="0">
              <a:latin typeface="Avenir Next LT Pro" panose="020B0504020202020204" pitchFamily="34" charset="0"/>
            </a:endParaRPr>
          </a:p>
        </p:txBody>
      </p:sp>
      <p:pic>
        <p:nvPicPr>
          <p:cNvPr id="9" name="Picture 2" descr="undefined">
            <a:extLst>
              <a:ext uri="{FF2B5EF4-FFF2-40B4-BE49-F238E27FC236}">
                <a16:creationId xmlns:a16="http://schemas.microsoft.com/office/drawing/2014/main" id="{99A966EE-7E6F-D5AC-61F2-010C95886E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7796" y="1074609"/>
            <a:ext cx="2554942" cy="1533309"/>
          </a:xfrm>
          <a:prstGeom prst="ellipse">
            <a:avLst/>
          </a:prstGeom>
          <a:noFill/>
          <a:ln w="28575">
            <a:solidFill>
              <a:srgbClr val="C00000"/>
            </a:solidFill>
          </a:ln>
          <a:extLst>
            <a:ext uri="{909E8E84-426E-40DD-AFC4-6F175D3DCCD1}">
              <a14:hiddenFill xmlns:a14="http://schemas.microsoft.com/office/drawing/2010/main">
                <a:solidFill>
                  <a:srgbClr val="FFFFFF"/>
                </a:solidFill>
              </a14:hiddenFill>
            </a:ext>
          </a:extLst>
        </p:spPr>
      </p:pic>
      <p:pic>
        <p:nvPicPr>
          <p:cNvPr id="10" name="Picture 9" descr="Trinidad seals Atlantic LNG restructuring deal with Shell and BP">
            <a:extLst>
              <a:ext uri="{FF2B5EF4-FFF2-40B4-BE49-F238E27FC236}">
                <a16:creationId xmlns:a16="http://schemas.microsoft.com/office/drawing/2014/main" id="{3F7C28F6-2B41-564C-04EC-18E5EEE5129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5647" y="4713305"/>
            <a:ext cx="2422226" cy="1557198"/>
          </a:xfrm>
          <a:prstGeom prst="ellipse">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5EEEE60-0099-101A-9C17-3FCA94EFDF13}"/>
              </a:ext>
            </a:extLst>
          </p:cNvPr>
          <p:cNvSpPr txBox="1"/>
          <p:nvPr/>
        </p:nvSpPr>
        <p:spPr>
          <a:xfrm>
            <a:off x="2368406" y="3135230"/>
            <a:ext cx="2429334" cy="605422"/>
          </a:xfrm>
          <a:prstGeom prst="rect">
            <a:avLst/>
          </a:prstGeom>
          <a:noFill/>
        </p:spPr>
        <p:txBody>
          <a:bodyPr wrap="square" rtlCol="0">
            <a:spAutoFit/>
          </a:bodyPr>
          <a:lstStyle/>
          <a:p>
            <a:r>
              <a:rPr lang="en-CA" sz="1200" b="1" dirty="0">
                <a:latin typeface="Avenir Next LT Pro" panose="020B0504020202020204" pitchFamily="34" charset="0"/>
              </a:rPr>
              <a:t>Pointe-A-Pierre – HPCL </a:t>
            </a:r>
            <a:endParaRPr lang="en-CA" sz="1067" dirty="0">
              <a:latin typeface="Avenir Next LT Pro" panose="020B0504020202020204" pitchFamily="34" charset="0"/>
            </a:endParaRPr>
          </a:p>
          <a:p>
            <a:pPr marL="190510" indent="-190510">
              <a:buFont typeface="Arial" panose="020B0604020202020204" pitchFamily="34" charset="0"/>
              <a:buChar char="•"/>
            </a:pPr>
            <a:r>
              <a:rPr lang="en-CA" sz="1067" dirty="0">
                <a:latin typeface="Avenir Next LT Pro" panose="020B0504020202020204" pitchFamily="34" charset="0"/>
              </a:rPr>
              <a:t>Oil storage facility</a:t>
            </a:r>
          </a:p>
          <a:p>
            <a:pPr marL="190510" indent="-190510">
              <a:buFont typeface="Arial" panose="020B0604020202020204" pitchFamily="34" charset="0"/>
              <a:buChar char="•"/>
            </a:pPr>
            <a:r>
              <a:rPr lang="en-CA" sz="1067" dirty="0">
                <a:latin typeface="Avenir Next LT Pro" panose="020B0504020202020204" pitchFamily="34" charset="0"/>
              </a:rPr>
              <a:t>Liquids distribution port</a:t>
            </a:r>
          </a:p>
        </p:txBody>
      </p:sp>
      <p:pic>
        <p:nvPicPr>
          <p:cNvPr id="12" name="Picture 11">
            <a:extLst>
              <a:ext uri="{FF2B5EF4-FFF2-40B4-BE49-F238E27FC236}">
                <a16:creationId xmlns:a16="http://schemas.microsoft.com/office/drawing/2014/main" id="{98804261-269B-7FB5-1427-AB89EC9DF3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10300" y="2773125"/>
            <a:ext cx="2294965" cy="1533308"/>
          </a:xfrm>
          <a:prstGeom prst="ellipse">
            <a:avLst/>
          </a:prstGeom>
          <a:ln w="28575">
            <a:solidFill>
              <a:srgbClr val="00B050"/>
            </a:solidFill>
          </a:ln>
        </p:spPr>
      </p:pic>
      <p:pic>
        <p:nvPicPr>
          <p:cNvPr id="13" name="Picture 12">
            <a:extLst>
              <a:ext uri="{FF2B5EF4-FFF2-40B4-BE49-F238E27FC236}">
                <a16:creationId xmlns:a16="http://schemas.microsoft.com/office/drawing/2014/main" id="{E1B6F874-4C37-F15D-DF19-E1D10541519E}"/>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146815" y="4025309"/>
            <a:ext cx="504107" cy="356486"/>
          </a:xfrm>
          <a:prstGeom prst="rect">
            <a:avLst/>
          </a:prstGeom>
        </p:spPr>
      </p:pic>
      <p:pic>
        <p:nvPicPr>
          <p:cNvPr id="14" name="Picture 13">
            <a:extLst>
              <a:ext uri="{FF2B5EF4-FFF2-40B4-BE49-F238E27FC236}">
                <a16:creationId xmlns:a16="http://schemas.microsoft.com/office/drawing/2014/main" id="{F5C6F394-829A-21F2-5998-CD83D76EF78A}"/>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4553241" y="4473304"/>
            <a:ext cx="286471" cy="236801"/>
          </a:xfrm>
          <a:prstGeom prst="rect">
            <a:avLst/>
          </a:prstGeom>
        </p:spPr>
      </p:pic>
      <p:pic>
        <p:nvPicPr>
          <p:cNvPr id="16" name="Picture 6">
            <a:extLst>
              <a:ext uri="{FF2B5EF4-FFF2-40B4-BE49-F238E27FC236}">
                <a16:creationId xmlns:a16="http://schemas.microsoft.com/office/drawing/2014/main" id="{4D13B95F-09C5-5B54-4A6B-98E4BCACF5E5}"/>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2857" l="1681" r="89916">
                        <a14:foregroundMark x1="14286" y1="11905" x2="14286" y2="11905"/>
                        <a14:foregroundMark x1="35294" y1="23810" x2="35294" y2="23810"/>
                        <a14:foregroundMark x1="78151" y1="42857" x2="78151" y2="42857"/>
                        <a14:foregroundMark x1="76471" y1="50000" x2="38655" y2="16667"/>
                        <a14:foregroundMark x1="38655" y1="16667" x2="35294" y2="52381"/>
                        <a14:foregroundMark x1="11765" y1="47619" x2="47059" y2="86905"/>
                        <a14:foregroundMark x1="47059" y1="86905" x2="63025" y2="27381"/>
                        <a14:foregroundMark x1="63025" y1="27381" x2="75630" y2="14286"/>
                        <a14:foregroundMark x1="58824" y1="11905" x2="58824" y2="11905"/>
                        <a14:foregroundMark x1="65546" y1="9524" x2="26891" y2="14286"/>
                        <a14:foregroundMark x1="3361" y1="4762" x2="55462" y2="44048"/>
                        <a14:foregroundMark x1="55462" y1="44048" x2="90756" y2="91667"/>
                        <a14:foregroundMark x1="90756" y1="16667" x2="41176" y2="78571"/>
                        <a14:foregroundMark x1="41176" y1="78571" x2="7563" y2="92857"/>
                        <a14:foregroundMark x1="13445" y1="71429" x2="13445" y2="71429"/>
                        <a14:foregroundMark x1="5042" y1="10714" x2="5042" y2="10714"/>
                        <a14:foregroundMark x1="28571" y1="19048" x2="28571" y2="19048"/>
                        <a14:foregroundMark x1="27731" y1="23810" x2="49580" y2="54762"/>
                        <a14:foregroundMark x1="23529" y1="38095" x2="40336" y2="79762"/>
                        <a14:foregroundMark x1="58824" y1="0" x2="59664" y2="29762"/>
                        <a14:foregroundMark x1="76471" y1="73810" x2="88235" y2="72619"/>
                        <a14:foregroundMark x1="75630" y1="63095" x2="88235" y2="65476"/>
                        <a14:foregroundMark x1="73950" y1="34524" x2="90756" y2="39286"/>
                        <a14:foregroundMark x1="75630" y1="15476" x2="88235" y2="5952"/>
                        <a14:foregroundMark x1="73950" y1="0" x2="73109" y2="10714"/>
                        <a14:foregroundMark x1="65546" y1="0" x2="65546" y2="13095"/>
                        <a14:foregroundMark x1="36975" y1="0" x2="42857" y2="10714"/>
                        <a14:foregroundMark x1="24370" y1="0" x2="29412" y2="23810"/>
                        <a14:foregroundMark x1="18487" y1="23810" x2="13445" y2="3571"/>
                        <a14:foregroundMark x1="10084" y1="27381" x2="2521" y2="3571"/>
                        <a14:foregroundMark x1="3361" y1="40476" x2="3361" y2="20238"/>
                        <a14:foregroundMark x1="2521" y1="63095" x2="2521" y2="63095"/>
                        <a14:foregroundMark x1="3361" y1="78571" x2="3361" y2="17857"/>
                        <a14:foregroundMark x1="3361" y1="17857" x2="3361" y2="17857"/>
                        <a14:foregroundMark x1="3361" y1="94048" x2="7563" y2="45238"/>
                      </a14:backgroundRemoval>
                    </a14:imgEffect>
                  </a14:imgLayer>
                </a14:imgProps>
              </a:ext>
              <a:ext uri="{28A0092B-C50C-407E-A947-70E740481C1C}">
                <a14:useLocalDpi xmlns:a14="http://schemas.microsoft.com/office/drawing/2010/main" val="0"/>
              </a:ext>
            </a:extLst>
          </a:blip>
          <a:srcRect/>
          <a:stretch/>
        </p:blipFill>
        <p:spPr bwMode="auto">
          <a:xfrm>
            <a:off x="6585599" y="2717895"/>
            <a:ext cx="338423" cy="23916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a:extLst>
              <a:ext uri="{FF2B5EF4-FFF2-40B4-BE49-F238E27FC236}">
                <a16:creationId xmlns:a16="http://schemas.microsoft.com/office/drawing/2014/main" id="{07661A8C-5884-49AD-4F7E-4C3A2600E1BB}"/>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857" l="0" r="88333">
                        <a14:foregroundMark x1="13333" y1="11905" x2="13333" y2="11905"/>
                        <a14:foregroundMark x1="35000" y1="23810" x2="35000" y2="23810"/>
                        <a14:foregroundMark x1="76667" y1="42857" x2="76667" y2="42857"/>
                        <a14:foregroundMark x1="75000" y1="50000" x2="38333" y2="16667"/>
                        <a14:foregroundMark x1="38333" y1="16667" x2="35000" y2="52381"/>
                        <a14:foregroundMark x1="11667" y1="47619" x2="46667" y2="88095"/>
                        <a14:foregroundMark x1="46667" y1="88095" x2="61667" y2="28571"/>
                        <a14:foregroundMark x1="61667" y1="28571" x2="75000" y2="14286"/>
                        <a14:foregroundMark x1="58333" y1="11905" x2="58333" y2="11905"/>
                        <a14:foregroundMark x1="65000" y1="9524" x2="26667" y2="14286"/>
                        <a14:foregroundMark x1="3333" y1="4762" x2="55000" y2="45238"/>
                        <a14:foregroundMark x1="55000" y1="45238" x2="90000" y2="92857"/>
                        <a14:foregroundMark x1="90000" y1="16667" x2="40000" y2="78571"/>
                        <a14:foregroundMark x1="40000" y1="78571" x2="6667" y2="92857"/>
                        <a14:foregroundMark x1="13333" y1="71429" x2="13333" y2="71429"/>
                        <a14:foregroundMark x1="5000" y1="11905" x2="5000" y2="11905"/>
                        <a14:foregroundMark x1="28333" y1="19048" x2="28333" y2="19048"/>
                        <a14:foregroundMark x1="26667" y1="23810" x2="48333" y2="54762"/>
                        <a14:foregroundMark x1="23333" y1="38095" x2="40000" y2="80952"/>
                        <a14:foregroundMark x1="58333" y1="0" x2="58333" y2="28571"/>
                        <a14:foregroundMark x1="75000" y1="73810" x2="86667" y2="73810"/>
                        <a14:foregroundMark x1="75000" y1="64286" x2="86667" y2="66667"/>
                        <a14:foregroundMark x1="73333" y1="35714" x2="90000" y2="40476"/>
                        <a14:foregroundMark x1="75000" y1="16667" x2="86667" y2="7143"/>
                        <a14:foregroundMark x1="71667" y1="0" x2="71667" y2="9524"/>
                        <a14:foregroundMark x1="65000" y1="0" x2="65000" y2="11905"/>
                        <a14:foregroundMark x1="35000" y1="0" x2="41667" y2="9524"/>
                        <a14:foregroundMark x1="23333" y1="0" x2="28333" y2="23810"/>
                        <a14:foregroundMark x1="18333" y1="23810" x2="13333" y2="4762"/>
                        <a14:foregroundMark x1="10000" y1="28571" x2="1667" y2="4762"/>
                        <a14:foregroundMark x1="3333" y1="40476" x2="3333" y2="21429"/>
                        <a14:foregroundMark x1="1667" y1="64286" x2="1667" y2="64286"/>
                        <a14:foregroundMark x1="3333" y1="78571" x2="3333" y2="19048"/>
                        <a14:foregroundMark x1="3333" y1="19048" x2="3333" y2="19048"/>
                        <a14:foregroundMark x1="3333" y1="95238" x2="6667" y2="45238"/>
                      </a14:backgroundRemoval>
                    </a14:imgEffect>
                  </a14:imgLayer>
                </a14:imgProps>
              </a:ext>
              <a:ext uri="{28A0092B-C50C-407E-A947-70E740481C1C}">
                <a14:useLocalDpi xmlns:a14="http://schemas.microsoft.com/office/drawing/2010/main" val="0"/>
              </a:ext>
            </a:extLst>
          </a:blip>
          <a:srcRect/>
          <a:stretch/>
        </p:blipFill>
        <p:spPr bwMode="auto">
          <a:xfrm>
            <a:off x="2929804" y="1290546"/>
            <a:ext cx="377940" cy="26708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B4B1C3DA-CCED-CDC0-BAAA-98C59FF74CFB}"/>
              </a:ext>
            </a:extLst>
          </p:cNvPr>
          <p:cNvPicPr>
            <a:picLocks noChangeAspect="1" noChangeArrowheads="1"/>
          </p:cNvPicPr>
          <p:nvPr/>
        </p:nvPicPr>
        <p:blipFill rotWithShape="1">
          <a:blip r:embed="rId12" cstate="print">
            <a:duotone>
              <a:prstClr val="black"/>
              <a:srgbClr val="D9C3A5">
                <a:tint val="50000"/>
                <a:satMod val="180000"/>
              </a:srgbClr>
            </a:duotone>
            <a:extLst>
              <a:ext uri="{28A0092B-C50C-407E-A947-70E740481C1C}">
                <a14:useLocalDpi xmlns:a14="http://schemas.microsoft.com/office/drawing/2010/main" val="0"/>
              </a:ext>
            </a:extLst>
          </a:blip>
          <a:srcRect/>
          <a:stretch/>
        </p:blipFill>
        <p:spPr bwMode="auto">
          <a:xfrm>
            <a:off x="2067743" y="3138399"/>
            <a:ext cx="310406" cy="32321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a16="http://schemas.microsoft.com/office/drawing/2014/main" id="{0AEA9798-1CFC-4336-3F41-8028D5C396B1}"/>
              </a:ext>
            </a:extLst>
          </p:cNvPr>
          <p:cNvPicPr>
            <a:picLocks noChangeAspect="1" noChangeArrowheads="1"/>
          </p:cNvPicPr>
          <p:nvPr/>
        </p:nvPicPr>
        <p:blipFill rotWithShape="1">
          <a:blip r:embed="rId12" cstate="print">
            <a:duotone>
              <a:prstClr val="black"/>
              <a:srgbClr val="D9C3A5">
                <a:tint val="50000"/>
                <a:satMod val="180000"/>
              </a:srgbClr>
            </a:duotone>
            <a:extLst>
              <a:ext uri="{28A0092B-C50C-407E-A947-70E740481C1C}">
                <a14:useLocalDpi xmlns:a14="http://schemas.microsoft.com/office/drawing/2010/main" val="0"/>
              </a:ext>
            </a:extLst>
          </a:blip>
          <a:srcRect/>
          <a:stretch/>
        </p:blipFill>
        <p:spPr bwMode="auto">
          <a:xfrm>
            <a:off x="6854047" y="3499094"/>
            <a:ext cx="202439" cy="21079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43,973 Gas Oil Plant Stock Vectors and Vector Art | Shutterstock">
            <a:extLst>
              <a:ext uri="{FF2B5EF4-FFF2-40B4-BE49-F238E27FC236}">
                <a16:creationId xmlns:a16="http://schemas.microsoft.com/office/drawing/2014/main" id="{6E3D50E7-2D1A-3A65-0E9E-01613DCA88EF}"/>
              </a:ext>
            </a:extLst>
          </p:cNvPr>
          <p:cNvPicPr>
            <a:picLocks noChangeAspect="1" noChangeArrowheads="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0589639" y="3567434"/>
            <a:ext cx="250410" cy="31745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43,973 Gas Oil Plant Stock Vectors and Vector Art | Shutterstock">
            <a:extLst>
              <a:ext uri="{FF2B5EF4-FFF2-40B4-BE49-F238E27FC236}">
                <a16:creationId xmlns:a16="http://schemas.microsoft.com/office/drawing/2014/main" id="{A1631015-98AB-0DAB-E3D7-969D325ACFD9}"/>
              </a:ext>
            </a:extLst>
          </p:cNvPr>
          <p:cNvPicPr>
            <a:picLocks noChangeAspect="1" noChangeArrowheads="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5241971" y="5129300"/>
            <a:ext cx="250410" cy="31745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43,973 Gas Oil Plant Stock Vectors and Vector Art | Shutterstock">
            <a:extLst>
              <a:ext uri="{FF2B5EF4-FFF2-40B4-BE49-F238E27FC236}">
                <a16:creationId xmlns:a16="http://schemas.microsoft.com/office/drawing/2014/main" id="{024503F1-1380-8C9A-FF7A-15967A459C41}"/>
              </a:ext>
            </a:extLst>
          </p:cNvPr>
          <p:cNvPicPr>
            <a:picLocks noChangeAspect="1" noChangeArrowheads="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5435701" y="4787327"/>
            <a:ext cx="250410" cy="317455"/>
          </a:xfrm>
          <a:prstGeom prst="rect">
            <a:avLst/>
          </a:prstGeom>
          <a:noFill/>
          <a:extLst>
            <a:ext uri="{909E8E84-426E-40DD-AFC4-6F175D3DCCD1}">
              <a14:hiddenFill xmlns:a14="http://schemas.microsoft.com/office/drawing/2010/main">
                <a:solidFill>
                  <a:srgbClr val="FFFFFF"/>
                </a:solidFill>
              </a14:hiddenFill>
            </a:ext>
          </a:extLst>
        </p:spPr>
      </p:pic>
      <p:pic>
        <p:nvPicPr>
          <p:cNvPr id="27" name="Graphic 26" descr="Factory with solid fill">
            <a:extLst>
              <a:ext uri="{FF2B5EF4-FFF2-40B4-BE49-F238E27FC236}">
                <a16:creationId xmlns:a16="http://schemas.microsoft.com/office/drawing/2014/main" id="{FD482250-22A6-0E40-03CA-89328228284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23850" y="73390"/>
            <a:ext cx="752475" cy="683987"/>
          </a:xfrm>
          <a:prstGeom prst="rect">
            <a:avLst/>
          </a:prstGeom>
        </p:spPr>
      </p:pic>
      <p:sp>
        <p:nvSpPr>
          <p:cNvPr id="4" name="Rectangle: Rounded Corners 3">
            <a:extLst>
              <a:ext uri="{FF2B5EF4-FFF2-40B4-BE49-F238E27FC236}">
                <a16:creationId xmlns:a16="http://schemas.microsoft.com/office/drawing/2014/main" id="{09B293B2-7BC1-7890-543D-C4F5EC740BE2}"/>
              </a:ext>
            </a:extLst>
          </p:cNvPr>
          <p:cNvSpPr/>
          <p:nvPr/>
        </p:nvSpPr>
        <p:spPr>
          <a:xfrm>
            <a:off x="-583955" y="1847448"/>
            <a:ext cx="3249601" cy="1040132"/>
          </a:xfrm>
          <a:prstGeom prst="roundRect">
            <a:avLst>
              <a:gd name="adj" fmla="val 2796"/>
            </a:avLst>
          </a:prstGeom>
          <a:solidFill>
            <a:srgbClr val="C80000"/>
          </a:solidFill>
          <a:ln>
            <a:solidFill>
              <a:srgbClr val="C8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TextBox 29">
            <a:extLst>
              <a:ext uri="{FF2B5EF4-FFF2-40B4-BE49-F238E27FC236}">
                <a16:creationId xmlns:a16="http://schemas.microsoft.com/office/drawing/2014/main" id="{F9D882E2-1A75-CD79-94A7-61687C778C74}"/>
              </a:ext>
            </a:extLst>
          </p:cNvPr>
          <p:cNvSpPr txBox="1"/>
          <p:nvPr/>
        </p:nvSpPr>
        <p:spPr>
          <a:xfrm>
            <a:off x="113163" y="1867764"/>
            <a:ext cx="2628442" cy="98488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CA" sz="1600" b="1" spc="80" dirty="0">
                <a:solidFill>
                  <a:srgbClr val="EEF0F1"/>
                </a:solidFill>
                <a:latin typeface="Avenir Next LT Pro" panose="020B0504020202020204" pitchFamily="34" charset="0"/>
              </a:rPr>
              <a:t>Trinidad and Tobago</a:t>
            </a:r>
          </a:p>
          <a:p>
            <a:pPr marL="342900" indent="-342900">
              <a:spcAft>
                <a:spcPts val="600"/>
              </a:spcAft>
              <a:buFont typeface="Wingdings" panose="05000000000000000000" pitchFamily="2" charset="2"/>
              <a:buChar char="v"/>
            </a:pPr>
            <a:r>
              <a:rPr lang="en-CA" sz="1600" spc="80" dirty="0">
                <a:solidFill>
                  <a:srgbClr val="EEF0F1"/>
                </a:solidFill>
                <a:latin typeface="Avenir Next LT Pro" panose="020B0504020202020204" pitchFamily="34" charset="0"/>
              </a:rPr>
              <a:t>4 Bcf/d total </a:t>
            </a:r>
          </a:p>
          <a:p>
            <a:r>
              <a:rPr lang="en-CA" sz="1600" spc="80" dirty="0">
                <a:solidFill>
                  <a:srgbClr val="EEF0F1"/>
                </a:solidFill>
                <a:latin typeface="Avenir Next LT Pro" panose="020B0504020202020204" pitchFamily="34" charset="0"/>
              </a:rPr>
              <a:t>      potential demand</a:t>
            </a:r>
          </a:p>
        </p:txBody>
      </p:sp>
      <p:sp>
        <p:nvSpPr>
          <p:cNvPr id="30" name="Arrow: Curved Right 29">
            <a:extLst>
              <a:ext uri="{FF2B5EF4-FFF2-40B4-BE49-F238E27FC236}">
                <a16:creationId xmlns:a16="http://schemas.microsoft.com/office/drawing/2014/main" id="{92D3B081-E854-18B3-C52F-0063D2B73BE9}"/>
              </a:ext>
            </a:extLst>
          </p:cNvPr>
          <p:cNvSpPr/>
          <p:nvPr/>
        </p:nvSpPr>
        <p:spPr>
          <a:xfrm rot="15512145" flipH="1">
            <a:off x="9938674" y="2915815"/>
            <a:ext cx="413973" cy="1220218"/>
          </a:xfrm>
          <a:prstGeom prst="curvedRightArrow">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31" name="Arrow: Curved Right 30">
            <a:extLst>
              <a:ext uri="{FF2B5EF4-FFF2-40B4-BE49-F238E27FC236}">
                <a16:creationId xmlns:a16="http://schemas.microsoft.com/office/drawing/2014/main" id="{8934CE3E-36CD-303A-C4C5-85C67D56E632}"/>
              </a:ext>
            </a:extLst>
          </p:cNvPr>
          <p:cNvSpPr/>
          <p:nvPr/>
        </p:nvSpPr>
        <p:spPr>
          <a:xfrm rot="5728668" flipH="1">
            <a:off x="8076880" y="2260213"/>
            <a:ext cx="1218699" cy="4044158"/>
          </a:xfrm>
          <a:prstGeom prst="curvedRightArrow">
            <a:avLst>
              <a:gd name="adj1" fmla="val 8151"/>
              <a:gd name="adj2" fmla="val 20542"/>
              <a:gd name="adj3" fmla="val 14735"/>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32" name="Arrow: Curved Right 31">
            <a:extLst>
              <a:ext uri="{FF2B5EF4-FFF2-40B4-BE49-F238E27FC236}">
                <a16:creationId xmlns:a16="http://schemas.microsoft.com/office/drawing/2014/main" id="{F482AA04-FF00-417C-6BDA-BE84BE731036}"/>
              </a:ext>
            </a:extLst>
          </p:cNvPr>
          <p:cNvSpPr/>
          <p:nvPr/>
        </p:nvSpPr>
        <p:spPr>
          <a:xfrm rot="6761729">
            <a:off x="7977654" y="1426087"/>
            <a:ext cx="657700" cy="3159651"/>
          </a:xfrm>
          <a:prstGeom prst="curvedRightArrow">
            <a:avLst>
              <a:gd name="adj1" fmla="val 19014"/>
              <a:gd name="adj2" fmla="val 33342"/>
              <a:gd name="adj3" fmla="val 26579"/>
            </a:avLst>
          </a:prstGeom>
          <a:solidFill>
            <a:srgbClr val="FF0000"/>
          </a:solidFill>
          <a:ln w="12700">
            <a:solidFill>
              <a:srgbClr val="C00000"/>
            </a:solidFill>
          </a:ln>
          <a:effectLst>
            <a:glow rad="88900">
              <a:srgbClr val="C0000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33" name="Arrow: Curved Right 32">
            <a:extLst>
              <a:ext uri="{FF2B5EF4-FFF2-40B4-BE49-F238E27FC236}">
                <a16:creationId xmlns:a16="http://schemas.microsoft.com/office/drawing/2014/main" id="{0846467D-9C7E-9F3C-0036-EFCE98DEDC8C}"/>
              </a:ext>
            </a:extLst>
          </p:cNvPr>
          <p:cNvSpPr/>
          <p:nvPr/>
        </p:nvSpPr>
        <p:spPr>
          <a:xfrm rot="1588927" flipH="1">
            <a:off x="8928417" y="4262742"/>
            <a:ext cx="230200" cy="443413"/>
          </a:xfrm>
          <a:prstGeom prst="curvedRightArrow">
            <a:avLst/>
          </a:prstGeom>
          <a:solidFill>
            <a:srgbClr val="FF0000"/>
          </a:solidFill>
          <a:ln w="12700">
            <a:solidFill>
              <a:srgbClr val="C00000"/>
            </a:solidFill>
          </a:ln>
          <a:effectLst>
            <a:glow rad="88900">
              <a:srgbClr val="FF000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pic>
        <p:nvPicPr>
          <p:cNvPr id="21" name="Picture 2" descr="Oil and gas icon set Royalty Free Vector Image">
            <a:extLst>
              <a:ext uri="{FF2B5EF4-FFF2-40B4-BE49-F238E27FC236}">
                <a16:creationId xmlns:a16="http://schemas.microsoft.com/office/drawing/2014/main" id="{AFBA2A85-55D1-2769-A1D1-86AECEC97B9D}"/>
              </a:ext>
            </a:extLst>
          </p:cNvPr>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8630463" y="3824562"/>
            <a:ext cx="551171" cy="488398"/>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57150AA1-FC95-E085-546F-795E80EA3A44}"/>
              </a:ext>
            </a:extLst>
          </p:cNvPr>
          <p:cNvSpPr/>
          <p:nvPr/>
        </p:nvSpPr>
        <p:spPr>
          <a:xfrm rot="2154323">
            <a:off x="8556856" y="3004525"/>
            <a:ext cx="1035860" cy="230832"/>
          </a:xfrm>
          <a:prstGeom prst="rect">
            <a:avLst/>
          </a:prstGeom>
          <a:noFill/>
        </p:spPr>
        <p:txBody>
          <a:bodyPr wrap="none" lIns="91440" tIns="45720" rIns="91440" bIns="45720">
            <a:prstTxWarp prst="textArchUp">
              <a:avLst>
                <a:gd name="adj" fmla="val 11749101"/>
              </a:avLst>
            </a:prstTxWarp>
            <a:spAutoFit/>
          </a:bodyPr>
          <a:lstStyle/>
          <a:p>
            <a:pPr algn="ctr"/>
            <a:r>
              <a:rPr lang="en-US" sz="700" b="0" cap="none" spc="0" dirty="0">
                <a:ln w="0"/>
                <a:solidFill>
                  <a:srgbClr val="C00000"/>
                </a:solidFill>
                <a:effectLst>
                  <a:outerShdw blurRad="38100" dist="19050" dir="2700000" algn="tl" rotWithShape="0">
                    <a:schemeClr val="dk1">
                      <a:alpha val="40000"/>
                    </a:schemeClr>
                  </a:outerShdw>
                </a:effectLst>
              </a:rPr>
              <a:t>Domestic Market</a:t>
            </a:r>
          </a:p>
        </p:txBody>
      </p:sp>
      <p:pic>
        <p:nvPicPr>
          <p:cNvPr id="39" name="Picture 2" descr="Oil and gas icon set Royalty Free Vector Image">
            <a:extLst>
              <a:ext uri="{FF2B5EF4-FFF2-40B4-BE49-F238E27FC236}">
                <a16:creationId xmlns:a16="http://schemas.microsoft.com/office/drawing/2014/main" id="{884B3C30-32FC-A8CE-F495-FB5D16D6E679}"/>
              </a:ext>
            </a:extLst>
          </p:cNvPr>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282905" y="3482697"/>
            <a:ext cx="551171" cy="488398"/>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EE86A439-93AD-9308-7697-31418AC941B8}"/>
              </a:ext>
            </a:extLst>
          </p:cNvPr>
          <p:cNvSpPr txBox="1"/>
          <p:nvPr/>
        </p:nvSpPr>
        <p:spPr>
          <a:xfrm>
            <a:off x="9179366" y="3889242"/>
            <a:ext cx="760144" cy="230832"/>
          </a:xfrm>
          <a:prstGeom prst="rect">
            <a:avLst/>
          </a:prstGeom>
          <a:noFill/>
        </p:spPr>
        <p:txBody>
          <a:bodyPr wrap="none" rtlCol="0">
            <a:spAutoFit/>
          </a:bodyPr>
          <a:lstStyle/>
          <a:p>
            <a:r>
              <a:rPr lang="en-CA" sz="900" b="1" dirty="0"/>
              <a:t>Cascadura</a:t>
            </a:r>
          </a:p>
        </p:txBody>
      </p:sp>
      <p:pic>
        <p:nvPicPr>
          <p:cNvPr id="41" name="Picture 2" descr="Oil and gas icon set Royalty Free Vector Image">
            <a:extLst>
              <a:ext uri="{FF2B5EF4-FFF2-40B4-BE49-F238E27FC236}">
                <a16:creationId xmlns:a16="http://schemas.microsoft.com/office/drawing/2014/main" id="{2B6E3861-FC07-B3E9-E1D6-CA2B102A76B1}"/>
              </a:ext>
            </a:extLst>
          </p:cNvPr>
          <p:cNvPicPr>
            <a:picLocks noChangeAspect="1" noChangeArrowheads="1"/>
          </p:cNvPicPr>
          <p:nvPr/>
        </p:nvPicPr>
        <p:blipFill rotWithShape="1">
          <a:blip r:embed="rId16"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8298504" y="4188350"/>
            <a:ext cx="551171" cy="488398"/>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74AF27C4-1C6F-DB43-1F6C-73E1A7D7AB42}"/>
              </a:ext>
            </a:extLst>
          </p:cNvPr>
          <p:cNvSpPr txBox="1"/>
          <p:nvPr/>
        </p:nvSpPr>
        <p:spPr>
          <a:xfrm>
            <a:off x="8140397" y="4635567"/>
            <a:ext cx="901209" cy="230832"/>
          </a:xfrm>
          <a:prstGeom prst="rect">
            <a:avLst/>
          </a:prstGeom>
          <a:noFill/>
        </p:spPr>
        <p:txBody>
          <a:bodyPr wrap="none" rtlCol="0">
            <a:spAutoFit/>
          </a:bodyPr>
          <a:lstStyle/>
          <a:p>
            <a:r>
              <a:rPr lang="en-CA" sz="900" b="1" dirty="0"/>
              <a:t>Central Block</a:t>
            </a:r>
          </a:p>
        </p:txBody>
      </p:sp>
      <p:sp>
        <p:nvSpPr>
          <p:cNvPr id="43" name="TextBox 42">
            <a:extLst>
              <a:ext uri="{FF2B5EF4-FFF2-40B4-BE49-F238E27FC236}">
                <a16:creationId xmlns:a16="http://schemas.microsoft.com/office/drawing/2014/main" id="{35221269-D54B-FD7B-C3A8-28E64B09330F}"/>
              </a:ext>
            </a:extLst>
          </p:cNvPr>
          <p:cNvSpPr txBox="1"/>
          <p:nvPr/>
        </p:nvSpPr>
        <p:spPr>
          <a:xfrm>
            <a:off x="8619597" y="4235086"/>
            <a:ext cx="465192" cy="230832"/>
          </a:xfrm>
          <a:prstGeom prst="rect">
            <a:avLst/>
          </a:prstGeom>
          <a:noFill/>
        </p:spPr>
        <p:txBody>
          <a:bodyPr wrap="none" rtlCol="0">
            <a:spAutoFit/>
          </a:bodyPr>
          <a:lstStyle/>
          <a:p>
            <a:r>
              <a:rPr lang="en-CA" sz="900" b="1" dirty="0"/>
              <a:t>Coho</a:t>
            </a:r>
          </a:p>
        </p:txBody>
      </p:sp>
      <p:pic>
        <p:nvPicPr>
          <p:cNvPr id="20" name="Picture 4" descr="43,973 Gas Oil Plant Stock Vectors and Vector Art | Shutterstock">
            <a:extLst>
              <a:ext uri="{FF2B5EF4-FFF2-40B4-BE49-F238E27FC236}">
                <a16:creationId xmlns:a16="http://schemas.microsoft.com/office/drawing/2014/main" id="{468D6C0E-AE1D-0B71-C9AD-A681E4BC53E5}"/>
              </a:ext>
            </a:extLst>
          </p:cNvPr>
          <p:cNvPicPr>
            <a:picLocks noChangeAspect="1" noChangeArrowheads="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5690006" y="4578452"/>
            <a:ext cx="250410" cy="31745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43,973 Gas Oil Plant Stock Vectors and Vector Art | Shutterstock">
            <a:extLst>
              <a:ext uri="{FF2B5EF4-FFF2-40B4-BE49-F238E27FC236}">
                <a16:creationId xmlns:a16="http://schemas.microsoft.com/office/drawing/2014/main" id="{996A4309-B0DF-97C9-363F-7F8A5817661F}"/>
              </a:ext>
            </a:extLst>
          </p:cNvPr>
          <p:cNvPicPr>
            <a:picLocks noChangeAspect="1" noChangeArrowheads="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7542562" y="4477611"/>
            <a:ext cx="250410" cy="31745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43,973 Gas Oil Plant Stock Vectors and Vector Art | Shutterstock">
            <a:extLst>
              <a:ext uri="{FF2B5EF4-FFF2-40B4-BE49-F238E27FC236}">
                <a16:creationId xmlns:a16="http://schemas.microsoft.com/office/drawing/2014/main" id="{2BE74C7A-27E1-0E6A-F3CA-8CAD4B77EB5C}"/>
              </a:ext>
            </a:extLst>
          </p:cNvPr>
          <p:cNvPicPr>
            <a:picLocks noChangeAspect="1" noChangeArrowheads="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6001946" y="5179008"/>
            <a:ext cx="250410" cy="317455"/>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111E53A5-9C11-5BE9-E69C-51A55330CDBB}"/>
              </a:ext>
            </a:extLst>
          </p:cNvPr>
          <p:cNvGrpSpPr/>
          <p:nvPr/>
        </p:nvGrpSpPr>
        <p:grpSpPr>
          <a:xfrm>
            <a:off x="5436761" y="3821135"/>
            <a:ext cx="2167503" cy="1562073"/>
            <a:chOff x="5436761" y="3821135"/>
            <a:chExt cx="2167503" cy="1562073"/>
          </a:xfrm>
        </p:grpSpPr>
        <p:grpSp>
          <p:nvGrpSpPr>
            <p:cNvPr id="34" name="Group 33">
              <a:extLst>
                <a:ext uri="{FF2B5EF4-FFF2-40B4-BE49-F238E27FC236}">
                  <a16:creationId xmlns:a16="http://schemas.microsoft.com/office/drawing/2014/main" id="{2E06C01C-F725-7EB2-CD77-E44A3B926CD5}"/>
                </a:ext>
              </a:extLst>
            </p:cNvPr>
            <p:cNvGrpSpPr/>
            <p:nvPr/>
          </p:nvGrpSpPr>
          <p:grpSpPr>
            <a:xfrm>
              <a:off x="5436761" y="3821135"/>
              <a:ext cx="1357169" cy="1562073"/>
              <a:chOff x="8820273" y="9444182"/>
              <a:chExt cx="6465505" cy="6622091"/>
            </a:xfrm>
          </p:grpSpPr>
          <p:sp>
            <p:nvSpPr>
              <p:cNvPr id="35" name="Freeform: Shape 34">
                <a:extLst>
                  <a:ext uri="{FF2B5EF4-FFF2-40B4-BE49-F238E27FC236}">
                    <a16:creationId xmlns:a16="http://schemas.microsoft.com/office/drawing/2014/main" id="{2B6C4EE4-FE32-CF8C-7087-DB91F948BF36}"/>
                  </a:ext>
                </a:extLst>
              </p:cNvPr>
              <p:cNvSpPr/>
              <p:nvPr/>
            </p:nvSpPr>
            <p:spPr>
              <a:xfrm>
                <a:off x="8820273" y="13026893"/>
                <a:ext cx="5385047" cy="2583712"/>
              </a:xfrm>
              <a:custGeom>
                <a:avLst/>
                <a:gdLst>
                  <a:gd name="connsiteX0" fmla="*/ 0 w 5401340"/>
                  <a:gd name="connsiteY0" fmla="*/ 3646968 h 3646968"/>
                  <a:gd name="connsiteX1" fmla="*/ 3859619 w 5401340"/>
                  <a:gd name="connsiteY1" fmla="*/ 2498651 h 3646968"/>
                  <a:gd name="connsiteX2" fmla="*/ 5401340 w 5401340"/>
                  <a:gd name="connsiteY2" fmla="*/ 0 h 3646968"/>
                  <a:gd name="connsiteX0" fmla="*/ 0 w 5401340"/>
                  <a:gd name="connsiteY0" fmla="*/ 3646968 h 3646968"/>
                  <a:gd name="connsiteX1" fmla="*/ 3742661 w 5401340"/>
                  <a:gd name="connsiteY1" fmla="*/ 2413590 h 3646968"/>
                  <a:gd name="connsiteX2" fmla="*/ 5401340 w 5401340"/>
                  <a:gd name="connsiteY2" fmla="*/ 0 h 3646968"/>
                  <a:gd name="connsiteX0" fmla="*/ 0 w 5401340"/>
                  <a:gd name="connsiteY0" fmla="*/ 3646968 h 3646968"/>
                  <a:gd name="connsiteX1" fmla="*/ 3466215 w 5401340"/>
                  <a:gd name="connsiteY1" fmla="*/ 2753832 h 3646968"/>
                  <a:gd name="connsiteX2" fmla="*/ 5401340 w 5401340"/>
                  <a:gd name="connsiteY2" fmla="*/ 0 h 3646968"/>
                  <a:gd name="connsiteX0" fmla="*/ 0 w 5401340"/>
                  <a:gd name="connsiteY0" fmla="*/ 3646968 h 3646968"/>
                  <a:gd name="connsiteX1" fmla="*/ 3466215 w 5401340"/>
                  <a:gd name="connsiteY1" fmla="*/ 2753832 h 3646968"/>
                  <a:gd name="connsiteX2" fmla="*/ 5401340 w 5401340"/>
                  <a:gd name="connsiteY2" fmla="*/ 0 h 3646968"/>
                  <a:gd name="connsiteX0" fmla="*/ 0 w 5092996"/>
                  <a:gd name="connsiteY0" fmla="*/ 2860159 h 2860159"/>
                  <a:gd name="connsiteX1" fmla="*/ 3466215 w 5092996"/>
                  <a:gd name="connsiteY1" fmla="*/ 1967023 h 2860159"/>
                  <a:gd name="connsiteX2" fmla="*/ 5092996 w 5092996"/>
                  <a:gd name="connsiteY2" fmla="*/ 0 h 2860159"/>
                  <a:gd name="connsiteX0" fmla="*/ 0 w 5135526"/>
                  <a:gd name="connsiteY0" fmla="*/ 2955853 h 2955853"/>
                  <a:gd name="connsiteX1" fmla="*/ 3466215 w 5135526"/>
                  <a:gd name="connsiteY1" fmla="*/ 2062717 h 2955853"/>
                  <a:gd name="connsiteX2" fmla="*/ 5135526 w 5135526"/>
                  <a:gd name="connsiteY2" fmla="*/ 0 h 2955853"/>
                  <a:gd name="connsiteX0" fmla="*/ 0 w 4976037"/>
                  <a:gd name="connsiteY0" fmla="*/ 2636876 h 2636876"/>
                  <a:gd name="connsiteX1" fmla="*/ 3466215 w 4976037"/>
                  <a:gd name="connsiteY1" fmla="*/ 1743740 h 2636876"/>
                  <a:gd name="connsiteX2" fmla="*/ 4976037 w 4976037"/>
                  <a:gd name="connsiteY2" fmla="*/ 0 h 2636876"/>
                  <a:gd name="connsiteX0" fmla="*/ 0 w 4976037"/>
                  <a:gd name="connsiteY0" fmla="*/ 2636876 h 2636876"/>
                  <a:gd name="connsiteX1" fmla="*/ 3455583 w 4976037"/>
                  <a:gd name="connsiteY1" fmla="*/ 1531089 h 2636876"/>
                  <a:gd name="connsiteX2" fmla="*/ 4976037 w 4976037"/>
                  <a:gd name="connsiteY2" fmla="*/ 0 h 2636876"/>
                  <a:gd name="connsiteX0" fmla="*/ 0 w 4976037"/>
                  <a:gd name="connsiteY0" fmla="*/ 2636876 h 2636876"/>
                  <a:gd name="connsiteX1" fmla="*/ 3455583 w 4976037"/>
                  <a:gd name="connsiteY1" fmla="*/ 1531089 h 2636876"/>
                  <a:gd name="connsiteX2" fmla="*/ 4976037 w 4976037"/>
                  <a:gd name="connsiteY2" fmla="*/ 0 h 2636876"/>
                  <a:gd name="connsiteX0" fmla="*/ 0 w 4976037"/>
                  <a:gd name="connsiteY0" fmla="*/ 2636876 h 2636876"/>
                  <a:gd name="connsiteX1" fmla="*/ 3423686 w 4976037"/>
                  <a:gd name="connsiteY1" fmla="*/ 1690578 h 2636876"/>
                  <a:gd name="connsiteX2" fmla="*/ 4976037 w 4976037"/>
                  <a:gd name="connsiteY2" fmla="*/ 0 h 2636876"/>
                  <a:gd name="connsiteX0" fmla="*/ 0 w 4976037"/>
                  <a:gd name="connsiteY0" fmla="*/ 2636876 h 2636876"/>
                  <a:gd name="connsiteX1" fmla="*/ 3423686 w 4976037"/>
                  <a:gd name="connsiteY1" fmla="*/ 1690578 h 2636876"/>
                  <a:gd name="connsiteX2" fmla="*/ 4976037 w 4976037"/>
                  <a:gd name="connsiteY2" fmla="*/ 0 h 2636876"/>
                  <a:gd name="connsiteX0" fmla="*/ 0 w 4954772"/>
                  <a:gd name="connsiteY0" fmla="*/ 2488020 h 2488020"/>
                  <a:gd name="connsiteX1" fmla="*/ 3423686 w 4954772"/>
                  <a:gd name="connsiteY1" fmla="*/ 1541722 h 2488020"/>
                  <a:gd name="connsiteX2" fmla="*/ 4954772 w 4954772"/>
                  <a:gd name="connsiteY2" fmla="*/ 0 h 2488020"/>
                  <a:gd name="connsiteX0" fmla="*/ 0 w 4965404"/>
                  <a:gd name="connsiteY0" fmla="*/ 2583713 h 2583713"/>
                  <a:gd name="connsiteX1" fmla="*/ 3423686 w 4965404"/>
                  <a:gd name="connsiteY1" fmla="*/ 1637415 h 2583713"/>
                  <a:gd name="connsiteX2" fmla="*/ 4965404 w 4965404"/>
                  <a:gd name="connsiteY2" fmla="*/ 0 h 2583713"/>
                </a:gdLst>
                <a:ahLst/>
                <a:cxnLst>
                  <a:cxn ang="0">
                    <a:pos x="connsiteX0" y="connsiteY0"/>
                  </a:cxn>
                  <a:cxn ang="0">
                    <a:pos x="connsiteX1" y="connsiteY1"/>
                  </a:cxn>
                  <a:cxn ang="0">
                    <a:pos x="connsiteX2" y="connsiteY2"/>
                  </a:cxn>
                </a:cxnLst>
                <a:rect l="l" t="t" r="r" b="b"/>
                <a:pathLst>
                  <a:path w="4965404" h="2583713">
                    <a:moveTo>
                      <a:pt x="0" y="2583713"/>
                    </a:moveTo>
                    <a:cubicBezTo>
                      <a:pt x="1500963" y="2462324"/>
                      <a:pt x="2523463" y="2245243"/>
                      <a:pt x="3423686" y="1637415"/>
                    </a:cubicBezTo>
                    <a:cubicBezTo>
                      <a:pt x="4323909" y="1029587"/>
                      <a:pt x="4453269" y="860351"/>
                      <a:pt x="4965404" y="0"/>
                    </a:cubicBezTo>
                  </a:path>
                </a:pathLst>
              </a:custGeom>
              <a:noFill/>
              <a:ln w="38100">
                <a:gradFill>
                  <a:gsLst>
                    <a:gs pos="0">
                      <a:schemeClr val="accent6">
                        <a:lumMod val="50000"/>
                      </a:schemeClr>
                    </a:gs>
                    <a:gs pos="100000">
                      <a:schemeClr val="accent6">
                        <a:lumMod val="50000"/>
                        <a:alpha val="5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6" name="Freeform: Shape 35">
                <a:extLst>
                  <a:ext uri="{FF2B5EF4-FFF2-40B4-BE49-F238E27FC236}">
                    <a16:creationId xmlns:a16="http://schemas.microsoft.com/office/drawing/2014/main" id="{178E2428-70D9-3805-BA77-19FD6C71E41A}"/>
                  </a:ext>
                </a:extLst>
              </p:cNvPr>
              <p:cNvSpPr/>
              <p:nvPr/>
            </p:nvSpPr>
            <p:spPr>
              <a:xfrm>
                <a:off x="12216842" y="12791446"/>
                <a:ext cx="2158409" cy="3274827"/>
              </a:xfrm>
              <a:custGeom>
                <a:avLst/>
                <a:gdLst>
                  <a:gd name="connsiteX0" fmla="*/ 0 w 2243470"/>
                  <a:gd name="connsiteY0" fmla="*/ 3434316 h 3434316"/>
                  <a:gd name="connsiteX1" fmla="*/ 1233377 w 2243470"/>
                  <a:gd name="connsiteY1" fmla="*/ 2254102 h 3434316"/>
                  <a:gd name="connsiteX2" fmla="*/ 2243470 w 2243470"/>
                  <a:gd name="connsiteY2" fmla="*/ 0 h 3434316"/>
                  <a:gd name="connsiteX0" fmla="*/ 0 w 2232837"/>
                  <a:gd name="connsiteY0" fmla="*/ 3466214 h 3466214"/>
                  <a:gd name="connsiteX1" fmla="*/ 1233377 w 2232837"/>
                  <a:gd name="connsiteY1" fmla="*/ 2286000 h 3466214"/>
                  <a:gd name="connsiteX2" fmla="*/ 2232837 w 2232837"/>
                  <a:gd name="connsiteY2" fmla="*/ 0 h 3466214"/>
                  <a:gd name="connsiteX0" fmla="*/ 0 w 1998920"/>
                  <a:gd name="connsiteY0" fmla="*/ 2860158 h 2860158"/>
                  <a:gd name="connsiteX1" fmla="*/ 1233377 w 1998920"/>
                  <a:gd name="connsiteY1" fmla="*/ 1679944 h 2860158"/>
                  <a:gd name="connsiteX2" fmla="*/ 1998920 w 1998920"/>
                  <a:gd name="connsiteY2" fmla="*/ 0 h 2860158"/>
                  <a:gd name="connsiteX0" fmla="*/ 0 w 2190306"/>
                  <a:gd name="connsiteY0" fmla="*/ 3274828 h 3274828"/>
                  <a:gd name="connsiteX1" fmla="*/ 1233377 w 2190306"/>
                  <a:gd name="connsiteY1" fmla="*/ 2094614 h 3274828"/>
                  <a:gd name="connsiteX2" fmla="*/ 2190306 w 2190306"/>
                  <a:gd name="connsiteY2" fmla="*/ 0 h 3274828"/>
                  <a:gd name="connsiteX0" fmla="*/ 0 w 2158409"/>
                  <a:gd name="connsiteY0" fmla="*/ 3274828 h 3274828"/>
                  <a:gd name="connsiteX1" fmla="*/ 1233377 w 2158409"/>
                  <a:gd name="connsiteY1" fmla="*/ 2094614 h 3274828"/>
                  <a:gd name="connsiteX2" fmla="*/ 2158409 w 2158409"/>
                  <a:gd name="connsiteY2" fmla="*/ 0 h 3274828"/>
                </a:gdLst>
                <a:ahLst/>
                <a:cxnLst>
                  <a:cxn ang="0">
                    <a:pos x="connsiteX0" y="connsiteY0"/>
                  </a:cxn>
                  <a:cxn ang="0">
                    <a:pos x="connsiteX1" y="connsiteY1"/>
                  </a:cxn>
                  <a:cxn ang="0">
                    <a:pos x="connsiteX2" y="connsiteY2"/>
                  </a:cxn>
                </a:cxnLst>
                <a:rect l="l" t="t" r="r" b="b"/>
                <a:pathLst>
                  <a:path w="2158409" h="3274828">
                    <a:moveTo>
                      <a:pt x="0" y="3274828"/>
                    </a:moveTo>
                    <a:cubicBezTo>
                      <a:pt x="429732" y="2970914"/>
                      <a:pt x="859465" y="2667000"/>
                      <a:pt x="1233377" y="2094614"/>
                    </a:cubicBezTo>
                    <a:cubicBezTo>
                      <a:pt x="1607289" y="1522228"/>
                      <a:pt x="1840318" y="840858"/>
                      <a:pt x="2158409" y="0"/>
                    </a:cubicBezTo>
                  </a:path>
                </a:pathLst>
              </a:custGeom>
              <a:noFill/>
              <a:ln w="38100">
                <a:gradFill>
                  <a:gsLst>
                    <a:gs pos="0">
                      <a:schemeClr val="accent6">
                        <a:lumMod val="50000"/>
                      </a:schemeClr>
                    </a:gs>
                    <a:gs pos="100000">
                      <a:schemeClr val="accent6">
                        <a:lumMod val="50000"/>
                        <a:alpha val="5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7" name="Freeform: Shape 36">
                <a:extLst>
                  <a:ext uri="{FF2B5EF4-FFF2-40B4-BE49-F238E27FC236}">
                    <a16:creationId xmlns:a16="http://schemas.microsoft.com/office/drawing/2014/main" id="{C92CEC14-4968-9D2D-AFA6-8F1136DE1161}"/>
                  </a:ext>
                </a:extLst>
              </p:cNvPr>
              <p:cNvSpPr/>
              <p:nvPr/>
            </p:nvSpPr>
            <p:spPr>
              <a:xfrm>
                <a:off x="9706042" y="9444182"/>
                <a:ext cx="5579736" cy="4997305"/>
              </a:xfrm>
              <a:custGeom>
                <a:avLst/>
                <a:gdLst>
                  <a:gd name="connsiteX0" fmla="*/ 0 w 5390707"/>
                  <a:gd name="connsiteY0" fmla="*/ 4540103 h 4540103"/>
                  <a:gd name="connsiteX1" fmla="*/ 3094075 w 5390707"/>
                  <a:gd name="connsiteY1" fmla="*/ 3530010 h 4540103"/>
                  <a:gd name="connsiteX2" fmla="*/ 5390707 w 5390707"/>
                  <a:gd name="connsiteY2" fmla="*/ 0 h 4540103"/>
                  <a:gd name="connsiteX0" fmla="*/ 0 w 5390707"/>
                  <a:gd name="connsiteY0" fmla="*/ 4540103 h 4540103"/>
                  <a:gd name="connsiteX1" fmla="*/ 3179136 w 5390707"/>
                  <a:gd name="connsiteY1" fmla="*/ 3349257 h 4540103"/>
                  <a:gd name="connsiteX2" fmla="*/ 5390707 w 5390707"/>
                  <a:gd name="connsiteY2" fmla="*/ 0 h 4540103"/>
                  <a:gd name="connsiteX0" fmla="*/ 0 w 5390707"/>
                  <a:gd name="connsiteY0" fmla="*/ 4540103 h 4540103"/>
                  <a:gd name="connsiteX1" fmla="*/ 3636336 w 5390707"/>
                  <a:gd name="connsiteY1" fmla="*/ 3327992 h 4540103"/>
                  <a:gd name="connsiteX2" fmla="*/ 5390707 w 5390707"/>
                  <a:gd name="connsiteY2" fmla="*/ 0 h 4540103"/>
                  <a:gd name="connsiteX0" fmla="*/ 0 w 5390707"/>
                  <a:gd name="connsiteY0" fmla="*/ 4540103 h 4540103"/>
                  <a:gd name="connsiteX1" fmla="*/ 3615071 w 5390707"/>
                  <a:gd name="connsiteY1" fmla="*/ 3593806 h 4540103"/>
                  <a:gd name="connsiteX2" fmla="*/ 5390707 w 5390707"/>
                  <a:gd name="connsiteY2" fmla="*/ 0 h 4540103"/>
                  <a:gd name="connsiteX0" fmla="*/ 0 w 5390707"/>
                  <a:gd name="connsiteY0" fmla="*/ 4540103 h 4540103"/>
                  <a:gd name="connsiteX1" fmla="*/ 3838354 w 5390707"/>
                  <a:gd name="connsiteY1" fmla="*/ 3561908 h 4540103"/>
                  <a:gd name="connsiteX2" fmla="*/ 5390707 w 5390707"/>
                  <a:gd name="connsiteY2" fmla="*/ 0 h 4540103"/>
                  <a:gd name="connsiteX0" fmla="*/ 0 w 5390707"/>
                  <a:gd name="connsiteY0" fmla="*/ 4540103 h 4540103"/>
                  <a:gd name="connsiteX1" fmla="*/ 3838354 w 5390707"/>
                  <a:gd name="connsiteY1" fmla="*/ 3561908 h 4540103"/>
                  <a:gd name="connsiteX2" fmla="*/ 5390707 w 5390707"/>
                  <a:gd name="connsiteY2" fmla="*/ 0 h 4540103"/>
                  <a:gd name="connsiteX0" fmla="*/ 0 w 5369442"/>
                  <a:gd name="connsiteY0" fmla="*/ 4997303 h 4997303"/>
                  <a:gd name="connsiteX1" fmla="*/ 3838354 w 5369442"/>
                  <a:gd name="connsiteY1" fmla="*/ 4019108 h 4997303"/>
                  <a:gd name="connsiteX2" fmla="*/ 5369442 w 5369442"/>
                  <a:gd name="connsiteY2" fmla="*/ 0 h 4997303"/>
                  <a:gd name="connsiteX0" fmla="*/ 0 w 5369442"/>
                  <a:gd name="connsiteY0" fmla="*/ 4997303 h 4997303"/>
                  <a:gd name="connsiteX1" fmla="*/ 3976578 w 5369442"/>
                  <a:gd name="connsiteY1" fmla="*/ 4008476 h 4997303"/>
                  <a:gd name="connsiteX2" fmla="*/ 5369442 w 5369442"/>
                  <a:gd name="connsiteY2" fmla="*/ 0 h 4997303"/>
                </a:gdLst>
                <a:ahLst/>
                <a:cxnLst>
                  <a:cxn ang="0">
                    <a:pos x="connsiteX0" y="connsiteY0"/>
                  </a:cxn>
                  <a:cxn ang="0">
                    <a:pos x="connsiteX1" y="connsiteY1"/>
                  </a:cxn>
                  <a:cxn ang="0">
                    <a:pos x="connsiteX2" y="connsiteY2"/>
                  </a:cxn>
                </a:cxnLst>
                <a:rect l="l" t="t" r="r" b="b"/>
                <a:pathLst>
                  <a:path w="5369442" h="4997303">
                    <a:moveTo>
                      <a:pt x="0" y="4997303"/>
                    </a:moveTo>
                    <a:cubicBezTo>
                      <a:pt x="1097812" y="4870598"/>
                      <a:pt x="3078127" y="4765160"/>
                      <a:pt x="3976578" y="4008476"/>
                    </a:cubicBezTo>
                    <a:cubicBezTo>
                      <a:pt x="4875029" y="3251792"/>
                      <a:pt x="5021225" y="1556784"/>
                      <a:pt x="5369442" y="0"/>
                    </a:cubicBezTo>
                  </a:path>
                </a:pathLst>
              </a:custGeom>
              <a:noFill/>
              <a:ln w="38100">
                <a:gradFill>
                  <a:gsLst>
                    <a:gs pos="67000">
                      <a:schemeClr val="accent6">
                        <a:lumMod val="50000"/>
                      </a:schemeClr>
                    </a:gs>
                    <a:gs pos="100000">
                      <a:schemeClr val="accent6">
                        <a:lumMod val="50000"/>
                        <a:alpha val="50000"/>
                      </a:schemeClr>
                    </a:gs>
                  </a:gsLst>
                  <a:lin ang="5400000" scaled="1"/>
                </a:gra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28" name="Freeform: Shape 27">
              <a:extLst>
                <a:ext uri="{FF2B5EF4-FFF2-40B4-BE49-F238E27FC236}">
                  <a16:creationId xmlns:a16="http://schemas.microsoft.com/office/drawing/2014/main" id="{D7824912-CFD9-5A8C-659D-DC3BB89E2740}"/>
                </a:ext>
              </a:extLst>
            </p:cNvPr>
            <p:cNvSpPr/>
            <p:nvPr/>
          </p:nvSpPr>
          <p:spPr>
            <a:xfrm>
              <a:off x="5886255" y="4587327"/>
              <a:ext cx="728962" cy="224053"/>
            </a:xfrm>
            <a:custGeom>
              <a:avLst/>
              <a:gdLst>
                <a:gd name="connsiteX0" fmla="*/ 0 w 5401340"/>
                <a:gd name="connsiteY0" fmla="*/ 3646968 h 3646968"/>
                <a:gd name="connsiteX1" fmla="*/ 3859619 w 5401340"/>
                <a:gd name="connsiteY1" fmla="*/ 2498651 h 3646968"/>
                <a:gd name="connsiteX2" fmla="*/ 5401340 w 5401340"/>
                <a:gd name="connsiteY2" fmla="*/ 0 h 3646968"/>
                <a:gd name="connsiteX0" fmla="*/ 0 w 5401340"/>
                <a:gd name="connsiteY0" fmla="*/ 3646968 h 3646968"/>
                <a:gd name="connsiteX1" fmla="*/ 3742661 w 5401340"/>
                <a:gd name="connsiteY1" fmla="*/ 2413590 h 3646968"/>
                <a:gd name="connsiteX2" fmla="*/ 5401340 w 5401340"/>
                <a:gd name="connsiteY2" fmla="*/ 0 h 3646968"/>
                <a:gd name="connsiteX0" fmla="*/ 0 w 5401340"/>
                <a:gd name="connsiteY0" fmla="*/ 3646968 h 3646968"/>
                <a:gd name="connsiteX1" fmla="*/ 3466215 w 5401340"/>
                <a:gd name="connsiteY1" fmla="*/ 2753832 h 3646968"/>
                <a:gd name="connsiteX2" fmla="*/ 5401340 w 5401340"/>
                <a:gd name="connsiteY2" fmla="*/ 0 h 3646968"/>
                <a:gd name="connsiteX0" fmla="*/ 0 w 5401340"/>
                <a:gd name="connsiteY0" fmla="*/ 3646968 h 3646968"/>
                <a:gd name="connsiteX1" fmla="*/ 3466215 w 5401340"/>
                <a:gd name="connsiteY1" fmla="*/ 2753832 h 3646968"/>
                <a:gd name="connsiteX2" fmla="*/ 5401340 w 5401340"/>
                <a:gd name="connsiteY2" fmla="*/ 0 h 3646968"/>
                <a:gd name="connsiteX0" fmla="*/ 0 w 5092996"/>
                <a:gd name="connsiteY0" fmla="*/ 2860159 h 2860159"/>
                <a:gd name="connsiteX1" fmla="*/ 3466215 w 5092996"/>
                <a:gd name="connsiteY1" fmla="*/ 1967023 h 2860159"/>
                <a:gd name="connsiteX2" fmla="*/ 5092996 w 5092996"/>
                <a:gd name="connsiteY2" fmla="*/ 0 h 2860159"/>
                <a:gd name="connsiteX0" fmla="*/ 0 w 5135526"/>
                <a:gd name="connsiteY0" fmla="*/ 2955853 h 2955853"/>
                <a:gd name="connsiteX1" fmla="*/ 3466215 w 5135526"/>
                <a:gd name="connsiteY1" fmla="*/ 2062717 h 2955853"/>
                <a:gd name="connsiteX2" fmla="*/ 5135526 w 5135526"/>
                <a:gd name="connsiteY2" fmla="*/ 0 h 2955853"/>
                <a:gd name="connsiteX0" fmla="*/ 0 w 4976037"/>
                <a:gd name="connsiteY0" fmla="*/ 2636876 h 2636876"/>
                <a:gd name="connsiteX1" fmla="*/ 3466215 w 4976037"/>
                <a:gd name="connsiteY1" fmla="*/ 1743740 h 2636876"/>
                <a:gd name="connsiteX2" fmla="*/ 4976037 w 4976037"/>
                <a:gd name="connsiteY2" fmla="*/ 0 h 2636876"/>
                <a:gd name="connsiteX0" fmla="*/ 0 w 4976037"/>
                <a:gd name="connsiteY0" fmla="*/ 2636876 h 2636876"/>
                <a:gd name="connsiteX1" fmla="*/ 3455583 w 4976037"/>
                <a:gd name="connsiteY1" fmla="*/ 1531089 h 2636876"/>
                <a:gd name="connsiteX2" fmla="*/ 4976037 w 4976037"/>
                <a:gd name="connsiteY2" fmla="*/ 0 h 2636876"/>
                <a:gd name="connsiteX0" fmla="*/ 0 w 4976037"/>
                <a:gd name="connsiteY0" fmla="*/ 2636876 h 2636876"/>
                <a:gd name="connsiteX1" fmla="*/ 3455583 w 4976037"/>
                <a:gd name="connsiteY1" fmla="*/ 1531089 h 2636876"/>
                <a:gd name="connsiteX2" fmla="*/ 4976037 w 4976037"/>
                <a:gd name="connsiteY2" fmla="*/ 0 h 2636876"/>
                <a:gd name="connsiteX0" fmla="*/ 0 w 4976037"/>
                <a:gd name="connsiteY0" fmla="*/ 2636876 h 2636876"/>
                <a:gd name="connsiteX1" fmla="*/ 3423686 w 4976037"/>
                <a:gd name="connsiteY1" fmla="*/ 1690578 h 2636876"/>
                <a:gd name="connsiteX2" fmla="*/ 4976037 w 4976037"/>
                <a:gd name="connsiteY2" fmla="*/ 0 h 2636876"/>
                <a:gd name="connsiteX0" fmla="*/ 0 w 4976037"/>
                <a:gd name="connsiteY0" fmla="*/ 2636876 h 2636876"/>
                <a:gd name="connsiteX1" fmla="*/ 3423686 w 4976037"/>
                <a:gd name="connsiteY1" fmla="*/ 1690578 h 2636876"/>
                <a:gd name="connsiteX2" fmla="*/ 4976037 w 4976037"/>
                <a:gd name="connsiteY2" fmla="*/ 0 h 2636876"/>
                <a:gd name="connsiteX0" fmla="*/ 0 w 4954772"/>
                <a:gd name="connsiteY0" fmla="*/ 2488020 h 2488020"/>
                <a:gd name="connsiteX1" fmla="*/ 3423686 w 4954772"/>
                <a:gd name="connsiteY1" fmla="*/ 1541722 h 2488020"/>
                <a:gd name="connsiteX2" fmla="*/ 4954772 w 4954772"/>
                <a:gd name="connsiteY2" fmla="*/ 0 h 2488020"/>
                <a:gd name="connsiteX0" fmla="*/ 0 w 4965404"/>
                <a:gd name="connsiteY0" fmla="*/ 2583713 h 2583713"/>
                <a:gd name="connsiteX1" fmla="*/ 3423686 w 4965404"/>
                <a:gd name="connsiteY1" fmla="*/ 1637415 h 2583713"/>
                <a:gd name="connsiteX2" fmla="*/ 4965404 w 4965404"/>
                <a:gd name="connsiteY2" fmla="*/ 0 h 2583713"/>
              </a:gdLst>
              <a:ahLst/>
              <a:cxnLst>
                <a:cxn ang="0">
                  <a:pos x="connsiteX0" y="connsiteY0"/>
                </a:cxn>
                <a:cxn ang="0">
                  <a:pos x="connsiteX1" y="connsiteY1"/>
                </a:cxn>
                <a:cxn ang="0">
                  <a:pos x="connsiteX2" y="connsiteY2"/>
                </a:cxn>
              </a:cxnLst>
              <a:rect l="l" t="t" r="r" b="b"/>
              <a:pathLst>
                <a:path w="4965404" h="2583713">
                  <a:moveTo>
                    <a:pt x="0" y="2583713"/>
                  </a:moveTo>
                  <a:cubicBezTo>
                    <a:pt x="1500963" y="2462324"/>
                    <a:pt x="2523463" y="2245243"/>
                    <a:pt x="3423686" y="1637415"/>
                  </a:cubicBezTo>
                  <a:cubicBezTo>
                    <a:pt x="4323909" y="1029587"/>
                    <a:pt x="4453269" y="860351"/>
                    <a:pt x="4965404" y="0"/>
                  </a:cubicBezTo>
                </a:path>
              </a:pathLst>
            </a:custGeom>
            <a:noFill/>
            <a:ln w="38100">
              <a:gradFill>
                <a:gsLst>
                  <a:gs pos="0">
                    <a:schemeClr val="accent6">
                      <a:lumMod val="50000"/>
                    </a:schemeClr>
                  </a:gs>
                  <a:gs pos="100000">
                    <a:schemeClr val="accent6">
                      <a:lumMod val="50000"/>
                      <a:alpha val="5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9" name="Freeform: Shape 28">
              <a:extLst>
                <a:ext uri="{FF2B5EF4-FFF2-40B4-BE49-F238E27FC236}">
                  <a16:creationId xmlns:a16="http://schemas.microsoft.com/office/drawing/2014/main" id="{CE8A2FAC-1DFB-1BE3-0E20-C3FCEE61E0E0}"/>
                </a:ext>
              </a:extLst>
            </p:cNvPr>
            <p:cNvSpPr/>
            <p:nvPr/>
          </p:nvSpPr>
          <p:spPr>
            <a:xfrm flipH="1">
              <a:off x="6725425" y="4198671"/>
              <a:ext cx="878839" cy="463909"/>
            </a:xfrm>
            <a:custGeom>
              <a:avLst/>
              <a:gdLst>
                <a:gd name="connsiteX0" fmla="*/ 0 w 5401340"/>
                <a:gd name="connsiteY0" fmla="*/ 3646968 h 3646968"/>
                <a:gd name="connsiteX1" fmla="*/ 3859619 w 5401340"/>
                <a:gd name="connsiteY1" fmla="*/ 2498651 h 3646968"/>
                <a:gd name="connsiteX2" fmla="*/ 5401340 w 5401340"/>
                <a:gd name="connsiteY2" fmla="*/ 0 h 3646968"/>
                <a:gd name="connsiteX0" fmla="*/ 0 w 5401340"/>
                <a:gd name="connsiteY0" fmla="*/ 3646968 h 3646968"/>
                <a:gd name="connsiteX1" fmla="*/ 3742661 w 5401340"/>
                <a:gd name="connsiteY1" fmla="*/ 2413590 h 3646968"/>
                <a:gd name="connsiteX2" fmla="*/ 5401340 w 5401340"/>
                <a:gd name="connsiteY2" fmla="*/ 0 h 3646968"/>
                <a:gd name="connsiteX0" fmla="*/ 0 w 5401340"/>
                <a:gd name="connsiteY0" fmla="*/ 3646968 h 3646968"/>
                <a:gd name="connsiteX1" fmla="*/ 3466215 w 5401340"/>
                <a:gd name="connsiteY1" fmla="*/ 2753832 h 3646968"/>
                <a:gd name="connsiteX2" fmla="*/ 5401340 w 5401340"/>
                <a:gd name="connsiteY2" fmla="*/ 0 h 3646968"/>
                <a:gd name="connsiteX0" fmla="*/ 0 w 5401340"/>
                <a:gd name="connsiteY0" fmla="*/ 3646968 h 3646968"/>
                <a:gd name="connsiteX1" fmla="*/ 3466215 w 5401340"/>
                <a:gd name="connsiteY1" fmla="*/ 2753832 h 3646968"/>
                <a:gd name="connsiteX2" fmla="*/ 5401340 w 5401340"/>
                <a:gd name="connsiteY2" fmla="*/ 0 h 3646968"/>
                <a:gd name="connsiteX0" fmla="*/ 0 w 5092996"/>
                <a:gd name="connsiteY0" fmla="*/ 2860159 h 2860159"/>
                <a:gd name="connsiteX1" fmla="*/ 3466215 w 5092996"/>
                <a:gd name="connsiteY1" fmla="*/ 1967023 h 2860159"/>
                <a:gd name="connsiteX2" fmla="*/ 5092996 w 5092996"/>
                <a:gd name="connsiteY2" fmla="*/ 0 h 2860159"/>
                <a:gd name="connsiteX0" fmla="*/ 0 w 5135526"/>
                <a:gd name="connsiteY0" fmla="*/ 2955853 h 2955853"/>
                <a:gd name="connsiteX1" fmla="*/ 3466215 w 5135526"/>
                <a:gd name="connsiteY1" fmla="*/ 2062717 h 2955853"/>
                <a:gd name="connsiteX2" fmla="*/ 5135526 w 5135526"/>
                <a:gd name="connsiteY2" fmla="*/ 0 h 2955853"/>
                <a:gd name="connsiteX0" fmla="*/ 0 w 4976037"/>
                <a:gd name="connsiteY0" fmla="*/ 2636876 h 2636876"/>
                <a:gd name="connsiteX1" fmla="*/ 3466215 w 4976037"/>
                <a:gd name="connsiteY1" fmla="*/ 1743740 h 2636876"/>
                <a:gd name="connsiteX2" fmla="*/ 4976037 w 4976037"/>
                <a:gd name="connsiteY2" fmla="*/ 0 h 2636876"/>
                <a:gd name="connsiteX0" fmla="*/ 0 w 4976037"/>
                <a:gd name="connsiteY0" fmla="*/ 2636876 h 2636876"/>
                <a:gd name="connsiteX1" fmla="*/ 3455583 w 4976037"/>
                <a:gd name="connsiteY1" fmla="*/ 1531089 h 2636876"/>
                <a:gd name="connsiteX2" fmla="*/ 4976037 w 4976037"/>
                <a:gd name="connsiteY2" fmla="*/ 0 h 2636876"/>
                <a:gd name="connsiteX0" fmla="*/ 0 w 4976037"/>
                <a:gd name="connsiteY0" fmla="*/ 2636876 h 2636876"/>
                <a:gd name="connsiteX1" fmla="*/ 3455583 w 4976037"/>
                <a:gd name="connsiteY1" fmla="*/ 1531089 h 2636876"/>
                <a:gd name="connsiteX2" fmla="*/ 4976037 w 4976037"/>
                <a:gd name="connsiteY2" fmla="*/ 0 h 2636876"/>
                <a:gd name="connsiteX0" fmla="*/ 0 w 4976037"/>
                <a:gd name="connsiteY0" fmla="*/ 2636876 h 2636876"/>
                <a:gd name="connsiteX1" fmla="*/ 3423686 w 4976037"/>
                <a:gd name="connsiteY1" fmla="*/ 1690578 h 2636876"/>
                <a:gd name="connsiteX2" fmla="*/ 4976037 w 4976037"/>
                <a:gd name="connsiteY2" fmla="*/ 0 h 2636876"/>
                <a:gd name="connsiteX0" fmla="*/ 0 w 4976037"/>
                <a:gd name="connsiteY0" fmla="*/ 2636876 h 2636876"/>
                <a:gd name="connsiteX1" fmla="*/ 3423686 w 4976037"/>
                <a:gd name="connsiteY1" fmla="*/ 1690578 h 2636876"/>
                <a:gd name="connsiteX2" fmla="*/ 4976037 w 4976037"/>
                <a:gd name="connsiteY2" fmla="*/ 0 h 2636876"/>
                <a:gd name="connsiteX0" fmla="*/ 0 w 4954772"/>
                <a:gd name="connsiteY0" fmla="*/ 2488020 h 2488020"/>
                <a:gd name="connsiteX1" fmla="*/ 3423686 w 4954772"/>
                <a:gd name="connsiteY1" fmla="*/ 1541722 h 2488020"/>
                <a:gd name="connsiteX2" fmla="*/ 4954772 w 4954772"/>
                <a:gd name="connsiteY2" fmla="*/ 0 h 2488020"/>
                <a:gd name="connsiteX0" fmla="*/ 0 w 4965404"/>
                <a:gd name="connsiteY0" fmla="*/ 2583713 h 2583713"/>
                <a:gd name="connsiteX1" fmla="*/ 3423686 w 4965404"/>
                <a:gd name="connsiteY1" fmla="*/ 1637415 h 2583713"/>
                <a:gd name="connsiteX2" fmla="*/ 4965404 w 4965404"/>
                <a:gd name="connsiteY2" fmla="*/ 0 h 2583713"/>
                <a:gd name="connsiteX0" fmla="*/ 0 w 4965404"/>
                <a:gd name="connsiteY0" fmla="*/ 2583713 h 2583713"/>
                <a:gd name="connsiteX1" fmla="*/ 3423686 w 4965404"/>
                <a:gd name="connsiteY1" fmla="*/ 1637415 h 2583713"/>
                <a:gd name="connsiteX2" fmla="*/ 4965404 w 4965404"/>
                <a:gd name="connsiteY2" fmla="*/ 0 h 2583713"/>
                <a:gd name="connsiteX0" fmla="*/ 0 w 4725239"/>
                <a:gd name="connsiteY0" fmla="*/ 2921127 h 2921127"/>
                <a:gd name="connsiteX1" fmla="*/ 3423686 w 4725239"/>
                <a:gd name="connsiteY1" fmla="*/ 1974829 h 2921127"/>
                <a:gd name="connsiteX2" fmla="*/ 4725239 w 4725239"/>
                <a:gd name="connsiteY2" fmla="*/ 0 h 2921127"/>
                <a:gd name="connsiteX0" fmla="*/ 0 w 4725239"/>
                <a:gd name="connsiteY0" fmla="*/ 2921127 h 2941882"/>
                <a:gd name="connsiteX1" fmla="*/ 3423686 w 4725239"/>
                <a:gd name="connsiteY1" fmla="*/ 1974829 h 2941882"/>
                <a:gd name="connsiteX2" fmla="*/ 4725239 w 4725239"/>
                <a:gd name="connsiteY2" fmla="*/ 0 h 2941882"/>
                <a:gd name="connsiteX0" fmla="*/ 0 w 4725239"/>
                <a:gd name="connsiteY0" fmla="*/ 2921127 h 2965167"/>
                <a:gd name="connsiteX1" fmla="*/ 3608429 w 4725239"/>
                <a:gd name="connsiteY1" fmla="*/ 2312240 h 2965167"/>
                <a:gd name="connsiteX2" fmla="*/ 4725239 w 4725239"/>
                <a:gd name="connsiteY2" fmla="*/ 0 h 2965167"/>
                <a:gd name="connsiteX0" fmla="*/ 0 w 4725239"/>
                <a:gd name="connsiteY0" fmla="*/ 2921127 h 3001404"/>
                <a:gd name="connsiteX1" fmla="*/ 3885544 w 4725239"/>
                <a:gd name="connsiteY1" fmla="*/ 2492191 h 3001404"/>
                <a:gd name="connsiteX2" fmla="*/ 4725239 w 4725239"/>
                <a:gd name="connsiteY2" fmla="*/ 0 h 3001404"/>
                <a:gd name="connsiteX0" fmla="*/ 0 w 4725239"/>
                <a:gd name="connsiteY0" fmla="*/ 2921127 h 3001404"/>
                <a:gd name="connsiteX1" fmla="*/ 3885544 w 4725239"/>
                <a:gd name="connsiteY1" fmla="*/ 2492191 h 3001404"/>
                <a:gd name="connsiteX2" fmla="*/ 4725239 w 4725239"/>
                <a:gd name="connsiteY2" fmla="*/ 0 h 3001404"/>
                <a:gd name="connsiteX0" fmla="*/ 0 w 4669813"/>
                <a:gd name="connsiteY0" fmla="*/ 2921127 h 3001404"/>
                <a:gd name="connsiteX1" fmla="*/ 3885544 w 4669813"/>
                <a:gd name="connsiteY1" fmla="*/ 2492191 h 3001404"/>
                <a:gd name="connsiteX2" fmla="*/ 4669813 w 4669813"/>
                <a:gd name="connsiteY2" fmla="*/ 0 h 3001404"/>
              </a:gdLst>
              <a:ahLst/>
              <a:cxnLst>
                <a:cxn ang="0">
                  <a:pos x="connsiteX0" y="connsiteY0"/>
                </a:cxn>
                <a:cxn ang="0">
                  <a:pos x="connsiteX1" y="connsiteY1"/>
                </a:cxn>
                <a:cxn ang="0">
                  <a:pos x="connsiteX2" y="connsiteY2"/>
                </a:cxn>
              </a:cxnLst>
              <a:rect l="l" t="t" r="r" b="b"/>
              <a:pathLst>
                <a:path w="4669813" h="3001404">
                  <a:moveTo>
                    <a:pt x="0" y="2921127"/>
                  </a:moveTo>
                  <a:cubicBezTo>
                    <a:pt x="1537914" y="3047172"/>
                    <a:pt x="2985321" y="3100019"/>
                    <a:pt x="3885544" y="2492191"/>
                  </a:cubicBezTo>
                  <a:cubicBezTo>
                    <a:pt x="4785767" y="1884363"/>
                    <a:pt x="4656481" y="1242760"/>
                    <a:pt x="4669813" y="0"/>
                  </a:cubicBezTo>
                </a:path>
              </a:pathLst>
            </a:custGeom>
            <a:noFill/>
            <a:ln w="38100">
              <a:gradFill>
                <a:gsLst>
                  <a:gs pos="0">
                    <a:schemeClr val="accent6">
                      <a:lumMod val="50000"/>
                    </a:schemeClr>
                  </a:gs>
                  <a:gs pos="100000">
                    <a:schemeClr val="accent6">
                      <a:lumMod val="50000"/>
                      <a:alpha val="5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Tree>
    <p:extLst>
      <p:ext uri="{BB962C8B-B14F-4D97-AF65-F5344CB8AC3E}">
        <p14:creationId xmlns:p14="http://schemas.microsoft.com/office/powerpoint/2010/main" val="968942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6B5BB-FB16-B7B3-E88A-660D4C40E750}"/>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029D2094-5E01-9894-857F-89B8E31C7C2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131652" y="1615544"/>
            <a:ext cx="8584898" cy="4433898"/>
          </a:xfrm>
          <a:prstGeom prst="rect">
            <a:avLst/>
          </a:prstGeom>
        </p:spPr>
      </p:pic>
      <p:sp>
        <p:nvSpPr>
          <p:cNvPr id="2" name="Slide Number Placeholder 1">
            <a:extLst>
              <a:ext uri="{FF2B5EF4-FFF2-40B4-BE49-F238E27FC236}">
                <a16:creationId xmlns:a16="http://schemas.microsoft.com/office/drawing/2014/main" id="{788BF67D-BEE6-ECFB-20E7-0A1C427EBBF8}"/>
              </a:ext>
            </a:extLst>
          </p:cNvPr>
          <p:cNvSpPr>
            <a:spLocks noGrp="1"/>
          </p:cNvSpPr>
          <p:nvPr>
            <p:ph type="sldNum" sz="quarter" idx="12"/>
          </p:nvPr>
        </p:nvSpPr>
        <p:spPr/>
        <p:txBody>
          <a:bodyPr/>
          <a:lstStyle/>
          <a:p>
            <a:r>
              <a:rPr lang="en-CA" dirty="0"/>
              <a:t>Corporate Presentation  | February 2025 |  </a:t>
            </a:r>
            <a:fld id="{FEA607D4-8F18-4F51-B246-B81EEA981425}" type="slidenum">
              <a:rPr lang="en-CA" smtClean="0"/>
              <a:pPr/>
              <a:t>16</a:t>
            </a:fld>
            <a:endParaRPr lang="en-CA" dirty="0"/>
          </a:p>
        </p:txBody>
      </p:sp>
      <p:sp>
        <p:nvSpPr>
          <p:cNvPr id="6" name="Rectangle 5">
            <a:extLst>
              <a:ext uri="{FF2B5EF4-FFF2-40B4-BE49-F238E27FC236}">
                <a16:creationId xmlns:a16="http://schemas.microsoft.com/office/drawing/2014/main" id="{506F8FA4-662F-E05F-7A28-5F8D6210C2CD}"/>
              </a:ext>
            </a:extLst>
          </p:cNvPr>
          <p:cNvSpPr/>
          <p:nvPr/>
        </p:nvSpPr>
        <p:spPr>
          <a:xfrm>
            <a:off x="4275162" y="1483505"/>
            <a:ext cx="1012587" cy="757957"/>
          </a:xfrm>
          <a:prstGeom prst="rect">
            <a:avLst/>
          </a:prstGeom>
          <a:solidFill>
            <a:srgbClr val="EEF0F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FE9A17C6-E70E-320D-F8B9-65A7C317C5BE}"/>
              </a:ext>
            </a:extLst>
          </p:cNvPr>
          <p:cNvSpPr>
            <a:spLocks noGrp="1"/>
          </p:cNvSpPr>
          <p:nvPr>
            <p:ph type="title"/>
          </p:nvPr>
        </p:nvSpPr>
        <p:spPr/>
        <p:txBody>
          <a:bodyPr/>
          <a:lstStyle/>
          <a:p>
            <a:r>
              <a:rPr lang="en-CA" dirty="0"/>
              <a:t>Shell Acquisition: </a:t>
            </a:r>
            <a:r>
              <a:rPr lang="en-CA" i="1" dirty="0"/>
              <a:t>Expands our access to the market</a:t>
            </a:r>
            <a:endParaRPr lang="en-CA" dirty="0"/>
          </a:p>
        </p:txBody>
      </p:sp>
      <p:sp>
        <p:nvSpPr>
          <p:cNvPr id="8" name="TextBox 7">
            <a:extLst>
              <a:ext uri="{FF2B5EF4-FFF2-40B4-BE49-F238E27FC236}">
                <a16:creationId xmlns:a16="http://schemas.microsoft.com/office/drawing/2014/main" id="{A9DAC71A-E2D5-67BD-6342-EC8EEA71D1BB}"/>
              </a:ext>
            </a:extLst>
          </p:cNvPr>
          <p:cNvSpPr txBox="1"/>
          <p:nvPr/>
        </p:nvSpPr>
        <p:spPr>
          <a:xfrm>
            <a:off x="497089" y="4381656"/>
            <a:ext cx="2826558" cy="933844"/>
          </a:xfrm>
          <a:prstGeom prst="rect">
            <a:avLst/>
          </a:prstGeom>
          <a:noFill/>
        </p:spPr>
        <p:txBody>
          <a:bodyPr wrap="square" rtlCol="0">
            <a:spAutoFit/>
          </a:bodyPr>
          <a:lstStyle/>
          <a:p>
            <a:r>
              <a:rPr lang="en-CA" sz="1200" b="1" dirty="0">
                <a:latin typeface="Avenir Next LT Pro" panose="020B0504020202020204" pitchFamily="34" charset="0"/>
              </a:rPr>
              <a:t>Point Fortin – Atlantic LNG </a:t>
            </a:r>
            <a:endParaRPr lang="en-CA" sz="1067" dirty="0">
              <a:latin typeface="Avenir Next LT Pro" panose="020B0504020202020204" pitchFamily="34" charset="0"/>
            </a:endParaRPr>
          </a:p>
          <a:p>
            <a:pPr marL="190510" indent="-190510">
              <a:buFont typeface="Arial" panose="020B0604020202020204" pitchFamily="34" charset="0"/>
              <a:buChar char="•"/>
            </a:pPr>
            <a:r>
              <a:rPr lang="en-CA" sz="1067" dirty="0">
                <a:latin typeface="Avenir Next LT Pro" panose="020B0504020202020204" pitchFamily="34" charset="0"/>
              </a:rPr>
              <a:t>Liquified Natural Gas (LNG) terminal</a:t>
            </a:r>
          </a:p>
          <a:p>
            <a:pPr marL="190510" indent="-190510">
              <a:buFont typeface="Arial" panose="020B0604020202020204" pitchFamily="34" charset="0"/>
              <a:buChar char="•"/>
            </a:pPr>
            <a:r>
              <a:rPr lang="en-CA" sz="1067" dirty="0">
                <a:latin typeface="Avenir Next LT Pro" panose="020B0504020202020204" pitchFamily="34" charset="0"/>
              </a:rPr>
              <a:t>Four-train liquefaction facility</a:t>
            </a:r>
          </a:p>
          <a:p>
            <a:pPr marL="190510" indent="-190510">
              <a:buFont typeface="Arial" panose="020B0604020202020204" pitchFamily="34" charset="0"/>
              <a:buChar char="•"/>
            </a:pPr>
            <a:r>
              <a:rPr lang="en-CA" sz="1067" dirty="0">
                <a:latin typeface="Avenir Next LT Pro" panose="020B0504020202020204" pitchFamily="34" charset="0"/>
              </a:rPr>
              <a:t>100,000 cubic-meter per day capacity</a:t>
            </a:r>
          </a:p>
          <a:p>
            <a:endParaRPr lang="en-CA" sz="1067" dirty="0">
              <a:latin typeface="Avenir Next LT Pro" panose="020B0504020202020204" pitchFamily="34" charset="0"/>
            </a:endParaRPr>
          </a:p>
        </p:txBody>
      </p:sp>
      <p:pic>
        <p:nvPicPr>
          <p:cNvPr id="13" name="Picture 12">
            <a:extLst>
              <a:ext uri="{FF2B5EF4-FFF2-40B4-BE49-F238E27FC236}">
                <a16:creationId xmlns:a16="http://schemas.microsoft.com/office/drawing/2014/main" id="{EEB89E72-B9E6-55FE-B2DB-2F940618F476}"/>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28709" y="4351215"/>
            <a:ext cx="504107" cy="356486"/>
          </a:xfrm>
          <a:prstGeom prst="rect">
            <a:avLst/>
          </a:prstGeom>
        </p:spPr>
      </p:pic>
      <p:pic>
        <p:nvPicPr>
          <p:cNvPr id="17" name="Picture 6">
            <a:extLst>
              <a:ext uri="{FF2B5EF4-FFF2-40B4-BE49-F238E27FC236}">
                <a16:creationId xmlns:a16="http://schemas.microsoft.com/office/drawing/2014/main" id="{ACF8D813-5EA6-2A00-E3A1-7E3810201F69}"/>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92857" l="0" r="88333">
                        <a14:foregroundMark x1="13333" y1="11905" x2="13333" y2="11905"/>
                        <a14:foregroundMark x1="35000" y1="23810" x2="35000" y2="23810"/>
                        <a14:foregroundMark x1="76667" y1="42857" x2="76667" y2="42857"/>
                        <a14:foregroundMark x1="75000" y1="50000" x2="38333" y2="16667"/>
                        <a14:foregroundMark x1="38333" y1="16667" x2="35000" y2="52381"/>
                        <a14:foregroundMark x1="11667" y1="47619" x2="46667" y2="88095"/>
                        <a14:foregroundMark x1="46667" y1="88095" x2="61667" y2="28571"/>
                        <a14:foregroundMark x1="61667" y1="28571" x2="75000" y2="14286"/>
                        <a14:foregroundMark x1="58333" y1="11905" x2="58333" y2="11905"/>
                        <a14:foregroundMark x1="65000" y1="9524" x2="26667" y2="14286"/>
                        <a14:foregroundMark x1="3333" y1="4762" x2="55000" y2="45238"/>
                        <a14:foregroundMark x1="55000" y1="45238" x2="90000" y2="92857"/>
                        <a14:foregroundMark x1="90000" y1="16667" x2="40000" y2="78571"/>
                        <a14:foregroundMark x1="40000" y1="78571" x2="6667" y2="92857"/>
                        <a14:foregroundMark x1="13333" y1="71429" x2="13333" y2="71429"/>
                        <a14:foregroundMark x1="5000" y1="11905" x2="5000" y2="11905"/>
                        <a14:foregroundMark x1="28333" y1="19048" x2="28333" y2="19048"/>
                        <a14:foregroundMark x1="26667" y1="23810" x2="48333" y2="54762"/>
                        <a14:foregroundMark x1="23333" y1="38095" x2="40000" y2="80952"/>
                        <a14:foregroundMark x1="58333" y1="0" x2="58333" y2="28571"/>
                        <a14:foregroundMark x1="75000" y1="73810" x2="86667" y2="73810"/>
                        <a14:foregroundMark x1="75000" y1="64286" x2="86667" y2="66667"/>
                        <a14:foregroundMark x1="73333" y1="35714" x2="90000" y2="40476"/>
                        <a14:foregroundMark x1="75000" y1="16667" x2="86667" y2="7143"/>
                        <a14:foregroundMark x1="71667" y1="0" x2="71667" y2="9524"/>
                        <a14:foregroundMark x1="65000" y1="0" x2="65000" y2="11905"/>
                        <a14:foregroundMark x1="35000" y1="0" x2="41667" y2="9524"/>
                        <a14:foregroundMark x1="23333" y1="0" x2="28333" y2="23810"/>
                        <a14:foregroundMark x1="18333" y1="23810" x2="13333" y2="4762"/>
                        <a14:foregroundMark x1="10000" y1="28571" x2="1667" y2="4762"/>
                        <a14:foregroundMark x1="3333" y1="40476" x2="3333" y2="21429"/>
                        <a14:foregroundMark x1="1667" y1="64286" x2="1667" y2="64286"/>
                        <a14:foregroundMark x1="3333" y1="78571" x2="3333" y2="19048"/>
                        <a14:foregroundMark x1="3333" y1="19048" x2="3333" y2="19048"/>
                        <a14:foregroundMark x1="3333" y1="95238" x2="6667" y2="45238"/>
                      </a14:backgroundRemoval>
                    </a14:imgEffect>
                  </a14:imgLayer>
                </a14:imgProps>
              </a:ext>
              <a:ext uri="{28A0092B-C50C-407E-A947-70E740481C1C}">
                <a14:useLocalDpi xmlns:a14="http://schemas.microsoft.com/office/drawing/2010/main" val="0"/>
              </a:ext>
            </a:extLst>
          </a:blip>
          <a:srcRect/>
          <a:stretch/>
        </p:blipFill>
        <p:spPr bwMode="auto">
          <a:xfrm>
            <a:off x="4281603" y="1954201"/>
            <a:ext cx="377940" cy="26708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86201E42-10EA-F5CA-C103-6768934C5F9E}"/>
              </a:ext>
            </a:extLst>
          </p:cNvPr>
          <p:cNvPicPr>
            <a:picLocks noChangeAspect="1" noChangeArrowheads="1"/>
          </p:cNvPicPr>
          <p:nvPr/>
        </p:nvPicPr>
        <p:blipFill rotWithShape="1">
          <a:blip r:embed="rId7" cstate="print">
            <a:duotone>
              <a:prstClr val="black"/>
              <a:srgbClr val="D9C3A5">
                <a:tint val="50000"/>
                <a:satMod val="180000"/>
              </a:srgbClr>
            </a:duotone>
            <a:extLst>
              <a:ext uri="{28A0092B-C50C-407E-A947-70E740481C1C}">
                <a14:useLocalDpi xmlns:a14="http://schemas.microsoft.com/office/drawing/2010/main" val="0"/>
              </a:ext>
            </a:extLst>
          </a:blip>
          <a:srcRect/>
          <a:stretch/>
        </p:blipFill>
        <p:spPr bwMode="auto">
          <a:xfrm>
            <a:off x="3557992" y="3096585"/>
            <a:ext cx="310406" cy="32321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43,973 Gas Oil Plant Stock Vectors and Vector Art | Shutterstock">
            <a:extLst>
              <a:ext uri="{FF2B5EF4-FFF2-40B4-BE49-F238E27FC236}">
                <a16:creationId xmlns:a16="http://schemas.microsoft.com/office/drawing/2014/main" id="{55A4CEBE-2CA9-0C41-DEA6-917DE3054C9B}"/>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0589639" y="3567433"/>
            <a:ext cx="250410" cy="31745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43,973 Gas Oil Plant Stock Vectors and Vector Art | Shutterstock">
            <a:extLst>
              <a:ext uri="{FF2B5EF4-FFF2-40B4-BE49-F238E27FC236}">
                <a16:creationId xmlns:a16="http://schemas.microsoft.com/office/drawing/2014/main" id="{855EBFD6-4403-A258-590D-5FE17A6E7A26}"/>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5241971" y="5129299"/>
            <a:ext cx="250410" cy="31745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43,973 Gas Oil Plant Stock Vectors and Vector Art | Shutterstock">
            <a:extLst>
              <a:ext uri="{FF2B5EF4-FFF2-40B4-BE49-F238E27FC236}">
                <a16:creationId xmlns:a16="http://schemas.microsoft.com/office/drawing/2014/main" id="{DD33C6A2-40CE-DFFF-9BA2-D4AB128627DE}"/>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5435701" y="4787325"/>
            <a:ext cx="250410" cy="317455"/>
          </a:xfrm>
          <a:prstGeom prst="rect">
            <a:avLst/>
          </a:prstGeom>
          <a:noFill/>
          <a:extLst>
            <a:ext uri="{909E8E84-426E-40DD-AFC4-6F175D3DCCD1}">
              <a14:hiddenFill xmlns:a14="http://schemas.microsoft.com/office/drawing/2010/main">
                <a:solidFill>
                  <a:srgbClr val="FFFFFF"/>
                </a:solidFill>
              </a14:hiddenFill>
            </a:ext>
          </a:extLst>
        </p:spPr>
      </p:pic>
      <p:pic>
        <p:nvPicPr>
          <p:cNvPr id="27" name="Graphic 26" descr="Factory with solid fill">
            <a:extLst>
              <a:ext uri="{FF2B5EF4-FFF2-40B4-BE49-F238E27FC236}">
                <a16:creationId xmlns:a16="http://schemas.microsoft.com/office/drawing/2014/main" id="{A2ECF1B1-CEB6-B2F8-423B-E2137A2859D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3850" y="73390"/>
            <a:ext cx="752475" cy="683987"/>
          </a:xfrm>
          <a:prstGeom prst="rect">
            <a:avLst/>
          </a:prstGeom>
        </p:spPr>
      </p:pic>
      <p:sp>
        <p:nvSpPr>
          <p:cNvPr id="4" name="Rectangle: Rounded Corners 3">
            <a:extLst>
              <a:ext uri="{FF2B5EF4-FFF2-40B4-BE49-F238E27FC236}">
                <a16:creationId xmlns:a16="http://schemas.microsoft.com/office/drawing/2014/main" id="{81CCAD66-7F79-CBCC-FB9F-A18A35750B43}"/>
              </a:ext>
            </a:extLst>
          </p:cNvPr>
          <p:cNvSpPr/>
          <p:nvPr/>
        </p:nvSpPr>
        <p:spPr>
          <a:xfrm>
            <a:off x="-583955" y="1464234"/>
            <a:ext cx="3443519" cy="812831"/>
          </a:xfrm>
          <a:prstGeom prst="roundRect">
            <a:avLst>
              <a:gd name="adj" fmla="val 2796"/>
            </a:avLst>
          </a:prstGeom>
          <a:solidFill>
            <a:srgbClr val="C80000"/>
          </a:solidFill>
          <a:ln>
            <a:solidFill>
              <a:srgbClr val="C8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TextBox 29">
            <a:extLst>
              <a:ext uri="{FF2B5EF4-FFF2-40B4-BE49-F238E27FC236}">
                <a16:creationId xmlns:a16="http://schemas.microsoft.com/office/drawing/2014/main" id="{5893A4B7-E8CC-F3DC-0187-19148ABB4FEA}"/>
              </a:ext>
            </a:extLst>
          </p:cNvPr>
          <p:cNvSpPr txBox="1"/>
          <p:nvPr/>
        </p:nvSpPr>
        <p:spPr>
          <a:xfrm>
            <a:off x="102401" y="1490819"/>
            <a:ext cx="2915004"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Wingdings" panose="05000000000000000000" pitchFamily="2" charset="2"/>
              <a:buChar char="v"/>
            </a:pPr>
            <a:r>
              <a:rPr lang="en-CA" sz="1600" b="1" spc="80" dirty="0">
                <a:solidFill>
                  <a:srgbClr val="EEF0F1"/>
                </a:solidFill>
                <a:latin typeface="Avenir Next LT Pro" panose="020B0504020202020204" pitchFamily="34" charset="0"/>
              </a:rPr>
              <a:t>Ortoire </a:t>
            </a:r>
          </a:p>
          <a:p>
            <a:pPr marL="361950"/>
            <a:r>
              <a:rPr lang="en-CA" sz="1400" spc="80" dirty="0">
                <a:solidFill>
                  <a:srgbClr val="EEF0F1"/>
                </a:solidFill>
                <a:latin typeface="Avenir Next LT Pro" panose="020B0504020202020204" pitchFamily="34" charset="0"/>
              </a:rPr>
              <a:t>Gas:  	Domestic Market</a:t>
            </a:r>
          </a:p>
          <a:p>
            <a:pPr marL="361950"/>
            <a:r>
              <a:rPr lang="en-CA" sz="1400" spc="80" dirty="0">
                <a:solidFill>
                  <a:srgbClr val="EEF0F1"/>
                </a:solidFill>
                <a:latin typeface="Avenir Next LT Pro" panose="020B0504020202020204" pitchFamily="34" charset="0"/>
              </a:rPr>
              <a:t>Oil:   	HPCL </a:t>
            </a:r>
          </a:p>
        </p:txBody>
      </p:sp>
      <p:sp>
        <p:nvSpPr>
          <p:cNvPr id="34" name="Arrow: Curved Right 33">
            <a:extLst>
              <a:ext uri="{FF2B5EF4-FFF2-40B4-BE49-F238E27FC236}">
                <a16:creationId xmlns:a16="http://schemas.microsoft.com/office/drawing/2014/main" id="{6FC4DA93-24D7-5BA4-1A69-7A592960D692}"/>
              </a:ext>
            </a:extLst>
          </p:cNvPr>
          <p:cNvSpPr/>
          <p:nvPr/>
        </p:nvSpPr>
        <p:spPr>
          <a:xfrm rot="5400000">
            <a:off x="6324519" y="2414640"/>
            <a:ext cx="457278" cy="4026829"/>
          </a:xfrm>
          <a:prstGeom prst="curvedRightArrow">
            <a:avLst>
              <a:gd name="adj1" fmla="val 53471"/>
              <a:gd name="adj2" fmla="val 72692"/>
              <a:gd name="adj3" fmla="val 28557"/>
            </a:avLst>
          </a:prstGeom>
          <a:solidFill>
            <a:srgbClr val="FF0000"/>
          </a:solidFill>
          <a:ln w="12700">
            <a:solidFill>
              <a:srgbClr val="FFC000"/>
            </a:solidFill>
          </a:ln>
          <a:effectLst>
            <a:glow rad="88900">
              <a:srgbClr val="FF000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35" name="Arrow: Curved Right 34">
            <a:extLst>
              <a:ext uri="{FF2B5EF4-FFF2-40B4-BE49-F238E27FC236}">
                <a16:creationId xmlns:a16="http://schemas.microsoft.com/office/drawing/2014/main" id="{DA168514-7BDA-4BB8-7E36-084BBC60CB74}"/>
              </a:ext>
            </a:extLst>
          </p:cNvPr>
          <p:cNvSpPr/>
          <p:nvPr/>
        </p:nvSpPr>
        <p:spPr>
          <a:xfrm rot="15512145" flipH="1">
            <a:off x="9938674" y="2915815"/>
            <a:ext cx="413973" cy="1220218"/>
          </a:xfrm>
          <a:prstGeom prst="curvedRightArrow">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pic>
        <p:nvPicPr>
          <p:cNvPr id="36" name="Picture 2" descr="Tanker ship liquified gas transportation icon collection - Lng carrier  Stock Vector | Adobe Stock">
            <a:extLst>
              <a:ext uri="{FF2B5EF4-FFF2-40B4-BE49-F238E27FC236}">
                <a16:creationId xmlns:a16="http://schemas.microsoft.com/office/drawing/2014/main" id="{31F94C3C-1D02-2060-FFA7-C398D8EFCEA7}"/>
              </a:ext>
            </a:extLst>
          </p:cNvPr>
          <p:cNvPicPr>
            <a:picLocks noChangeAspect="1" noChangeArrowheads="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6483" t="11518" r="5550" b="51725"/>
          <a:stretch/>
        </p:blipFill>
        <p:spPr bwMode="auto">
          <a:xfrm>
            <a:off x="3953585" y="4530748"/>
            <a:ext cx="601061" cy="25115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2,400+ Oil Tanker Ship Stock Illustrations, Royalty-Free Vector Graphics &amp; Clip  Art - iStock | Crude oil tanker ship, Oil tanker ship vector, Oil tanker  ship icon">
            <a:extLst>
              <a:ext uri="{FF2B5EF4-FFF2-40B4-BE49-F238E27FC236}">
                <a16:creationId xmlns:a16="http://schemas.microsoft.com/office/drawing/2014/main" id="{47794C0D-9678-1E7B-D0DD-FDB7C5ECCB06}"/>
              </a:ext>
            </a:extLst>
          </p:cNvPr>
          <p:cNvPicPr>
            <a:picLocks noChangeAspect="1" noChangeArrowheads="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9951" t="29664" r="9094" b="22363"/>
          <a:stretch/>
        </p:blipFill>
        <p:spPr bwMode="auto">
          <a:xfrm>
            <a:off x="5670794" y="3059138"/>
            <a:ext cx="534960" cy="242419"/>
          </a:xfrm>
          <a:prstGeom prst="rect">
            <a:avLst/>
          </a:prstGeom>
          <a:noFill/>
          <a:extLst>
            <a:ext uri="{909E8E84-426E-40DD-AFC4-6F175D3DCCD1}">
              <a14:hiddenFill xmlns:a14="http://schemas.microsoft.com/office/drawing/2010/main">
                <a:solidFill>
                  <a:srgbClr val="FFFFFF"/>
                </a:solidFill>
              </a14:hiddenFill>
            </a:ext>
          </a:extLst>
        </p:spPr>
      </p:pic>
      <p:sp>
        <p:nvSpPr>
          <p:cNvPr id="39" name="Arrow: Curved Right 38">
            <a:extLst>
              <a:ext uri="{FF2B5EF4-FFF2-40B4-BE49-F238E27FC236}">
                <a16:creationId xmlns:a16="http://schemas.microsoft.com/office/drawing/2014/main" id="{9066196C-1085-07A3-1D80-9C8DD1696A88}"/>
              </a:ext>
            </a:extLst>
          </p:cNvPr>
          <p:cNvSpPr/>
          <p:nvPr/>
        </p:nvSpPr>
        <p:spPr>
          <a:xfrm rot="5728668" flipH="1">
            <a:off x="8076880" y="2260213"/>
            <a:ext cx="1218699" cy="4044158"/>
          </a:xfrm>
          <a:prstGeom prst="curvedRightArrow">
            <a:avLst>
              <a:gd name="adj1" fmla="val 8151"/>
              <a:gd name="adj2" fmla="val 20542"/>
              <a:gd name="adj3" fmla="val 14735"/>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40" name="Arrow: Curved Right 39">
            <a:extLst>
              <a:ext uri="{FF2B5EF4-FFF2-40B4-BE49-F238E27FC236}">
                <a16:creationId xmlns:a16="http://schemas.microsoft.com/office/drawing/2014/main" id="{F70738CC-73BE-CC1B-0CEB-3409D6F10B4C}"/>
              </a:ext>
            </a:extLst>
          </p:cNvPr>
          <p:cNvSpPr/>
          <p:nvPr/>
        </p:nvSpPr>
        <p:spPr>
          <a:xfrm rot="6761729">
            <a:off x="7977654" y="1426087"/>
            <a:ext cx="657700" cy="3159651"/>
          </a:xfrm>
          <a:prstGeom prst="curvedRightArrow">
            <a:avLst>
              <a:gd name="adj1" fmla="val 19014"/>
              <a:gd name="adj2" fmla="val 33342"/>
              <a:gd name="adj3" fmla="val 26579"/>
            </a:avLst>
          </a:prstGeom>
          <a:solidFill>
            <a:srgbClr val="FF0000"/>
          </a:solidFill>
          <a:ln w="12700">
            <a:solidFill>
              <a:srgbClr val="C00000"/>
            </a:solidFill>
          </a:ln>
          <a:effectLst>
            <a:glow rad="88900">
              <a:srgbClr val="C0000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41" name="Arrow: Curved Right 40">
            <a:extLst>
              <a:ext uri="{FF2B5EF4-FFF2-40B4-BE49-F238E27FC236}">
                <a16:creationId xmlns:a16="http://schemas.microsoft.com/office/drawing/2014/main" id="{DB73E6E8-9104-D567-B618-F6DD094EF425}"/>
              </a:ext>
            </a:extLst>
          </p:cNvPr>
          <p:cNvSpPr/>
          <p:nvPr/>
        </p:nvSpPr>
        <p:spPr>
          <a:xfrm rot="8187584" flipH="1">
            <a:off x="7252245" y="2511642"/>
            <a:ext cx="449209" cy="2647477"/>
          </a:xfrm>
          <a:prstGeom prst="curvedRightArrow">
            <a:avLst>
              <a:gd name="adj1" fmla="val 35901"/>
              <a:gd name="adj2" fmla="val 55518"/>
              <a:gd name="adj3" fmla="val 30289"/>
            </a:avLst>
          </a:prstGeom>
          <a:solidFill>
            <a:srgbClr val="FF0000">
              <a:alpha val="70000"/>
            </a:srgbClr>
          </a:solidFill>
          <a:ln w="12700">
            <a:solidFill>
              <a:srgbClr val="FFC000"/>
            </a:solidFill>
          </a:ln>
          <a:effectLst>
            <a:glow rad="88900">
              <a:srgbClr val="FF000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42" name="Arrow: Curved Right 41">
            <a:extLst>
              <a:ext uri="{FF2B5EF4-FFF2-40B4-BE49-F238E27FC236}">
                <a16:creationId xmlns:a16="http://schemas.microsoft.com/office/drawing/2014/main" id="{BC597C9F-4FFF-443A-630B-0F122D033F12}"/>
              </a:ext>
            </a:extLst>
          </p:cNvPr>
          <p:cNvSpPr/>
          <p:nvPr/>
        </p:nvSpPr>
        <p:spPr>
          <a:xfrm rot="1588927" flipH="1">
            <a:off x="8928417" y="4262742"/>
            <a:ext cx="230200" cy="443413"/>
          </a:xfrm>
          <a:prstGeom prst="curvedRightArrow">
            <a:avLst/>
          </a:prstGeom>
          <a:solidFill>
            <a:srgbClr val="FF0000"/>
          </a:solidFill>
          <a:ln w="12700">
            <a:solidFill>
              <a:srgbClr val="C00000"/>
            </a:solidFill>
          </a:ln>
          <a:effectLst>
            <a:glow rad="88900">
              <a:srgbClr val="FF000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pic>
        <p:nvPicPr>
          <p:cNvPr id="20" name="Picture 2" descr="Oil and gas icon set Royalty Free Vector Image">
            <a:extLst>
              <a:ext uri="{FF2B5EF4-FFF2-40B4-BE49-F238E27FC236}">
                <a16:creationId xmlns:a16="http://schemas.microsoft.com/office/drawing/2014/main" id="{30526B35-8DC1-3710-25B1-A187754F1561}"/>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282905" y="3482697"/>
            <a:ext cx="551171" cy="48839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520+ Oil Refinery Isolated Stock Illustrations, Royalty-Free Vector  Graphics &amp; Clip Art - iStock">
            <a:extLst>
              <a:ext uri="{FF2B5EF4-FFF2-40B4-BE49-F238E27FC236}">
                <a16:creationId xmlns:a16="http://schemas.microsoft.com/office/drawing/2014/main" id="{CEB3412A-B21B-399E-70B0-A4B74C2F9918}"/>
              </a:ext>
            </a:extLst>
          </p:cNvPr>
          <p:cNvPicPr>
            <a:picLocks noChangeAspect="1" noChangeArrowheads="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b="28302"/>
          <a:stretch/>
        </p:blipFill>
        <p:spPr bwMode="auto">
          <a:xfrm>
            <a:off x="6337455" y="2377820"/>
            <a:ext cx="547319" cy="44014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Oil and gas icon set Royalty Free Vector Image">
            <a:extLst>
              <a:ext uri="{FF2B5EF4-FFF2-40B4-BE49-F238E27FC236}">
                <a16:creationId xmlns:a16="http://schemas.microsoft.com/office/drawing/2014/main" id="{A120195A-722B-62F5-48D9-6B5F327AD14A}"/>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8630463" y="3824560"/>
            <a:ext cx="551171" cy="488398"/>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2F32087E-81DE-C04B-430F-9D088EC1F11F}"/>
              </a:ext>
            </a:extLst>
          </p:cNvPr>
          <p:cNvSpPr txBox="1"/>
          <p:nvPr/>
        </p:nvSpPr>
        <p:spPr>
          <a:xfrm>
            <a:off x="9179366" y="3889242"/>
            <a:ext cx="760144" cy="230832"/>
          </a:xfrm>
          <a:prstGeom prst="rect">
            <a:avLst/>
          </a:prstGeom>
          <a:noFill/>
        </p:spPr>
        <p:txBody>
          <a:bodyPr wrap="none" rtlCol="0">
            <a:spAutoFit/>
          </a:bodyPr>
          <a:lstStyle/>
          <a:p>
            <a:r>
              <a:rPr lang="en-CA" sz="900" b="1" dirty="0"/>
              <a:t>Cascadura</a:t>
            </a:r>
          </a:p>
        </p:txBody>
      </p:sp>
      <p:sp>
        <p:nvSpPr>
          <p:cNvPr id="44" name="TextBox 43">
            <a:extLst>
              <a:ext uri="{FF2B5EF4-FFF2-40B4-BE49-F238E27FC236}">
                <a16:creationId xmlns:a16="http://schemas.microsoft.com/office/drawing/2014/main" id="{4A3CDFCE-15D4-19F6-36F2-46323DEFB472}"/>
              </a:ext>
            </a:extLst>
          </p:cNvPr>
          <p:cNvSpPr txBox="1"/>
          <p:nvPr/>
        </p:nvSpPr>
        <p:spPr>
          <a:xfrm>
            <a:off x="8619597" y="4235086"/>
            <a:ext cx="465192" cy="230832"/>
          </a:xfrm>
          <a:prstGeom prst="rect">
            <a:avLst/>
          </a:prstGeom>
          <a:noFill/>
        </p:spPr>
        <p:txBody>
          <a:bodyPr wrap="none" rtlCol="0">
            <a:spAutoFit/>
          </a:bodyPr>
          <a:lstStyle/>
          <a:p>
            <a:r>
              <a:rPr lang="en-CA" sz="900" b="1" dirty="0"/>
              <a:t>Coho</a:t>
            </a:r>
          </a:p>
        </p:txBody>
      </p:sp>
      <p:sp>
        <p:nvSpPr>
          <p:cNvPr id="47" name="Rectangle 46">
            <a:extLst>
              <a:ext uri="{FF2B5EF4-FFF2-40B4-BE49-F238E27FC236}">
                <a16:creationId xmlns:a16="http://schemas.microsoft.com/office/drawing/2014/main" id="{4702F813-B120-908E-8D76-1EFB10519D13}"/>
              </a:ext>
            </a:extLst>
          </p:cNvPr>
          <p:cNvSpPr/>
          <p:nvPr/>
        </p:nvSpPr>
        <p:spPr>
          <a:xfrm rot="2154323">
            <a:off x="8556856" y="3004525"/>
            <a:ext cx="1035860" cy="230832"/>
          </a:xfrm>
          <a:prstGeom prst="rect">
            <a:avLst/>
          </a:prstGeom>
          <a:noFill/>
        </p:spPr>
        <p:txBody>
          <a:bodyPr wrap="none" lIns="91440" tIns="45720" rIns="91440" bIns="45720">
            <a:prstTxWarp prst="textArchUp">
              <a:avLst>
                <a:gd name="adj" fmla="val 11749101"/>
              </a:avLst>
            </a:prstTxWarp>
            <a:spAutoFit/>
          </a:bodyPr>
          <a:lstStyle/>
          <a:p>
            <a:pPr algn="ctr"/>
            <a:r>
              <a:rPr lang="en-US" sz="700" b="0" cap="none" spc="0" dirty="0">
                <a:ln w="0"/>
                <a:solidFill>
                  <a:srgbClr val="C00000"/>
                </a:solidFill>
                <a:effectLst>
                  <a:outerShdw blurRad="38100" dist="19050" dir="2700000" algn="tl" rotWithShape="0">
                    <a:schemeClr val="dk1">
                      <a:alpha val="40000"/>
                    </a:schemeClr>
                  </a:outerShdw>
                </a:effectLst>
              </a:rPr>
              <a:t>Domestic Market</a:t>
            </a:r>
          </a:p>
        </p:txBody>
      </p:sp>
      <p:sp>
        <p:nvSpPr>
          <p:cNvPr id="49" name="Rectangle 48">
            <a:extLst>
              <a:ext uri="{FF2B5EF4-FFF2-40B4-BE49-F238E27FC236}">
                <a16:creationId xmlns:a16="http://schemas.microsoft.com/office/drawing/2014/main" id="{B5EEA33F-7C3C-29FD-245A-B0C52225C3B2}"/>
              </a:ext>
            </a:extLst>
          </p:cNvPr>
          <p:cNvSpPr/>
          <p:nvPr/>
        </p:nvSpPr>
        <p:spPr>
          <a:xfrm rot="13522780" flipH="1" flipV="1">
            <a:off x="7013748" y="3874674"/>
            <a:ext cx="872716" cy="96560"/>
          </a:xfrm>
          <a:prstGeom prst="rect">
            <a:avLst/>
          </a:prstGeom>
          <a:noFill/>
        </p:spPr>
        <p:txBody>
          <a:bodyPr wrap="none" lIns="91440" tIns="45720" rIns="91440" bIns="45720">
            <a:prstTxWarp prst="textArchUp">
              <a:avLst>
                <a:gd name="adj" fmla="val 587289"/>
              </a:avLst>
            </a:prstTxWarp>
            <a:spAutoFit/>
          </a:bodyPr>
          <a:lstStyle/>
          <a:p>
            <a:pPr algn="ctr"/>
            <a:r>
              <a:rPr lang="en-US" sz="700" b="0" cap="none" spc="0" dirty="0">
                <a:ln w="0"/>
                <a:solidFill>
                  <a:srgbClr val="C00000"/>
                </a:solidFill>
                <a:effectLst>
                  <a:outerShdw blurRad="38100" dist="19050" dir="2700000" algn="tl" rotWithShape="0">
                    <a:schemeClr val="dk1">
                      <a:alpha val="40000"/>
                    </a:schemeClr>
                  </a:outerShdw>
                </a:effectLst>
              </a:rPr>
              <a:t>Domestic Market</a:t>
            </a:r>
          </a:p>
        </p:txBody>
      </p:sp>
      <p:sp>
        <p:nvSpPr>
          <p:cNvPr id="50" name="Rectangle 49">
            <a:extLst>
              <a:ext uri="{FF2B5EF4-FFF2-40B4-BE49-F238E27FC236}">
                <a16:creationId xmlns:a16="http://schemas.microsoft.com/office/drawing/2014/main" id="{9A3F8FE8-32FD-1C21-0FCF-15010DBD0178}"/>
              </a:ext>
            </a:extLst>
          </p:cNvPr>
          <p:cNvSpPr/>
          <p:nvPr/>
        </p:nvSpPr>
        <p:spPr>
          <a:xfrm rot="21392815">
            <a:off x="5678568" y="4104851"/>
            <a:ext cx="1035860" cy="230832"/>
          </a:xfrm>
          <a:prstGeom prst="rect">
            <a:avLst/>
          </a:prstGeom>
          <a:noFill/>
        </p:spPr>
        <p:txBody>
          <a:bodyPr wrap="none" lIns="91440" tIns="45720" rIns="91440" bIns="45720">
            <a:prstTxWarp prst="textArchUp">
              <a:avLst>
                <a:gd name="adj" fmla="val 11505186"/>
              </a:avLst>
            </a:prstTxWarp>
            <a:spAutoFit/>
          </a:bodyPr>
          <a:lstStyle/>
          <a:p>
            <a:pPr algn="ctr"/>
            <a:r>
              <a:rPr lang="en-US" sz="900" b="1" cap="none" spc="0" dirty="0">
                <a:ln w="0"/>
                <a:solidFill>
                  <a:srgbClr val="C00000"/>
                </a:solidFill>
                <a:effectLst>
                  <a:outerShdw blurRad="38100" dist="19050" dir="2700000" algn="tl" rotWithShape="0">
                    <a:schemeClr val="dk1">
                      <a:alpha val="40000"/>
                    </a:schemeClr>
                  </a:outerShdw>
                </a:effectLst>
              </a:rPr>
              <a:t>LNG Market</a:t>
            </a:r>
          </a:p>
        </p:txBody>
      </p:sp>
      <p:sp>
        <p:nvSpPr>
          <p:cNvPr id="51" name="Arrow: Curved Right 50">
            <a:extLst>
              <a:ext uri="{FF2B5EF4-FFF2-40B4-BE49-F238E27FC236}">
                <a16:creationId xmlns:a16="http://schemas.microsoft.com/office/drawing/2014/main" id="{C6F0156B-E104-6525-3387-6F1910FDA410}"/>
              </a:ext>
            </a:extLst>
          </p:cNvPr>
          <p:cNvSpPr/>
          <p:nvPr/>
        </p:nvSpPr>
        <p:spPr>
          <a:xfrm rot="6968718" flipH="1">
            <a:off x="7468428" y="3549661"/>
            <a:ext cx="352704" cy="1700161"/>
          </a:xfrm>
          <a:prstGeom prst="curvedRightArrow">
            <a:avLst>
              <a:gd name="adj1" fmla="val 13371"/>
              <a:gd name="adj2" fmla="val 13371"/>
              <a:gd name="adj3" fmla="val 6081"/>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pic>
        <p:nvPicPr>
          <p:cNvPr id="29" name="Picture 2" descr="Oil and gas icon set Royalty Free Vector Image">
            <a:extLst>
              <a:ext uri="{FF2B5EF4-FFF2-40B4-BE49-F238E27FC236}">
                <a16:creationId xmlns:a16="http://schemas.microsoft.com/office/drawing/2014/main" id="{30B311FC-98AE-ABAF-3CD2-1916C1354474}"/>
              </a:ext>
            </a:extLst>
          </p:cNvPr>
          <p:cNvPicPr>
            <a:picLocks noChangeAspect="1" noChangeArrowheads="1"/>
          </p:cNvPicPr>
          <p:nvPr/>
        </p:nvPicPr>
        <p:blipFill rotWithShape="1">
          <a:blip r:embed="rId13"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8298504" y="4188350"/>
            <a:ext cx="551171" cy="488398"/>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E0C49552-28A5-C740-947C-06F489D1CCF5}"/>
              </a:ext>
            </a:extLst>
          </p:cNvPr>
          <p:cNvSpPr txBox="1"/>
          <p:nvPr/>
        </p:nvSpPr>
        <p:spPr>
          <a:xfrm>
            <a:off x="8140397" y="4635567"/>
            <a:ext cx="901209" cy="230832"/>
          </a:xfrm>
          <a:prstGeom prst="rect">
            <a:avLst/>
          </a:prstGeom>
          <a:noFill/>
        </p:spPr>
        <p:txBody>
          <a:bodyPr wrap="none" rtlCol="0">
            <a:spAutoFit/>
          </a:bodyPr>
          <a:lstStyle/>
          <a:p>
            <a:r>
              <a:rPr lang="en-CA" sz="900" b="1" dirty="0"/>
              <a:t>Central Block</a:t>
            </a:r>
          </a:p>
        </p:txBody>
      </p:sp>
      <p:sp>
        <p:nvSpPr>
          <p:cNvPr id="52" name="Rectangle: Rounded Corners 51">
            <a:extLst>
              <a:ext uri="{FF2B5EF4-FFF2-40B4-BE49-F238E27FC236}">
                <a16:creationId xmlns:a16="http://schemas.microsoft.com/office/drawing/2014/main" id="{505B2C0D-033B-3200-E09D-7E0342710C98}"/>
              </a:ext>
            </a:extLst>
          </p:cNvPr>
          <p:cNvSpPr/>
          <p:nvPr/>
        </p:nvSpPr>
        <p:spPr>
          <a:xfrm>
            <a:off x="-584346" y="3180348"/>
            <a:ext cx="3443519" cy="1049570"/>
          </a:xfrm>
          <a:prstGeom prst="roundRect">
            <a:avLst>
              <a:gd name="adj" fmla="val 2796"/>
            </a:avLst>
          </a:prstGeom>
          <a:solidFill>
            <a:srgbClr val="C80000"/>
          </a:solidFill>
          <a:ln>
            <a:solidFill>
              <a:srgbClr val="C8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3" name="TextBox 29">
            <a:extLst>
              <a:ext uri="{FF2B5EF4-FFF2-40B4-BE49-F238E27FC236}">
                <a16:creationId xmlns:a16="http://schemas.microsoft.com/office/drawing/2014/main" id="{FC5F53C1-AEAC-CD13-C3DB-3675F6BA13EB}"/>
              </a:ext>
            </a:extLst>
          </p:cNvPr>
          <p:cNvSpPr txBox="1"/>
          <p:nvPr/>
        </p:nvSpPr>
        <p:spPr>
          <a:xfrm>
            <a:off x="102010" y="3245033"/>
            <a:ext cx="2915004" cy="98488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Wingdings" panose="05000000000000000000" pitchFamily="2" charset="2"/>
              <a:buChar char="v"/>
            </a:pPr>
            <a:r>
              <a:rPr lang="en-CA" sz="1600" b="1" spc="80" dirty="0">
                <a:solidFill>
                  <a:srgbClr val="EEF0F1"/>
                </a:solidFill>
                <a:latin typeface="Avenir Next LT Pro" panose="020B0504020202020204" pitchFamily="34" charset="0"/>
              </a:rPr>
              <a:t>Central Block </a:t>
            </a:r>
          </a:p>
          <a:p>
            <a:pPr marL="361950"/>
            <a:r>
              <a:rPr lang="en-CA" sz="1400" spc="80" dirty="0">
                <a:solidFill>
                  <a:srgbClr val="EEF0F1"/>
                </a:solidFill>
                <a:latin typeface="Avenir Next LT Pro" panose="020B0504020202020204" pitchFamily="34" charset="0"/>
              </a:rPr>
              <a:t>Gas:  	LNG Markets, or</a:t>
            </a:r>
          </a:p>
          <a:p>
            <a:pPr marL="361950"/>
            <a:r>
              <a:rPr lang="en-CA" sz="1400" spc="80" dirty="0">
                <a:solidFill>
                  <a:srgbClr val="EEF0F1"/>
                </a:solidFill>
                <a:latin typeface="Avenir Next LT Pro" panose="020B0504020202020204" pitchFamily="34" charset="0"/>
              </a:rPr>
              <a:t>	Domestic Market</a:t>
            </a:r>
          </a:p>
          <a:p>
            <a:pPr marL="361950"/>
            <a:r>
              <a:rPr lang="en-CA" sz="1400" spc="80" dirty="0">
                <a:solidFill>
                  <a:srgbClr val="EEF0F1"/>
                </a:solidFill>
                <a:latin typeface="Avenir Next LT Pro" panose="020B0504020202020204" pitchFamily="34" charset="0"/>
              </a:rPr>
              <a:t>Oil:   HPCL </a:t>
            </a:r>
          </a:p>
        </p:txBody>
      </p:sp>
      <p:sp>
        <p:nvSpPr>
          <p:cNvPr id="54" name="TextBox 29">
            <a:extLst>
              <a:ext uri="{FF2B5EF4-FFF2-40B4-BE49-F238E27FC236}">
                <a16:creationId xmlns:a16="http://schemas.microsoft.com/office/drawing/2014/main" id="{D95B373B-D9BE-4E3F-5E00-09E59AE6C354}"/>
              </a:ext>
            </a:extLst>
          </p:cNvPr>
          <p:cNvSpPr txBox="1"/>
          <p:nvPr/>
        </p:nvSpPr>
        <p:spPr>
          <a:xfrm>
            <a:off x="99281" y="2356713"/>
            <a:ext cx="3583696"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Wingdings" panose="05000000000000000000" pitchFamily="2" charset="2"/>
              <a:buChar char="v"/>
            </a:pPr>
            <a:r>
              <a:rPr lang="en-CA" sz="1600" b="1" spc="80" dirty="0">
                <a:solidFill>
                  <a:schemeClr val="tx1">
                    <a:lumMod val="75000"/>
                    <a:lumOff val="25000"/>
                  </a:schemeClr>
                </a:solidFill>
                <a:latin typeface="Avenir Next LT Pro" panose="020B0504020202020204" pitchFamily="34" charset="0"/>
              </a:rPr>
              <a:t>Rio Claro, Cipero, Charuma</a:t>
            </a:r>
          </a:p>
          <a:p>
            <a:pPr marL="361950"/>
            <a:r>
              <a:rPr lang="en-CA" sz="1400" spc="80" dirty="0">
                <a:solidFill>
                  <a:schemeClr val="tx1">
                    <a:lumMod val="75000"/>
                    <a:lumOff val="25000"/>
                  </a:schemeClr>
                </a:solidFill>
                <a:latin typeface="Avenir Next LT Pro" panose="020B0504020202020204" pitchFamily="34" charset="0"/>
              </a:rPr>
              <a:t>Gas:  	</a:t>
            </a:r>
            <a:r>
              <a:rPr lang="en-CA" sz="1400" i="1" spc="80" dirty="0">
                <a:solidFill>
                  <a:schemeClr val="tx1">
                    <a:lumMod val="75000"/>
                    <a:lumOff val="25000"/>
                  </a:schemeClr>
                </a:solidFill>
                <a:latin typeface="Avenir Next LT Pro" panose="020B0504020202020204" pitchFamily="34" charset="0"/>
              </a:rPr>
              <a:t>Uncontracted</a:t>
            </a:r>
          </a:p>
          <a:p>
            <a:pPr marL="361950"/>
            <a:r>
              <a:rPr lang="en-CA" sz="1400" spc="80" dirty="0">
                <a:solidFill>
                  <a:schemeClr val="tx1">
                    <a:lumMod val="75000"/>
                    <a:lumOff val="25000"/>
                  </a:schemeClr>
                </a:solidFill>
                <a:latin typeface="Avenir Next LT Pro" panose="020B0504020202020204" pitchFamily="34" charset="0"/>
              </a:rPr>
              <a:t>Oil:   	</a:t>
            </a:r>
            <a:r>
              <a:rPr lang="en-CA" sz="1400" i="1" spc="80" dirty="0">
                <a:solidFill>
                  <a:schemeClr val="tx1">
                    <a:lumMod val="75000"/>
                    <a:lumOff val="25000"/>
                  </a:schemeClr>
                </a:solidFill>
                <a:latin typeface="Avenir Next LT Pro" panose="020B0504020202020204" pitchFamily="34" charset="0"/>
              </a:rPr>
              <a:t>Uncontracted (HPCL)</a:t>
            </a:r>
            <a:r>
              <a:rPr lang="en-CA" sz="1400" b="1" spc="80" dirty="0">
                <a:solidFill>
                  <a:schemeClr val="tx1">
                    <a:lumMod val="75000"/>
                    <a:lumOff val="25000"/>
                  </a:schemeClr>
                </a:solidFill>
                <a:latin typeface="Avenir Next LT Pro" panose="020B0504020202020204" pitchFamily="34" charset="0"/>
              </a:rPr>
              <a:t> </a:t>
            </a:r>
          </a:p>
        </p:txBody>
      </p:sp>
      <p:sp>
        <p:nvSpPr>
          <p:cNvPr id="55" name="TextBox 29">
            <a:extLst>
              <a:ext uri="{FF2B5EF4-FFF2-40B4-BE49-F238E27FC236}">
                <a16:creationId xmlns:a16="http://schemas.microsoft.com/office/drawing/2014/main" id="{3A1B63CD-B78D-55C8-0725-0766431D3AD9}"/>
              </a:ext>
            </a:extLst>
          </p:cNvPr>
          <p:cNvSpPr txBox="1"/>
          <p:nvPr/>
        </p:nvSpPr>
        <p:spPr>
          <a:xfrm>
            <a:off x="-348045" y="1013568"/>
            <a:ext cx="346711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61950"/>
            <a:r>
              <a:rPr lang="en-CA" b="1" spc="80" dirty="0">
                <a:solidFill>
                  <a:srgbClr val="C00000"/>
                </a:solidFill>
                <a:latin typeface="Avenir Next LT Pro" panose="020B0504020202020204" pitchFamily="34" charset="0"/>
              </a:rPr>
              <a:t>Marketing Agreements</a:t>
            </a:r>
          </a:p>
          <a:p>
            <a:pPr marL="361950"/>
            <a:endParaRPr lang="en-CA" b="1" spc="80" dirty="0">
              <a:solidFill>
                <a:srgbClr val="C00000"/>
              </a:solidFill>
              <a:latin typeface="Avenir Next LT Pro" panose="020B0504020202020204" pitchFamily="34" charset="0"/>
            </a:endParaRPr>
          </a:p>
        </p:txBody>
      </p:sp>
      <p:cxnSp>
        <p:nvCxnSpPr>
          <p:cNvPr id="57" name="Straight Arrow Connector 56">
            <a:extLst>
              <a:ext uri="{FF2B5EF4-FFF2-40B4-BE49-F238E27FC236}">
                <a16:creationId xmlns:a16="http://schemas.microsoft.com/office/drawing/2014/main" id="{E2BE03E6-3578-63C2-D213-D5FDC0EE4A14}"/>
              </a:ext>
            </a:extLst>
          </p:cNvPr>
          <p:cNvCxnSpPr>
            <a:cxnSpLocks/>
          </p:cNvCxnSpPr>
          <p:nvPr/>
        </p:nvCxnSpPr>
        <p:spPr>
          <a:xfrm flipH="1">
            <a:off x="4509555" y="1185619"/>
            <a:ext cx="281998" cy="3394499"/>
          </a:xfrm>
          <a:prstGeom prst="straightConnector1">
            <a:avLst/>
          </a:prstGeom>
          <a:ln w="76200">
            <a:solidFill>
              <a:srgbClr val="EEF0F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867C2486-F047-AC91-0004-F06DD16E6D4F}"/>
              </a:ext>
            </a:extLst>
          </p:cNvPr>
          <p:cNvSpPr txBox="1"/>
          <p:nvPr/>
        </p:nvSpPr>
        <p:spPr>
          <a:xfrm>
            <a:off x="4586129" y="1949024"/>
            <a:ext cx="2432731" cy="933845"/>
          </a:xfrm>
          <a:prstGeom prst="rect">
            <a:avLst/>
          </a:prstGeom>
          <a:noFill/>
        </p:spPr>
        <p:txBody>
          <a:bodyPr wrap="square" rtlCol="0">
            <a:spAutoFit/>
          </a:bodyPr>
          <a:lstStyle/>
          <a:p>
            <a:r>
              <a:rPr lang="en-CA" sz="1200" b="1" dirty="0">
                <a:latin typeface="Avenir Next LT Pro" panose="020B0504020202020204" pitchFamily="34" charset="0"/>
              </a:rPr>
              <a:t>Point Lisas</a:t>
            </a:r>
          </a:p>
          <a:p>
            <a:pPr marL="171450" indent="-171450">
              <a:buFont typeface="Arial" panose="020B0604020202020204" pitchFamily="34" charset="0"/>
              <a:buChar char="•"/>
            </a:pPr>
            <a:r>
              <a:rPr lang="en-CA" sz="1067" dirty="0">
                <a:latin typeface="Avenir Next LT Pro" panose="020B0504020202020204" pitchFamily="34" charset="0"/>
              </a:rPr>
              <a:t> Petrochemical facilities</a:t>
            </a:r>
          </a:p>
          <a:p>
            <a:pPr marL="190510" indent="-190510">
              <a:buFont typeface="Arial" panose="020B0604020202020204" pitchFamily="34" charset="0"/>
              <a:buChar char="•"/>
            </a:pPr>
            <a:r>
              <a:rPr lang="en-CA" sz="1067" dirty="0">
                <a:latin typeface="Avenir Next LT Pro" panose="020B0504020202020204" pitchFamily="34" charset="0"/>
              </a:rPr>
              <a:t>Potash Corp - Ammonia</a:t>
            </a:r>
          </a:p>
          <a:p>
            <a:pPr marL="190510" indent="-190510">
              <a:buFont typeface="Arial" panose="020B0604020202020204" pitchFamily="34" charset="0"/>
              <a:buChar char="•"/>
            </a:pPr>
            <a:r>
              <a:rPr lang="en-CA" sz="1067" dirty="0">
                <a:latin typeface="Avenir Next LT Pro" panose="020B0504020202020204" pitchFamily="34" charset="0"/>
              </a:rPr>
              <a:t>Methanex – Methanol</a:t>
            </a:r>
          </a:p>
          <a:p>
            <a:pPr marL="190510" indent="-190510">
              <a:buFont typeface="Arial" panose="020B0604020202020204" pitchFamily="34" charset="0"/>
              <a:buChar char="•"/>
            </a:pPr>
            <a:r>
              <a:rPr lang="en-CA" sz="1067" dirty="0">
                <a:latin typeface="Avenir Next LT Pro" panose="020B0504020202020204" pitchFamily="34" charset="0"/>
              </a:rPr>
              <a:t>Arcelor Mittal – Steel</a:t>
            </a:r>
          </a:p>
        </p:txBody>
      </p:sp>
      <p:sp>
        <p:nvSpPr>
          <p:cNvPr id="11" name="TextBox 10">
            <a:extLst>
              <a:ext uri="{FF2B5EF4-FFF2-40B4-BE49-F238E27FC236}">
                <a16:creationId xmlns:a16="http://schemas.microsoft.com/office/drawing/2014/main" id="{0A5A56CB-EBD5-6616-E8DC-93C6423E6188}"/>
              </a:ext>
            </a:extLst>
          </p:cNvPr>
          <p:cNvSpPr txBox="1"/>
          <p:nvPr/>
        </p:nvSpPr>
        <p:spPr>
          <a:xfrm>
            <a:off x="3817063" y="3102363"/>
            <a:ext cx="2429334" cy="605422"/>
          </a:xfrm>
          <a:prstGeom prst="rect">
            <a:avLst/>
          </a:prstGeom>
          <a:noFill/>
        </p:spPr>
        <p:txBody>
          <a:bodyPr wrap="square" rtlCol="0">
            <a:spAutoFit/>
          </a:bodyPr>
          <a:lstStyle/>
          <a:p>
            <a:r>
              <a:rPr lang="en-CA" sz="1200" b="1" dirty="0">
                <a:latin typeface="Avenir Next LT Pro" panose="020B0504020202020204" pitchFamily="34" charset="0"/>
              </a:rPr>
              <a:t>Pointe-A-Pierre – HPCL </a:t>
            </a:r>
            <a:endParaRPr lang="en-CA" sz="1067" dirty="0">
              <a:latin typeface="Avenir Next LT Pro" panose="020B0504020202020204" pitchFamily="34" charset="0"/>
            </a:endParaRPr>
          </a:p>
          <a:p>
            <a:pPr marL="190510" indent="-190510">
              <a:buFont typeface="Arial" panose="020B0604020202020204" pitchFamily="34" charset="0"/>
              <a:buChar char="•"/>
            </a:pPr>
            <a:r>
              <a:rPr lang="en-CA" sz="1067" dirty="0">
                <a:latin typeface="Avenir Next LT Pro" panose="020B0504020202020204" pitchFamily="34" charset="0"/>
              </a:rPr>
              <a:t>Oil storage facility</a:t>
            </a:r>
          </a:p>
          <a:p>
            <a:pPr marL="190510" indent="-190510">
              <a:buFont typeface="Arial" panose="020B0604020202020204" pitchFamily="34" charset="0"/>
              <a:buChar char="•"/>
            </a:pPr>
            <a:r>
              <a:rPr lang="en-CA" sz="1067" dirty="0">
                <a:latin typeface="Avenir Next LT Pro" panose="020B0504020202020204" pitchFamily="34" charset="0"/>
              </a:rPr>
              <a:t>Liquids distribution port</a:t>
            </a:r>
          </a:p>
        </p:txBody>
      </p:sp>
      <p:pic>
        <p:nvPicPr>
          <p:cNvPr id="10" name="Picture 4" descr="43,973 Gas Oil Plant Stock Vectors and Vector Art | Shutterstock">
            <a:extLst>
              <a:ext uri="{FF2B5EF4-FFF2-40B4-BE49-F238E27FC236}">
                <a16:creationId xmlns:a16="http://schemas.microsoft.com/office/drawing/2014/main" id="{290C57F2-A110-BB31-1D26-0D1BC0AD51E4}"/>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5690006" y="4578452"/>
            <a:ext cx="250410" cy="31745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43,973 Gas Oil Plant Stock Vectors and Vector Art | Shutterstock">
            <a:extLst>
              <a:ext uri="{FF2B5EF4-FFF2-40B4-BE49-F238E27FC236}">
                <a16:creationId xmlns:a16="http://schemas.microsoft.com/office/drawing/2014/main" id="{493209B5-C120-E74F-F446-6F0CEA4A4035}"/>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7542562" y="4477611"/>
            <a:ext cx="250410" cy="31745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37A5CCCD-8FFF-FD10-7FCE-D1AFDFF25348}"/>
              </a:ext>
            </a:extLst>
          </p:cNvPr>
          <p:cNvGrpSpPr/>
          <p:nvPr/>
        </p:nvGrpSpPr>
        <p:grpSpPr>
          <a:xfrm>
            <a:off x="5436761" y="3821135"/>
            <a:ext cx="2167503" cy="1562073"/>
            <a:chOff x="5436761" y="3821135"/>
            <a:chExt cx="2167503" cy="1562073"/>
          </a:xfrm>
        </p:grpSpPr>
        <p:grpSp>
          <p:nvGrpSpPr>
            <p:cNvPr id="16" name="Group 15">
              <a:extLst>
                <a:ext uri="{FF2B5EF4-FFF2-40B4-BE49-F238E27FC236}">
                  <a16:creationId xmlns:a16="http://schemas.microsoft.com/office/drawing/2014/main" id="{0D22983C-42F3-D7C8-C7B3-472052C01A19}"/>
                </a:ext>
              </a:extLst>
            </p:cNvPr>
            <p:cNvGrpSpPr/>
            <p:nvPr/>
          </p:nvGrpSpPr>
          <p:grpSpPr>
            <a:xfrm>
              <a:off x="5436761" y="3821135"/>
              <a:ext cx="1357169" cy="1562073"/>
              <a:chOff x="8820273" y="9444182"/>
              <a:chExt cx="6465505" cy="6622091"/>
            </a:xfrm>
          </p:grpSpPr>
          <p:sp>
            <p:nvSpPr>
              <p:cNvPr id="28" name="Freeform: Shape 27">
                <a:extLst>
                  <a:ext uri="{FF2B5EF4-FFF2-40B4-BE49-F238E27FC236}">
                    <a16:creationId xmlns:a16="http://schemas.microsoft.com/office/drawing/2014/main" id="{EE13DE29-0DCB-141E-8836-D6640B86A018}"/>
                  </a:ext>
                </a:extLst>
              </p:cNvPr>
              <p:cNvSpPr/>
              <p:nvPr/>
            </p:nvSpPr>
            <p:spPr>
              <a:xfrm>
                <a:off x="8820273" y="13026893"/>
                <a:ext cx="5385047" cy="2583712"/>
              </a:xfrm>
              <a:custGeom>
                <a:avLst/>
                <a:gdLst>
                  <a:gd name="connsiteX0" fmla="*/ 0 w 5401340"/>
                  <a:gd name="connsiteY0" fmla="*/ 3646968 h 3646968"/>
                  <a:gd name="connsiteX1" fmla="*/ 3859619 w 5401340"/>
                  <a:gd name="connsiteY1" fmla="*/ 2498651 h 3646968"/>
                  <a:gd name="connsiteX2" fmla="*/ 5401340 w 5401340"/>
                  <a:gd name="connsiteY2" fmla="*/ 0 h 3646968"/>
                  <a:gd name="connsiteX0" fmla="*/ 0 w 5401340"/>
                  <a:gd name="connsiteY0" fmla="*/ 3646968 h 3646968"/>
                  <a:gd name="connsiteX1" fmla="*/ 3742661 w 5401340"/>
                  <a:gd name="connsiteY1" fmla="*/ 2413590 h 3646968"/>
                  <a:gd name="connsiteX2" fmla="*/ 5401340 w 5401340"/>
                  <a:gd name="connsiteY2" fmla="*/ 0 h 3646968"/>
                  <a:gd name="connsiteX0" fmla="*/ 0 w 5401340"/>
                  <a:gd name="connsiteY0" fmla="*/ 3646968 h 3646968"/>
                  <a:gd name="connsiteX1" fmla="*/ 3466215 w 5401340"/>
                  <a:gd name="connsiteY1" fmla="*/ 2753832 h 3646968"/>
                  <a:gd name="connsiteX2" fmla="*/ 5401340 w 5401340"/>
                  <a:gd name="connsiteY2" fmla="*/ 0 h 3646968"/>
                  <a:gd name="connsiteX0" fmla="*/ 0 w 5401340"/>
                  <a:gd name="connsiteY0" fmla="*/ 3646968 h 3646968"/>
                  <a:gd name="connsiteX1" fmla="*/ 3466215 w 5401340"/>
                  <a:gd name="connsiteY1" fmla="*/ 2753832 h 3646968"/>
                  <a:gd name="connsiteX2" fmla="*/ 5401340 w 5401340"/>
                  <a:gd name="connsiteY2" fmla="*/ 0 h 3646968"/>
                  <a:gd name="connsiteX0" fmla="*/ 0 w 5092996"/>
                  <a:gd name="connsiteY0" fmla="*/ 2860159 h 2860159"/>
                  <a:gd name="connsiteX1" fmla="*/ 3466215 w 5092996"/>
                  <a:gd name="connsiteY1" fmla="*/ 1967023 h 2860159"/>
                  <a:gd name="connsiteX2" fmla="*/ 5092996 w 5092996"/>
                  <a:gd name="connsiteY2" fmla="*/ 0 h 2860159"/>
                  <a:gd name="connsiteX0" fmla="*/ 0 w 5135526"/>
                  <a:gd name="connsiteY0" fmla="*/ 2955853 h 2955853"/>
                  <a:gd name="connsiteX1" fmla="*/ 3466215 w 5135526"/>
                  <a:gd name="connsiteY1" fmla="*/ 2062717 h 2955853"/>
                  <a:gd name="connsiteX2" fmla="*/ 5135526 w 5135526"/>
                  <a:gd name="connsiteY2" fmla="*/ 0 h 2955853"/>
                  <a:gd name="connsiteX0" fmla="*/ 0 w 4976037"/>
                  <a:gd name="connsiteY0" fmla="*/ 2636876 h 2636876"/>
                  <a:gd name="connsiteX1" fmla="*/ 3466215 w 4976037"/>
                  <a:gd name="connsiteY1" fmla="*/ 1743740 h 2636876"/>
                  <a:gd name="connsiteX2" fmla="*/ 4976037 w 4976037"/>
                  <a:gd name="connsiteY2" fmla="*/ 0 h 2636876"/>
                  <a:gd name="connsiteX0" fmla="*/ 0 w 4976037"/>
                  <a:gd name="connsiteY0" fmla="*/ 2636876 h 2636876"/>
                  <a:gd name="connsiteX1" fmla="*/ 3455583 w 4976037"/>
                  <a:gd name="connsiteY1" fmla="*/ 1531089 h 2636876"/>
                  <a:gd name="connsiteX2" fmla="*/ 4976037 w 4976037"/>
                  <a:gd name="connsiteY2" fmla="*/ 0 h 2636876"/>
                  <a:gd name="connsiteX0" fmla="*/ 0 w 4976037"/>
                  <a:gd name="connsiteY0" fmla="*/ 2636876 h 2636876"/>
                  <a:gd name="connsiteX1" fmla="*/ 3455583 w 4976037"/>
                  <a:gd name="connsiteY1" fmla="*/ 1531089 h 2636876"/>
                  <a:gd name="connsiteX2" fmla="*/ 4976037 w 4976037"/>
                  <a:gd name="connsiteY2" fmla="*/ 0 h 2636876"/>
                  <a:gd name="connsiteX0" fmla="*/ 0 w 4976037"/>
                  <a:gd name="connsiteY0" fmla="*/ 2636876 h 2636876"/>
                  <a:gd name="connsiteX1" fmla="*/ 3423686 w 4976037"/>
                  <a:gd name="connsiteY1" fmla="*/ 1690578 h 2636876"/>
                  <a:gd name="connsiteX2" fmla="*/ 4976037 w 4976037"/>
                  <a:gd name="connsiteY2" fmla="*/ 0 h 2636876"/>
                  <a:gd name="connsiteX0" fmla="*/ 0 w 4976037"/>
                  <a:gd name="connsiteY0" fmla="*/ 2636876 h 2636876"/>
                  <a:gd name="connsiteX1" fmla="*/ 3423686 w 4976037"/>
                  <a:gd name="connsiteY1" fmla="*/ 1690578 h 2636876"/>
                  <a:gd name="connsiteX2" fmla="*/ 4976037 w 4976037"/>
                  <a:gd name="connsiteY2" fmla="*/ 0 h 2636876"/>
                  <a:gd name="connsiteX0" fmla="*/ 0 w 4954772"/>
                  <a:gd name="connsiteY0" fmla="*/ 2488020 h 2488020"/>
                  <a:gd name="connsiteX1" fmla="*/ 3423686 w 4954772"/>
                  <a:gd name="connsiteY1" fmla="*/ 1541722 h 2488020"/>
                  <a:gd name="connsiteX2" fmla="*/ 4954772 w 4954772"/>
                  <a:gd name="connsiteY2" fmla="*/ 0 h 2488020"/>
                  <a:gd name="connsiteX0" fmla="*/ 0 w 4965404"/>
                  <a:gd name="connsiteY0" fmla="*/ 2583713 h 2583713"/>
                  <a:gd name="connsiteX1" fmla="*/ 3423686 w 4965404"/>
                  <a:gd name="connsiteY1" fmla="*/ 1637415 h 2583713"/>
                  <a:gd name="connsiteX2" fmla="*/ 4965404 w 4965404"/>
                  <a:gd name="connsiteY2" fmla="*/ 0 h 2583713"/>
                </a:gdLst>
                <a:ahLst/>
                <a:cxnLst>
                  <a:cxn ang="0">
                    <a:pos x="connsiteX0" y="connsiteY0"/>
                  </a:cxn>
                  <a:cxn ang="0">
                    <a:pos x="connsiteX1" y="connsiteY1"/>
                  </a:cxn>
                  <a:cxn ang="0">
                    <a:pos x="connsiteX2" y="connsiteY2"/>
                  </a:cxn>
                </a:cxnLst>
                <a:rect l="l" t="t" r="r" b="b"/>
                <a:pathLst>
                  <a:path w="4965404" h="2583713">
                    <a:moveTo>
                      <a:pt x="0" y="2583713"/>
                    </a:moveTo>
                    <a:cubicBezTo>
                      <a:pt x="1500963" y="2462324"/>
                      <a:pt x="2523463" y="2245243"/>
                      <a:pt x="3423686" y="1637415"/>
                    </a:cubicBezTo>
                    <a:cubicBezTo>
                      <a:pt x="4323909" y="1029587"/>
                      <a:pt x="4453269" y="860351"/>
                      <a:pt x="4965404" y="0"/>
                    </a:cubicBezTo>
                  </a:path>
                </a:pathLst>
              </a:custGeom>
              <a:noFill/>
              <a:ln w="38100">
                <a:gradFill>
                  <a:gsLst>
                    <a:gs pos="0">
                      <a:schemeClr val="accent6">
                        <a:lumMod val="50000"/>
                      </a:schemeClr>
                    </a:gs>
                    <a:gs pos="100000">
                      <a:schemeClr val="accent6">
                        <a:lumMod val="50000"/>
                        <a:alpha val="5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0" name="Freeform: Shape 29">
                <a:extLst>
                  <a:ext uri="{FF2B5EF4-FFF2-40B4-BE49-F238E27FC236}">
                    <a16:creationId xmlns:a16="http://schemas.microsoft.com/office/drawing/2014/main" id="{D2B79F04-9785-1FDC-2F36-77BB3154B7AA}"/>
                  </a:ext>
                </a:extLst>
              </p:cNvPr>
              <p:cNvSpPr/>
              <p:nvPr/>
            </p:nvSpPr>
            <p:spPr>
              <a:xfrm>
                <a:off x="12216842" y="12791446"/>
                <a:ext cx="2158409" cy="3274827"/>
              </a:xfrm>
              <a:custGeom>
                <a:avLst/>
                <a:gdLst>
                  <a:gd name="connsiteX0" fmla="*/ 0 w 2243470"/>
                  <a:gd name="connsiteY0" fmla="*/ 3434316 h 3434316"/>
                  <a:gd name="connsiteX1" fmla="*/ 1233377 w 2243470"/>
                  <a:gd name="connsiteY1" fmla="*/ 2254102 h 3434316"/>
                  <a:gd name="connsiteX2" fmla="*/ 2243470 w 2243470"/>
                  <a:gd name="connsiteY2" fmla="*/ 0 h 3434316"/>
                  <a:gd name="connsiteX0" fmla="*/ 0 w 2232837"/>
                  <a:gd name="connsiteY0" fmla="*/ 3466214 h 3466214"/>
                  <a:gd name="connsiteX1" fmla="*/ 1233377 w 2232837"/>
                  <a:gd name="connsiteY1" fmla="*/ 2286000 h 3466214"/>
                  <a:gd name="connsiteX2" fmla="*/ 2232837 w 2232837"/>
                  <a:gd name="connsiteY2" fmla="*/ 0 h 3466214"/>
                  <a:gd name="connsiteX0" fmla="*/ 0 w 1998920"/>
                  <a:gd name="connsiteY0" fmla="*/ 2860158 h 2860158"/>
                  <a:gd name="connsiteX1" fmla="*/ 1233377 w 1998920"/>
                  <a:gd name="connsiteY1" fmla="*/ 1679944 h 2860158"/>
                  <a:gd name="connsiteX2" fmla="*/ 1998920 w 1998920"/>
                  <a:gd name="connsiteY2" fmla="*/ 0 h 2860158"/>
                  <a:gd name="connsiteX0" fmla="*/ 0 w 2190306"/>
                  <a:gd name="connsiteY0" fmla="*/ 3274828 h 3274828"/>
                  <a:gd name="connsiteX1" fmla="*/ 1233377 w 2190306"/>
                  <a:gd name="connsiteY1" fmla="*/ 2094614 h 3274828"/>
                  <a:gd name="connsiteX2" fmla="*/ 2190306 w 2190306"/>
                  <a:gd name="connsiteY2" fmla="*/ 0 h 3274828"/>
                  <a:gd name="connsiteX0" fmla="*/ 0 w 2158409"/>
                  <a:gd name="connsiteY0" fmla="*/ 3274828 h 3274828"/>
                  <a:gd name="connsiteX1" fmla="*/ 1233377 w 2158409"/>
                  <a:gd name="connsiteY1" fmla="*/ 2094614 h 3274828"/>
                  <a:gd name="connsiteX2" fmla="*/ 2158409 w 2158409"/>
                  <a:gd name="connsiteY2" fmla="*/ 0 h 3274828"/>
                </a:gdLst>
                <a:ahLst/>
                <a:cxnLst>
                  <a:cxn ang="0">
                    <a:pos x="connsiteX0" y="connsiteY0"/>
                  </a:cxn>
                  <a:cxn ang="0">
                    <a:pos x="connsiteX1" y="connsiteY1"/>
                  </a:cxn>
                  <a:cxn ang="0">
                    <a:pos x="connsiteX2" y="connsiteY2"/>
                  </a:cxn>
                </a:cxnLst>
                <a:rect l="l" t="t" r="r" b="b"/>
                <a:pathLst>
                  <a:path w="2158409" h="3274828">
                    <a:moveTo>
                      <a:pt x="0" y="3274828"/>
                    </a:moveTo>
                    <a:cubicBezTo>
                      <a:pt x="429732" y="2970914"/>
                      <a:pt x="859465" y="2667000"/>
                      <a:pt x="1233377" y="2094614"/>
                    </a:cubicBezTo>
                    <a:cubicBezTo>
                      <a:pt x="1607289" y="1522228"/>
                      <a:pt x="1840318" y="840858"/>
                      <a:pt x="2158409" y="0"/>
                    </a:cubicBezTo>
                  </a:path>
                </a:pathLst>
              </a:custGeom>
              <a:noFill/>
              <a:ln w="38100">
                <a:gradFill>
                  <a:gsLst>
                    <a:gs pos="0">
                      <a:schemeClr val="accent6">
                        <a:lumMod val="50000"/>
                      </a:schemeClr>
                    </a:gs>
                    <a:gs pos="100000">
                      <a:schemeClr val="accent6">
                        <a:lumMod val="50000"/>
                        <a:alpha val="5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1" name="Freeform: Shape 30">
                <a:extLst>
                  <a:ext uri="{FF2B5EF4-FFF2-40B4-BE49-F238E27FC236}">
                    <a16:creationId xmlns:a16="http://schemas.microsoft.com/office/drawing/2014/main" id="{45F24654-3397-1326-F3E5-089867C0E879}"/>
                  </a:ext>
                </a:extLst>
              </p:cNvPr>
              <p:cNvSpPr/>
              <p:nvPr/>
            </p:nvSpPr>
            <p:spPr>
              <a:xfrm>
                <a:off x="9706042" y="9444182"/>
                <a:ext cx="5579736" cy="4997305"/>
              </a:xfrm>
              <a:custGeom>
                <a:avLst/>
                <a:gdLst>
                  <a:gd name="connsiteX0" fmla="*/ 0 w 5390707"/>
                  <a:gd name="connsiteY0" fmla="*/ 4540103 h 4540103"/>
                  <a:gd name="connsiteX1" fmla="*/ 3094075 w 5390707"/>
                  <a:gd name="connsiteY1" fmla="*/ 3530010 h 4540103"/>
                  <a:gd name="connsiteX2" fmla="*/ 5390707 w 5390707"/>
                  <a:gd name="connsiteY2" fmla="*/ 0 h 4540103"/>
                  <a:gd name="connsiteX0" fmla="*/ 0 w 5390707"/>
                  <a:gd name="connsiteY0" fmla="*/ 4540103 h 4540103"/>
                  <a:gd name="connsiteX1" fmla="*/ 3179136 w 5390707"/>
                  <a:gd name="connsiteY1" fmla="*/ 3349257 h 4540103"/>
                  <a:gd name="connsiteX2" fmla="*/ 5390707 w 5390707"/>
                  <a:gd name="connsiteY2" fmla="*/ 0 h 4540103"/>
                  <a:gd name="connsiteX0" fmla="*/ 0 w 5390707"/>
                  <a:gd name="connsiteY0" fmla="*/ 4540103 h 4540103"/>
                  <a:gd name="connsiteX1" fmla="*/ 3636336 w 5390707"/>
                  <a:gd name="connsiteY1" fmla="*/ 3327992 h 4540103"/>
                  <a:gd name="connsiteX2" fmla="*/ 5390707 w 5390707"/>
                  <a:gd name="connsiteY2" fmla="*/ 0 h 4540103"/>
                  <a:gd name="connsiteX0" fmla="*/ 0 w 5390707"/>
                  <a:gd name="connsiteY0" fmla="*/ 4540103 h 4540103"/>
                  <a:gd name="connsiteX1" fmla="*/ 3615071 w 5390707"/>
                  <a:gd name="connsiteY1" fmla="*/ 3593806 h 4540103"/>
                  <a:gd name="connsiteX2" fmla="*/ 5390707 w 5390707"/>
                  <a:gd name="connsiteY2" fmla="*/ 0 h 4540103"/>
                  <a:gd name="connsiteX0" fmla="*/ 0 w 5390707"/>
                  <a:gd name="connsiteY0" fmla="*/ 4540103 h 4540103"/>
                  <a:gd name="connsiteX1" fmla="*/ 3838354 w 5390707"/>
                  <a:gd name="connsiteY1" fmla="*/ 3561908 h 4540103"/>
                  <a:gd name="connsiteX2" fmla="*/ 5390707 w 5390707"/>
                  <a:gd name="connsiteY2" fmla="*/ 0 h 4540103"/>
                  <a:gd name="connsiteX0" fmla="*/ 0 w 5390707"/>
                  <a:gd name="connsiteY0" fmla="*/ 4540103 h 4540103"/>
                  <a:gd name="connsiteX1" fmla="*/ 3838354 w 5390707"/>
                  <a:gd name="connsiteY1" fmla="*/ 3561908 h 4540103"/>
                  <a:gd name="connsiteX2" fmla="*/ 5390707 w 5390707"/>
                  <a:gd name="connsiteY2" fmla="*/ 0 h 4540103"/>
                  <a:gd name="connsiteX0" fmla="*/ 0 w 5369442"/>
                  <a:gd name="connsiteY0" fmla="*/ 4997303 h 4997303"/>
                  <a:gd name="connsiteX1" fmla="*/ 3838354 w 5369442"/>
                  <a:gd name="connsiteY1" fmla="*/ 4019108 h 4997303"/>
                  <a:gd name="connsiteX2" fmla="*/ 5369442 w 5369442"/>
                  <a:gd name="connsiteY2" fmla="*/ 0 h 4997303"/>
                  <a:gd name="connsiteX0" fmla="*/ 0 w 5369442"/>
                  <a:gd name="connsiteY0" fmla="*/ 4997303 h 4997303"/>
                  <a:gd name="connsiteX1" fmla="*/ 3976578 w 5369442"/>
                  <a:gd name="connsiteY1" fmla="*/ 4008476 h 4997303"/>
                  <a:gd name="connsiteX2" fmla="*/ 5369442 w 5369442"/>
                  <a:gd name="connsiteY2" fmla="*/ 0 h 4997303"/>
                </a:gdLst>
                <a:ahLst/>
                <a:cxnLst>
                  <a:cxn ang="0">
                    <a:pos x="connsiteX0" y="connsiteY0"/>
                  </a:cxn>
                  <a:cxn ang="0">
                    <a:pos x="connsiteX1" y="connsiteY1"/>
                  </a:cxn>
                  <a:cxn ang="0">
                    <a:pos x="connsiteX2" y="connsiteY2"/>
                  </a:cxn>
                </a:cxnLst>
                <a:rect l="l" t="t" r="r" b="b"/>
                <a:pathLst>
                  <a:path w="5369442" h="4997303">
                    <a:moveTo>
                      <a:pt x="0" y="4997303"/>
                    </a:moveTo>
                    <a:cubicBezTo>
                      <a:pt x="1097812" y="4870598"/>
                      <a:pt x="3078127" y="4765160"/>
                      <a:pt x="3976578" y="4008476"/>
                    </a:cubicBezTo>
                    <a:cubicBezTo>
                      <a:pt x="4875029" y="3251792"/>
                      <a:pt x="5021225" y="1556784"/>
                      <a:pt x="5369442" y="0"/>
                    </a:cubicBezTo>
                  </a:path>
                </a:pathLst>
              </a:custGeom>
              <a:noFill/>
              <a:ln w="38100">
                <a:gradFill>
                  <a:gsLst>
                    <a:gs pos="67000">
                      <a:schemeClr val="accent6">
                        <a:lumMod val="50000"/>
                      </a:schemeClr>
                    </a:gs>
                    <a:gs pos="100000">
                      <a:schemeClr val="accent6">
                        <a:lumMod val="50000"/>
                        <a:alpha val="50000"/>
                      </a:schemeClr>
                    </a:gs>
                  </a:gsLst>
                  <a:lin ang="5400000" scaled="1"/>
                </a:gra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19" name="Freeform: Shape 18">
              <a:extLst>
                <a:ext uri="{FF2B5EF4-FFF2-40B4-BE49-F238E27FC236}">
                  <a16:creationId xmlns:a16="http://schemas.microsoft.com/office/drawing/2014/main" id="{6F73F984-C6E7-CB74-0E98-A7FD9F9EB452}"/>
                </a:ext>
              </a:extLst>
            </p:cNvPr>
            <p:cNvSpPr/>
            <p:nvPr/>
          </p:nvSpPr>
          <p:spPr>
            <a:xfrm>
              <a:off x="5886255" y="4587327"/>
              <a:ext cx="728962" cy="224053"/>
            </a:xfrm>
            <a:custGeom>
              <a:avLst/>
              <a:gdLst>
                <a:gd name="connsiteX0" fmla="*/ 0 w 5401340"/>
                <a:gd name="connsiteY0" fmla="*/ 3646968 h 3646968"/>
                <a:gd name="connsiteX1" fmla="*/ 3859619 w 5401340"/>
                <a:gd name="connsiteY1" fmla="*/ 2498651 h 3646968"/>
                <a:gd name="connsiteX2" fmla="*/ 5401340 w 5401340"/>
                <a:gd name="connsiteY2" fmla="*/ 0 h 3646968"/>
                <a:gd name="connsiteX0" fmla="*/ 0 w 5401340"/>
                <a:gd name="connsiteY0" fmla="*/ 3646968 h 3646968"/>
                <a:gd name="connsiteX1" fmla="*/ 3742661 w 5401340"/>
                <a:gd name="connsiteY1" fmla="*/ 2413590 h 3646968"/>
                <a:gd name="connsiteX2" fmla="*/ 5401340 w 5401340"/>
                <a:gd name="connsiteY2" fmla="*/ 0 h 3646968"/>
                <a:gd name="connsiteX0" fmla="*/ 0 w 5401340"/>
                <a:gd name="connsiteY0" fmla="*/ 3646968 h 3646968"/>
                <a:gd name="connsiteX1" fmla="*/ 3466215 w 5401340"/>
                <a:gd name="connsiteY1" fmla="*/ 2753832 h 3646968"/>
                <a:gd name="connsiteX2" fmla="*/ 5401340 w 5401340"/>
                <a:gd name="connsiteY2" fmla="*/ 0 h 3646968"/>
                <a:gd name="connsiteX0" fmla="*/ 0 w 5401340"/>
                <a:gd name="connsiteY0" fmla="*/ 3646968 h 3646968"/>
                <a:gd name="connsiteX1" fmla="*/ 3466215 w 5401340"/>
                <a:gd name="connsiteY1" fmla="*/ 2753832 h 3646968"/>
                <a:gd name="connsiteX2" fmla="*/ 5401340 w 5401340"/>
                <a:gd name="connsiteY2" fmla="*/ 0 h 3646968"/>
                <a:gd name="connsiteX0" fmla="*/ 0 w 5092996"/>
                <a:gd name="connsiteY0" fmla="*/ 2860159 h 2860159"/>
                <a:gd name="connsiteX1" fmla="*/ 3466215 w 5092996"/>
                <a:gd name="connsiteY1" fmla="*/ 1967023 h 2860159"/>
                <a:gd name="connsiteX2" fmla="*/ 5092996 w 5092996"/>
                <a:gd name="connsiteY2" fmla="*/ 0 h 2860159"/>
                <a:gd name="connsiteX0" fmla="*/ 0 w 5135526"/>
                <a:gd name="connsiteY0" fmla="*/ 2955853 h 2955853"/>
                <a:gd name="connsiteX1" fmla="*/ 3466215 w 5135526"/>
                <a:gd name="connsiteY1" fmla="*/ 2062717 h 2955853"/>
                <a:gd name="connsiteX2" fmla="*/ 5135526 w 5135526"/>
                <a:gd name="connsiteY2" fmla="*/ 0 h 2955853"/>
                <a:gd name="connsiteX0" fmla="*/ 0 w 4976037"/>
                <a:gd name="connsiteY0" fmla="*/ 2636876 h 2636876"/>
                <a:gd name="connsiteX1" fmla="*/ 3466215 w 4976037"/>
                <a:gd name="connsiteY1" fmla="*/ 1743740 h 2636876"/>
                <a:gd name="connsiteX2" fmla="*/ 4976037 w 4976037"/>
                <a:gd name="connsiteY2" fmla="*/ 0 h 2636876"/>
                <a:gd name="connsiteX0" fmla="*/ 0 w 4976037"/>
                <a:gd name="connsiteY0" fmla="*/ 2636876 h 2636876"/>
                <a:gd name="connsiteX1" fmla="*/ 3455583 w 4976037"/>
                <a:gd name="connsiteY1" fmla="*/ 1531089 h 2636876"/>
                <a:gd name="connsiteX2" fmla="*/ 4976037 w 4976037"/>
                <a:gd name="connsiteY2" fmla="*/ 0 h 2636876"/>
                <a:gd name="connsiteX0" fmla="*/ 0 w 4976037"/>
                <a:gd name="connsiteY0" fmla="*/ 2636876 h 2636876"/>
                <a:gd name="connsiteX1" fmla="*/ 3455583 w 4976037"/>
                <a:gd name="connsiteY1" fmla="*/ 1531089 h 2636876"/>
                <a:gd name="connsiteX2" fmla="*/ 4976037 w 4976037"/>
                <a:gd name="connsiteY2" fmla="*/ 0 h 2636876"/>
                <a:gd name="connsiteX0" fmla="*/ 0 w 4976037"/>
                <a:gd name="connsiteY0" fmla="*/ 2636876 h 2636876"/>
                <a:gd name="connsiteX1" fmla="*/ 3423686 w 4976037"/>
                <a:gd name="connsiteY1" fmla="*/ 1690578 h 2636876"/>
                <a:gd name="connsiteX2" fmla="*/ 4976037 w 4976037"/>
                <a:gd name="connsiteY2" fmla="*/ 0 h 2636876"/>
                <a:gd name="connsiteX0" fmla="*/ 0 w 4976037"/>
                <a:gd name="connsiteY0" fmla="*/ 2636876 h 2636876"/>
                <a:gd name="connsiteX1" fmla="*/ 3423686 w 4976037"/>
                <a:gd name="connsiteY1" fmla="*/ 1690578 h 2636876"/>
                <a:gd name="connsiteX2" fmla="*/ 4976037 w 4976037"/>
                <a:gd name="connsiteY2" fmla="*/ 0 h 2636876"/>
                <a:gd name="connsiteX0" fmla="*/ 0 w 4954772"/>
                <a:gd name="connsiteY0" fmla="*/ 2488020 h 2488020"/>
                <a:gd name="connsiteX1" fmla="*/ 3423686 w 4954772"/>
                <a:gd name="connsiteY1" fmla="*/ 1541722 h 2488020"/>
                <a:gd name="connsiteX2" fmla="*/ 4954772 w 4954772"/>
                <a:gd name="connsiteY2" fmla="*/ 0 h 2488020"/>
                <a:gd name="connsiteX0" fmla="*/ 0 w 4965404"/>
                <a:gd name="connsiteY0" fmla="*/ 2583713 h 2583713"/>
                <a:gd name="connsiteX1" fmla="*/ 3423686 w 4965404"/>
                <a:gd name="connsiteY1" fmla="*/ 1637415 h 2583713"/>
                <a:gd name="connsiteX2" fmla="*/ 4965404 w 4965404"/>
                <a:gd name="connsiteY2" fmla="*/ 0 h 2583713"/>
              </a:gdLst>
              <a:ahLst/>
              <a:cxnLst>
                <a:cxn ang="0">
                  <a:pos x="connsiteX0" y="connsiteY0"/>
                </a:cxn>
                <a:cxn ang="0">
                  <a:pos x="connsiteX1" y="connsiteY1"/>
                </a:cxn>
                <a:cxn ang="0">
                  <a:pos x="connsiteX2" y="connsiteY2"/>
                </a:cxn>
              </a:cxnLst>
              <a:rect l="l" t="t" r="r" b="b"/>
              <a:pathLst>
                <a:path w="4965404" h="2583713">
                  <a:moveTo>
                    <a:pt x="0" y="2583713"/>
                  </a:moveTo>
                  <a:cubicBezTo>
                    <a:pt x="1500963" y="2462324"/>
                    <a:pt x="2523463" y="2245243"/>
                    <a:pt x="3423686" y="1637415"/>
                  </a:cubicBezTo>
                  <a:cubicBezTo>
                    <a:pt x="4323909" y="1029587"/>
                    <a:pt x="4453269" y="860351"/>
                    <a:pt x="4965404" y="0"/>
                  </a:cubicBezTo>
                </a:path>
              </a:pathLst>
            </a:custGeom>
            <a:noFill/>
            <a:ln w="38100">
              <a:gradFill>
                <a:gsLst>
                  <a:gs pos="0">
                    <a:schemeClr val="accent6">
                      <a:lumMod val="50000"/>
                    </a:schemeClr>
                  </a:gs>
                  <a:gs pos="100000">
                    <a:schemeClr val="accent6">
                      <a:lumMod val="50000"/>
                      <a:alpha val="5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6" name="Freeform: Shape 25">
              <a:extLst>
                <a:ext uri="{FF2B5EF4-FFF2-40B4-BE49-F238E27FC236}">
                  <a16:creationId xmlns:a16="http://schemas.microsoft.com/office/drawing/2014/main" id="{048EA7C7-DC8B-6711-8EF2-557673FC3DCC}"/>
                </a:ext>
              </a:extLst>
            </p:cNvPr>
            <p:cNvSpPr/>
            <p:nvPr/>
          </p:nvSpPr>
          <p:spPr>
            <a:xfrm flipH="1">
              <a:off x="6725425" y="4198671"/>
              <a:ext cx="878839" cy="463909"/>
            </a:xfrm>
            <a:custGeom>
              <a:avLst/>
              <a:gdLst>
                <a:gd name="connsiteX0" fmla="*/ 0 w 5401340"/>
                <a:gd name="connsiteY0" fmla="*/ 3646968 h 3646968"/>
                <a:gd name="connsiteX1" fmla="*/ 3859619 w 5401340"/>
                <a:gd name="connsiteY1" fmla="*/ 2498651 h 3646968"/>
                <a:gd name="connsiteX2" fmla="*/ 5401340 w 5401340"/>
                <a:gd name="connsiteY2" fmla="*/ 0 h 3646968"/>
                <a:gd name="connsiteX0" fmla="*/ 0 w 5401340"/>
                <a:gd name="connsiteY0" fmla="*/ 3646968 h 3646968"/>
                <a:gd name="connsiteX1" fmla="*/ 3742661 w 5401340"/>
                <a:gd name="connsiteY1" fmla="*/ 2413590 h 3646968"/>
                <a:gd name="connsiteX2" fmla="*/ 5401340 w 5401340"/>
                <a:gd name="connsiteY2" fmla="*/ 0 h 3646968"/>
                <a:gd name="connsiteX0" fmla="*/ 0 w 5401340"/>
                <a:gd name="connsiteY0" fmla="*/ 3646968 h 3646968"/>
                <a:gd name="connsiteX1" fmla="*/ 3466215 w 5401340"/>
                <a:gd name="connsiteY1" fmla="*/ 2753832 h 3646968"/>
                <a:gd name="connsiteX2" fmla="*/ 5401340 w 5401340"/>
                <a:gd name="connsiteY2" fmla="*/ 0 h 3646968"/>
                <a:gd name="connsiteX0" fmla="*/ 0 w 5401340"/>
                <a:gd name="connsiteY0" fmla="*/ 3646968 h 3646968"/>
                <a:gd name="connsiteX1" fmla="*/ 3466215 w 5401340"/>
                <a:gd name="connsiteY1" fmla="*/ 2753832 h 3646968"/>
                <a:gd name="connsiteX2" fmla="*/ 5401340 w 5401340"/>
                <a:gd name="connsiteY2" fmla="*/ 0 h 3646968"/>
                <a:gd name="connsiteX0" fmla="*/ 0 w 5092996"/>
                <a:gd name="connsiteY0" fmla="*/ 2860159 h 2860159"/>
                <a:gd name="connsiteX1" fmla="*/ 3466215 w 5092996"/>
                <a:gd name="connsiteY1" fmla="*/ 1967023 h 2860159"/>
                <a:gd name="connsiteX2" fmla="*/ 5092996 w 5092996"/>
                <a:gd name="connsiteY2" fmla="*/ 0 h 2860159"/>
                <a:gd name="connsiteX0" fmla="*/ 0 w 5135526"/>
                <a:gd name="connsiteY0" fmla="*/ 2955853 h 2955853"/>
                <a:gd name="connsiteX1" fmla="*/ 3466215 w 5135526"/>
                <a:gd name="connsiteY1" fmla="*/ 2062717 h 2955853"/>
                <a:gd name="connsiteX2" fmla="*/ 5135526 w 5135526"/>
                <a:gd name="connsiteY2" fmla="*/ 0 h 2955853"/>
                <a:gd name="connsiteX0" fmla="*/ 0 w 4976037"/>
                <a:gd name="connsiteY0" fmla="*/ 2636876 h 2636876"/>
                <a:gd name="connsiteX1" fmla="*/ 3466215 w 4976037"/>
                <a:gd name="connsiteY1" fmla="*/ 1743740 h 2636876"/>
                <a:gd name="connsiteX2" fmla="*/ 4976037 w 4976037"/>
                <a:gd name="connsiteY2" fmla="*/ 0 h 2636876"/>
                <a:gd name="connsiteX0" fmla="*/ 0 w 4976037"/>
                <a:gd name="connsiteY0" fmla="*/ 2636876 h 2636876"/>
                <a:gd name="connsiteX1" fmla="*/ 3455583 w 4976037"/>
                <a:gd name="connsiteY1" fmla="*/ 1531089 h 2636876"/>
                <a:gd name="connsiteX2" fmla="*/ 4976037 w 4976037"/>
                <a:gd name="connsiteY2" fmla="*/ 0 h 2636876"/>
                <a:gd name="connsiteX0" fmla="*/ 0 w 4976037"/>
                <a:gd name="connsiteY0" fmla="*/ 2636876 h 2636876"/>
                <a:gd name="connsiteX1" fmla="*/ 3455583 w 4976037"/>
                <a:gd name="connsiteY1" fmla="*/ 1531089 h 2636876"/>
                <a:gd name="connsiteX2" fmla="*/ 4976037 w 4976037"/>
                <a:gd name="connsiteY2" fmla="*/ 0 h 2636876"/>
                <a:gd name="connsiteX0" fmla="*/ 0 w 4976037"/>
                <a:gd name="connsiteY0" fmla="*/ 2636876 h 2636876"/>
                <a:gd name="connsiteX1" fmla="*/ 3423686 w 4976037"/>
                <a:gd name="connsiteY1" fmla="*/ 1690578 h 2636876"/>
                <a:gd name="connsiteX2" fmla="*/ 4976037 w 4976037"/>
                <a:gd name="connsiteY2" fmla="*/ 0 h 2636876"/>
                <a:gd name="connsiteX0" fmla="*/ 0 w 4976037"/>
                <a:gd name="connsiteY0" fmla="*/ 2636876 h 2636876"/>
                <a:gd name="connsiteX1" fmla="*/ 3423686 w 4976037"/>
                <a:gd name="connsiteY1" fmla="*/ 1690578 h 2636876"/>
                <a:gd name="connsiteX2" fmla="*/ 4976037 w 4976037"/>
                <a:gd name="connsiteY2" fmla="*/ 0 h 2636876"/>
                <a:gd name="connsiteX0" fmla="*/ 0 w 4954772"/>
                <a:gd name="connsiteY0" fmla="*/ 2488020 h 2488020"/>
                <a:gd name="connsiteX1" fmla="*/ 3423686 w 4954772"/>
                <a:gd name="connsiteY1" fmla="*/ 1541722 h 2488020"/>
                <a:gd name="connsiteX2" fmla="*/ 4954772 w 4954772"/>
                <a:gd name="connsiteY2" fmla="*/ 0 h 2488020"/>
                <a:gd name="connsiteX0" fmla="*/ 0 w 4965404"/>
                <a:gd name="connsiteY0" fmla="*/ 2583713 h 2583713"/>
                <a:gd name="connsiteX1" fmla="*/ 3423686 w 4965404"/>
                <a:gd name="connsiteY1" fmla="*/ 1637415 h 2583713"/>
                <a:gd name="connsiteX2" fmla="*/ 4965404 w 4965404"/>
                <a:gd name="connsiteY2" fmla="*/ 0 h 2583713"/>
                <a:gd name="connsiteX0" fmla="*/ 0 w 4965404"/>
                <a:gd name="connsiteY0" fmla="*/ 2583713 h 2583713"/>
                <a:gd name="connsiteX1" fmla="*/ 3423686 w 4965404"/>
                <a:gd name="connsiteY1" fmla="*/ 1637415 h 2583713"/>
                <a:gd name="connsiteX2" fmla="*/ 4965404 w 4965404"/>
                <a:gd name="connsiteY2" fmla="*/ 0 h 2583713"/>
                <a:gd name="connsiteX0" fmla="*/ 0 w 4725239"/>
                <a:gd name="connsiteY0" fmla="*/ 2921127 h 2921127"/>
                <a:gd name="connsiteX1" fmla="*/ 3423686 w 4725239"/>
                <a:gd name="connsiteY1" fmla="*/ 1974829 h 2921127"/>
                <a:gd name="connsiteX2" fmla="*/ 4725239 w 4725239"/>
                <a:gd name="connsiteY2" fmla="*/ 0 h 2921127"/>
                <a:gd name="connsiteX0" fmla="*/ 0 w 4725239"/>
                <a:gd name="connsiteY0" fmla="*/ 2921127 h 2941882"/>
                <a:gd name="connsiteX1" fmla="*/ 3423686 w 4725239"/>
                <a:gd name="connsiteY1" fmla="*/ 1974829 h 2941882"/>
                <a:gd name="connsiteX2" fmla="*/ 4725239 w 4725239"/>
                <a:gd name="connsiteY2" fmla="*/ 0 h 2941882"/>
                <a:gd name="connsiteX0" fmla="*/ 0 w 4725239"/>
                <a:gd name="connsiteY0" fmla="*/ 2921127 h 2965167"/>
                <a:gd name="connsiteX1" fmla="*/ 3608429 w 4725239"/>
                <a:gd name="connsiteY1" fmla="*/ 2312240 h 2965167"/>
                <a:gd name="connsiteX2" fmla="*/ 4725239 w 4725239"/>
                <a:gd name="connsiteY2" fmla="*/ 0 h 2965167"/>
                <a:gd name="connsiteX0" fmla="*/ 0 w 4725239"/>
                <a:gd name="connsiteY0" fmla="*/ 2921127 h 3001404"/>
                <a:gd name="connsiteX1" fmla="*/ 3885544 w 4725239"/>
                <a:gd name="connsiteY1" fmla="*/ 2492191 h 3001404"/>
                <a:gd name="connsiteX2" fmla="*/ 4725239 w 4725239"/>
                <a:gd name="connsiteY2" fmla="*/ 0 h 3001404"/>
                <a:gd name="connsiteX0" fmla="*/ 0 w 4725239"/>
                <a:gd name="connsiteY0" fmla="*/ 2921127 h 3001404"/>
                <a:gd name="connsiteX1" fmla="*/ 3885544 w 4725239"/>
                <a:gd name="connsiteY1" fmla="*/ 2492191 h 3001404"/>
                <a:gd name="connsiteX2" fmla="*/ 4725239 w 4725239"/>
                <a:gd name="connsiteY2" fmla="*/ 0 h 3001404"/>
                <a:gd name="connsiteX0" fmla="*/ 0 w 4669813"/>
                <a:gd name="connsiteY0" fmla="*/ 2921127 h 3001404"/>
                <a:gd name="connsiteX1" fmla="*/ 3885544 w 4669813"/>
                <a:gd name="connsiteY1" fmla="*/ 2492191 h 3001404"/>
                <a:gd name="connsiteX2" fmla="*/ 4669813 w 4669813"/>
                <a:gd name="connsiteY2" fmla="*/ 0 h 3001404"/>
              </a:gdLst>
              <a:ahLst/>
              <a:cxnLst>
                <a:cxn ang="0">
                  <a:pos x="connsiteX0" y="connsiteY0"/>
                </a:cxn>
                <a:cxn ang="0">
                  <a:pos x="connsiteX1" y="connsiteY1"/>
                </a:cxn>
                <a:cxn ang="0">
                  <a:pos x="connsiteX2" y="connsiteY2"/>
                </a:cxn>
              </a:cxnLst>
              <a:rect l="l" t="t" r="r" b="b"/>
              <a:pathLst>
                <a:path w="4669813" h="3001404">
                  <a:moveTo>
                    <a:pt x="0" y="2921127"/>
                  </a:moveTo>
                  <a:cubicBezTo>
                    <a:pt x="1537914" y="3047172"/>
                    <a:pt x="2985321" y="3100019"/>
                    <a:pt x="3885544" y="2492191"/>
                  </a:cubicBezTo>
                  <a:cubicBezTo>
                    <a:pt x="4785767" y="1884363"/>
                    <a:pt x="4656481" y="1242760"/>
                    <a:pt x="4669813" y="0"/>
                  </a:cubicBezTo>
                </a:path>
              </a:pathLst>
            </a:custGeom>
            <a:noFill/>
            <a:ln w="38100">
              <a:gradFill>
                <a:gsLst>
                  <a:gs pos="0">
                    <a:schemeClr val="accent6">
                      <a:lumMod val="50000"/>
                    </a:schemeClr>
                  </a:gs>
                  <a:gs pos="100000">
                    <a:schemeClr val="accent6">
                      <a:lumMod val="50000"/>
                      <a:alpha val="5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grpSp>
      <p:pic>
        <p:nvPicPr>
          <p:cNvPr id="25" name="Picture 4" descr="43,973 Gas Oil Plant Stock Vectors and Vector Art | Shutterstock">
            <a:extLst>
              <a:ext uri="{FF2B5EF4-FFF2-40B4-BE49-F238E27FC236}">
                <a16:creationId xmlns:a16="http://schemas.microsoft.com/office/drawing/2014/main" id="{1EE81C50-6C1B-8367-7A33-6D97BA070E0C}"/>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5985127" y="5217494"/>
            <a:ext cx="250410" cy="317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132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5D87F23A-5FE6-EDB9-7774-F4282F8BAB5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815280" y="2718113"/>
            <a:ext cx="6182662" cy="3193200"/>
          </a:xfrm>
          <a:prstGeom prst="rect">
            <a:avLst/>
          </a:prstGeom>
        </p:spPr>
      </p:pic>
      <p:sp>
        <p:nvSpPr>
          <p:cNvPr id="4" name="Rectangle 3">
            <a:extLst>
              <a:ext uri="{FF2B5EF4-FFF2-40B4-BE49-F238E27FC236}">
                <a16:creationId xmlns:a16="http://schemas.microsoft.com/office/drawing/2014/main" id="{B72CB29C-2A19-BFFB-E074-41D5993C3188}"/>
              </a:ext>
            </a:extLst>
          </p:cNvPr>
          <p:cNvSpPr/>
          <p:nvPr/>
        </p:nvSpPr>
        <p:spPr>
          <a:xfrm>
            <a:off x="4614168" y="2736283"/>
            <a:ext cx="1016430" cy="734513"/>
          </a:xfrm>
          <a:prstGeom prst="rect">
            <a:avLst/>
          </a:prstGeom>
          <a:solidFill>
            <a:srgbClr val="EEF0F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latin typeface="Avenir Next LT Pro" panose="020B0504020202020204" pitchFamily="34" charset="0"/>
            </a:endParaRPr>
          </a:p>
        </p:txBody>
      </p:sp>
      <p:grpSp>
        <p:nvGrpSpPr>
          <p:cNvPr id="31" name="Group 30">
            <a:extLst>
              <a:ext uri="{FF2B5EF4-FFF2-40B4-BE49-F238E27FC236}">
                <a16:creationId xmlns:a16="http://schemas.microsoft.com/office/drawing/2014/main" id="{568FE478-BDEA-9465-296D-1AE49B78DBC8}"/>
              </a:ext>
            </a:extLst>
          </p:cNvPr>
          <p:cNvGrpSpPr/>
          <p:nvPr/>
        </p:nvGrpSpPr>
        <p:grpSpPr>
          <a:xfrm>
            <a:off x="3515635" y="830149"/>
            <a:ext cx="8568754" cy="5582018"/>
            <a:chOff x="3061371" y="551011"/>
            <a:chExt cx="8813192" cy="5474063"/>
          </a:xfrm>
        </p:grpSpPr>
        <p:sp>
          <p:nvSpPr>
            <p:cNvPr id="8" name="TextBox 7">
              <a:extLst>
                <a:ext uri="{FF2B5EF4-FFF2-40B4-BE49-F238E27FC236}">
                  <a16:creationId xmlns:a16="http://schemas.microsoft.com/office/drawing/2014/main" id="{B4AE60A8-DA2F-3F65-41AF-CC0C9A102E50}"/>
                </a:ext>
              </a:extLst>
            </p:cNvPr>
            <p:cNvSpPr txBox="1"/>
            <p:nvPr/>
          </p:nvSpPr>
          <p:spPr>
            <a:xfrm>
              <a:off x="3061371" y="5527064"/>
              <a:ext cx="1388562" cy="498010"/>
            </a:xfrm>
            <a:prstGeom prst="rect">
              <a:avLst/>
            </a:prstGeom>
            <a:noFill/>
          </p:spPr>
          <p:txBody>
            <a:bodyPr wrap="none" rtlCol="0">
              <a:spAutoFit/>
            </a:bodyPr>
            <a:lstStyle/>
            <a:p>
              <a:r>
                <a:rPr lang="en-CA" sz="900" b="1" dirty="0">
                  <a:latin typeface="Avenir Next LT Pro" panose="020B0504020202020204" pitchFamily="34" charset="0"/>
                </a:rPr>
                <a:t>WD-4</a:t>
              </a:r>
            </a:p>
            <a:p>
              <a:r>
                <a:rPr lang="en-CA" sz="900" dirty="0">
                  <a:latin typeface="Avenir Next LT Pro" panose="020B0504020202020204" pitchFamily="34" charset="0"/>
                </a:rPr>
                <a:t>2,100 bbls processing</a:t>
              </a:r>
            </a:p>
            <a:p>
              <a:r>
                <a:rPr lang="en-CA" sz="900" dirty="0">
                  <a:latin typeface="Avenir Next LT Pro" panose="020B0504020202020204" pitchFamily="34" charset="0"/>
                </a:rPr>
                <a:t>6,000 bbls sales</a:t>
              </a:r>
            </a:p>
          </p:txBody>
        </p:sp>
        <p:sp>
          <p:nvSpPr>
            <p:cNvPr id="9" name="TextBox 8">
              <a:extLst>
                <a:ext uri="{FF2B5EF4-FFF2-40B4-BE49-F238E27FC236}">
                  <a16:creationId xmlns:a16="http://schemas.microsoft.com/office/drawing/2014/main" id="{C068E356-00D0-022B-D895-356DC1A68F51}"/>
                </a:ext>
              </a:extLst>
            </p:cNvPr>
            <p:cNvSpPr txBox="1"/>
            <p:nvPr/>
          </p:nvSpPr>
          <p:spPr>
            <a:xfrm>
              <a:off x="4463300" y="5520140"/>
              <a:ext cx="1388562" cy="498010"/>
            </a:xfrm>
            <a:prstGeom prst="rect">
              <a:avLst/>
            </a:prstGeom>
            <a:noFill/>
          </p:spPr>
          <p:txBody>
            <a:bodyPr wrap="none" rtlCol="0">
              <a:spAutoFit/>
            </a:bodyPr>
            <a:lstStyle/>
            <a:p>
              <a:r>
                <a:rPr lang="en-CA" sz="900" b="1" dirty="0">
                  <a:latin typeface="Avenir Next LT Pro" panose="020B0504020202020204" pitchFamily="34" charset="0"/>
                </a:rPr>
                <a:t>WD-8</a:t>
              </a:r>
            </a:p>
            <a:p>
              <a:r>
                <a:rPr lang="en-CA" sz="900" dirty="0">
                  <a:latin typeface="Avenir Next LT Pro" panose="020B0504020202020204" pitchFamily="34" charset="0"/>
                </a:rPr>
                <a:t>1,300 bbls processing</a:t>
              </a:r>
            </a:p>
            <a:p>
              <a:r>
                <a:rPr lang="en-CA" sz="900" dirty="0">
                  <a:latin typeface="Avenir Next LT Pro" panose="020B0504020202020204" pitchFamily="34" charset="0"/>
                </a:rPr>
                <a:t>750 bbls sales</a:t>
              </a:r>
            </a:p>
          </p:txBody>
        </p:sp>
        <p:sp>
          <p:nvSpPr>
            <p:cNvPr id="10" name="TextBox 9">
              <a:extLst>
                <a:ext uri="{FF2B5EF4-FFF2-40B4-BE49-F238E27FC236}">
                  <a16:creationId xmlns:a16="http://schemas.microsoft.com/office/drawing/2014/main" id="{4C0BFE69-5D90-C085-B7AC-5348E4A0457A}"/>
                </a:ext>
              </a:extLst>
            </p:cNvPr>
            <p:cNvSpPr txBox="1"/>
            <p:nvPr/>
          </p:nvSpPr>
          <p:spPr>
            <a:xfrm>
              <a:off x="6193028" y="5509361"/>
              <a:ext cx="1388562" cy="498010"/>
            </a:xfrm>
            <a:prstGeom prst="rect">
              <a:avLst/>
            </a:prstGeom>
            <a:noFill/>
          </p:spPr>
          <p:txBody>
            <a:bodyPr wrap="none" rtlCol="0">
              <a:spAutoFit/>
            </a:bodyPr>
            <a:lstStyle/>
            <a:p>
              <a:r>
                <a:rPr lang="en-CA" sz="900" b="1" dirty="0">
                  <a:latin typeface="Avenir Next LT Pro" panose="020B0504020202020204" pitchFamily="34" charset="0"/>
                </a:rPr>
                <a:t>CO-1</a:t>
              </a:r>
            </a:p>
            <a:p>
              <a:r>
                <a:rPr lang="en-CA" sz="900" dirty="0">
                  <a:latin typeface="Avenir Next LT Pro" panose="020B0504020202020204" pitchFamily="34" charset="0"/>
                </a:rPr>
                <a:t>2,000 bbls processing</a:t>
              </a:r>
            </a:p>
            <a:p>
              <a:r>
                <a:rPr lang="en-CA" sz="900" dirty="0">
                  <a:latin typeface="Avenir Next LT Pro" panose="020B0504020202020204" pitchFamily="34" charset="0"/>
                </a:rPr>
                <a:t>2,200 bbls sales</a:t>
              </a:r>
            </a:p>
          </p:txBody>
        </p:sp>
        <p:grpSp>
          <p:nvGrpSpPr>
            <p:cNvPr id="28" name="Group 27">
              <a:extLst>
                <a:ext uri="{FF2B5EF4-FFF2-40B4-BE49-F238E27FC236}">
                  <a16:creationId xmlns:a16="http://schemas.microsoft.com/office/drawing/2014/main" id="{FAA3250B-17A4-FCDE-CFC0-DBC8DCD822FE}"/>
                </a:ext>
              </a:extLst>
            </p:cNvPr>
            <p:cNvGrpSpPr/>
            <p:nvPr/>
          </p:nvGrpSpPr>
          <p:grpSpPr>
            <a:xfrm>
              <a:off x="3635758" y="551011"/>
              <a:ext cx="8238805" cy="5079533"/>
              <a:chOff x="3395672" y="-642655"/>
              <a:chExt cx="8944556" cy="5998688"/>
            </a:xfrm>
          </p:grpSpPr>
          <p:sp>
            <p:nvSpPr>
              <p:cNvPr id="6" name="Freeform: Shape 5">
                <a:extLst>
                  <a:ext uri="{FF2B5EF4-FFF2-40B4-BE49-F238E27FC236}">
                    <a16:creationId xmlns:a16="http://schemas.microsoft.com/office/drawing/2014/main" id="{F8F4F950-6BB9-8D2A-3E2D-5D1E358AFEB0}"/>
                  </a:ext>
                </a:extLst>
              </p:cNvPr>
              <p:cNvSpPr/>
              <p:nvPr/>
            </p:nvSpPr>
            <p:spPr>
              <a:xfrm>
                <a:off x="6015359" y="591802"/>
                <a:ext cx="2010565" cy="2633397"/>
              </a:xfrm>
              <a:custGeom>
                <a:avLst/>
                <a:gdLst>
                  <a:gd name="connsiteX0" fmla="*/ 0 w 4620126"/>
                  <a:gd name="connsiteY0" fmla="*/ 0 h 902369"/>
                  <a:gd name="connsiteX1" fmla="*/ 2586789 w 4620126"/>
                  <a:gd name="connsiteY1" fmla="*/ 0 h 902369"/>
                  <a:gd name="connsiteX2" fmla="*/ 2586789 w 4620126"/>
                  <a:gd name="connsiteY2" fmla="*/ 902369 h 902369"/>
                  <a:gd name="connsiteX3" fmla="*/ 4620126 w 4620126"/>
                  <a:gd name="connsiteY3" fmla="*/ 902369 h 902369"/>
                </a:gdLst>
                <a:ahLst/>
                <a:cxnLst>
                  <a:cxn ang="0">
                    <a:pos x="connsiteX0" y="connsiteY0"/>
                  </a:cxn>
                  <a:cxn ang="0">
                    <a:pos x="connsiteX1" y="connsiteY1"/>
                  </a:cxn>
                  <a:cxn ang="0">
                    <a:pos x="connsiteX2" y="connsiteY2"/>
                  </a:cxn>
                  <a:cxn ang="0">
                    <a:pos x="connsiteX3" y="connsiteY3"/>
                  </a:cxn>
                </a:cxnLst>
                <a:rect l="l" t="t" r="r" b="b"/>
                <a:pathLst>
                  <a:path w="4620126" h="902369">
                    <a:moveTo>
                      <a:pt x="0" y="0"/>
                    </a:moveTo>
                    <a:lnTo>
                      <a:pt x="2586789" y="0"/>
                    </a:lnTo>
                    <a:lnTo>
                      <a:pt x="2586789" y="902369"/>
                    </a:lnTo>
                    <a:lnTo>
                      <a:pt x="4620126" y="902369"/>
                    </a:ln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900" dirty="0">
                  <a:solidFill>
                    <a:schemeClr val="tx1"/>
                  </a:solidFill>
                  <a:latin typeface="Avenir Next LT Pro" panose="020B0504020202020204" pitchFamily="34" charset="0"/>
                </a:endParaRPr>
              </a:p>
            </p:txBody>
          </p:sp>
          <p:sp>
            <p:nvSpPr>
              <p:cNvPr id="7" name="Freeform: Shape 6">
                <a:extLst>
                  <a:ext uri="{FF2B5EF4-FFF2-40B4-BE49-F238E27FC236}">
                    <a16:creationId xmlns:a16="http://schemas.microsoft.com/office/drawing/2014/main" id="{32AA3294-8C93-2296-66F9-038543CA6337}"/>
                  </a:ext>
                </a:extLst>
              </p:cNvPr>
              <p:cNvSpPr/>
              <p:nvPr/>
            </p:nvSpPr>
            <p:spPr>
              <a:xfrm>
                <a:off x="9297269" y="30357"/>
                <a:ext cx="807291" cy="3305983"/>
              </a:xfrm>
              <a:custGeom>
                <a:avLst/>
                <a:gdLst>
                  <a:gd name="connsiteX0" fmla="*/ 1395664 w 1395664"/>
                  <a:gd name="connsiteY0" fmla="*/ 0 h 1239253"/>
                  <a:gd name="connsiteX1" fmla="*/ 457200 w 1395664"/>
                  <a:gd name="connsiteY1" fmla="*/ 0 h 1239253"/>
                  <a:gd name="connsiteX2" fmla="*/ 457200 w 1395664"/>
                  <a:gd name="connsiteY2" fmla="*/ 1239253 h 1239253"/>
                  <a:gd name="connsiteX3" fmla="*/ 0 w 1395664"/>
                  <a:gd name="connsiteY3" fmla="*/ 1239253 h 1239253"/>
                </a:gdLst>
                <a:ahLst/>
                <a:cxnLst>
                  <a:cxn ang="0">
                    <a:pos x="connsiteX0" y="connsiteY0"/>
                  </a:cxn>
                  <a:cxn ang="0">
                    <a:pos x="connsiteX1" y="connsiteY1"/>
                  </a:cxn>
                  <a:cxn ang="0">
                    <a:pos x="connsiteX2" y="connsiteY2"/>
                  </a:cxn>
                  <a:cxn ang="0">
                    <a:pos x="connsiteX3" y="connsiteY3"/>
                  </a:cxn>
                </a:cxnLst>
                <a:rect l="l" t="t" r="r" b="b"/>
                <a:pathLst>
                  <a:path w="1395664" h="1239253">
                    <a:moveTo>
                      <a:pt x="1395664" y="0"/>
                    </a:moveTo>
                    <a:lnTo>
                      <a:pt x="457200" y="0"/>
                    </a:lnTo>
                    <a:lnTo>
                      <a:pt x="457200" y="1239253"/>
                    </a:lnTo>
                    <a:lnTo>
                      <a:pt x="0" y="1239253"/>
                    </a:lnTo>
                  </a:path>
                </a:pathLst>
              </a:cu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900" dirty="0">
                  <a:solidFill>
                    <a:schemeClr val="tx1"/>
                  </a:solidFill>
                  <a:latin typeface="Avenir Next LT Pro" panose="020B0504020202020204" pitchFamily="34" charset="0"/>
                </a:endParaRPr>
              </a:p>
            </p:txBody>
          </p:sp>
          <p:sp>
            <p:nvSpPr>
              <p:cNvPr id="11" name="Freeform: Shape 10">
                <a:extLst>
                  <a:ext uri="{FF2B5EF4-FFF2-40B4-BE49-F238E27FC236}">
                    <a16:creationId xmlns:a16="http://schemas.microsoft.com/office/drawing/2014/main" id="{A556181A-C2C6-B241-9B59-859461B7EF7D}"/>
                  </a:ext>
                </a:extLst>
              </p:cNvPr>
              <p:cNvSpPr/>
              <p:nvPr/>
            </p:nvSpPr>
            <p:spPr>
              <a:xfrm>
                <a:off x="3395672" y="4611678"/>
                <a:ext cx="1324005" cy="740178"/>
              </a:xfrm>
              <a:custGeom>
                <a:avLst/>
                <a:gdLst>
                  <a:gd name="connsiteX0" fmla="*/ 1828800 w 1828800"/>
                  <a:gd name="connsiteY0" fmla="*/ 0 h 875489"/>
                  <a:gd name="connsiteX1" fmla="*/ 719847 w 1828800"/>
                  <a:gd name="connsiteY1" fmla="*/ 0 h 875489"/>
                  <a:gd name="connsiteX2" fmla="*/ 719847 w 1828800"/>
                  <a:gd name="connsiteY2" fmla="*/ 875489 h 875489"/>
                  <a:gd name="connsiteX3" fmla="*/ 0 w 1828800"/>
                  <a:gd name="connsiteY3" fmla="*/ 875489 h 875489"/>
                </a:gdLst>
                <a:ahLst/>
                <a:cxnLst>
                  <a:cxn ang="0">
                    <a:pos x="connsiteX0" y="connsiteY0"/>
                  </a:cxn>
                  <a:cxn ang="0">
                    <a:pos x="connsiteX1" y="connsiteY1"/>
                  </a:cxn>
                  <a:cxn ang="0">
                    <a:pos x="connsiteX2" y="connsiteY2"/>
                  </a:cxn>
                  <a:cxn ang="0">
                    <a:pos x="connsiteX3" y="connsiteY3"/>
                  </a:cxn>
                </a:cxnLst>
                <a:rect l="l" t="t" r="r" b="b"/>
                <a:pathLst>
                  <a:path w="1828800" h="875489">
                    <a:moveTo>
                      <a:pt x="1828800" y="0"/>
                    </a:moveTo>
                    <a:lnTo>
                      <a:pt x="719847" y="0"/>
                    </a:lnTo>
                    <a:lnTo>
                      <a:pt x="719847" y="875489"/>
                    </a:lnTo>
                    <a:lnTo>
                      <a:pt x="0" y="875489"/>
                    </a:lnTo>
                  </a:path>
                </a:pathLst>
              </a:custGeom>
              <a:ln>
                <a:solidFill>
                  <a:srgbClr val="00B050"/>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CA" sz="900" dirty="0">
                  <a:latin typeface="Avenir Next LT Pro" panose="020B0504020202020204" pitchFamily="34" charset="0"/>
                </a:endParaRPr>
              </a:p>
            </p:txBody>
          </p:sp>
          <p:sp>
            <p:nvSpPr>
              <p:cNvPr id="12" name="Freeform: Shape 11">
                <a:extLst>
                  <a:ext uri="{FF2B5EF4-FFF2-40B4-BE49-F238E27FC236}">
                    <a16:creationId xmlns:a16="http://schemas.microsoft.com/office/drawing/2014/main" id="{EACCBEEA-B049-CC6F-FA5D-67583927D86E}"/>
                  </a:ext>
                </a:extLst>
              </p:cNvPr>
              <p:cNvSpPr/>
              <p:nvPr/>
            </p:nvSpPr>
            <p:spPr>
              <a:xfrm>
                <a:off x="4799594" y="4459595"/>
                <a:ext cx="131587" cy="896438"/>
              </a:xfrm>
              <a:custGeom>
                <a:avLst/>
                <a:gdLst>
                  <a:gd name="connsiteX0" fmla="*/ 155642 w 155642"/>
                  <a:gd name="connsiteY0" fmla="*/ 0 h 1060315"/>
                  <a:gd name="connsiteX1" fmla="*/ 155642 w 155642"/>
                  <a:gd name="connsiteY1" fmla="*/ 1060315 h 1060315"/>
                  <a:gd name="connsiteX2" fmla="*/ 0 w 155642"/>
                  <a:gd name="connsiteY2" fmla="*/ 1060315 h 1060315"/>
                </a:gdLst>
                <a:ahLst/>
                <a:cxnLst>
                  <a:cxn ang="0">
                    <a:pos x="connsiteX0" y="connsiteY0"/>
                  </a:cxn>
                  <a:cxn ang="0">
                    <a:pos x="connsiteX1" y="connsiteY1"/>
                  </a:cxn>
                  <a:cxn ang="0">
                    <a:pos x="connsiteX2" y="connsiteY2"/>
                  </a:cxn>
                </a:cxnLst>
                <a:rect l="l" t="t" r="r" b="b"/>
                <a:pathLst>
                  <a:path w="155642" h="1060315">
                    <a:moveTo>
                      <a:pt x="155642" y="0"/>
                    </a:moveTo>
                    <a:lnTo>
                      <a:pt x="155642" y="1060315"/>
                    </a:lnTo>
                    <a:lnTo>
                      <a:pt x="0" y="1060315"/>
                    </a:lnTo>
                  </a:path>
                </a:pathLst>
              </a:custGeom>
              <a:ln>
                <a:solidFill>
                  <a:srgbClr val="00B050"/>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CA" sz="900" dirty="0">
                  <a:latin typeface="Avenir Next LT Pro" panose="020B0504020202020204" pitchFamily="34" charset="0"/>
                </a:endParaRPr>
              </a:p>
            </p:txBody>
          </p:sp>
          <p:sp>
            <p:nvSpPr>
              <p:cNvPr id="13" name="Freeform: Shape 12">
                <a:extLst>
                  <a:ext uri="{FF2B5EF4-FFF2-40B4-BE49-F238E27FC236}">
                    <a16:creationId xmlns:a16="http://schemas.microsoft.com/office/drawing/2014/main" id="{901842C9-C66B-1148-5160-80558A37CB2B}"/>
                  </a:ext>
                </a:extLst>
              </p:cNvPr>
              <p:cNvSpPr/>
              <p:nvPr/>
            </p:nvSpPr>
            <p:spPr>
              <a:xfrm>
                <a:off x="5554529" y="4913007"/>
                <a:ext cx="608591" cy="427658"/>
              </a:xfrm>
              <a:custGeom>
                <a:avLst/>
                <a:gdLst>
                  <a:gd name="connsiteX0" fmla="*/ 0 w 719847"/>
                  <a:gd name="connsiteY0" fmla="*/ 0 h 505838"/>
                  <a:gd name="connsiteX1" fmla="*/ 0 w 719847"/>
                  <a:gd name="connsiteY1" fmla="*/ 505838 h 505838"/>
                  <a:gd name="connsiteX2" fmla="*/ 719847 w 719847"/>
                  <a:gd name="connsiteY2" fmla="*/ 505838 h 505838"/>
                </a:gdLst>
                <a:ahLst/>
                <a:cxnLst>
                  <a:cxn ang="0">
                    <a:pos x="connsiteX0" y="connsiteY0"/>
                  </a:cxn>
                  <a:cxn ang="0">
                    <a:pos x="connsiteX1" y="connsiteY1"/>
                  </a:cxn>
                  <a:cxn ang="0">
                    <a:pos x="connsiteX2" y="connsiteY2"/>
                  </a:cxn>
                </a:cxnLst>
                <a:rect l="l" t="t" r="r" b="b"/>
                <a:pathLst>
                  <a:path w="719847" h="505838">
                    <a:moveTo>
                      <a:pt x="0" y="0"/>
                    </a:moveTo>
                    <a:lnTo>
                      <a:pt x="0" y="505838"/>
                    </a:lnTo>
                    <a:lnTo>
                      <a:pt x="719847" y="505838"/>
                    </a:lnTo>
                  </a:path>
                </a:pathLst>
              </a:custGeom>
              <a:ln>
                <a:solidFill>
                  <a:srgbClr val="00B050"/>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CA" sz="900" dirty="0">
                  <a:latin typeface="Avenir Next LT Pro" panose="020B0504020202020204" pitchFamily="34" charset="0"/>
                </a:endParaRPr>
              </a:p>
            </p:txBody>
          </p:sp>
          <p:sp>
            <p:nvSpPr>
              <p:cNvPr id="14" name="Freeform: Shape 13">
                <a:extLst>
                  <a:ext uri="{FF2B5EF4-FFF2-40B4-BE49-F238E27FC236}">
                    <a16:creationId xmlns:a16="http://schemas.microsoft.com/office/drawing/2014/main" id="{0088808B-CEFA-47E4-A905-1DC4AEA28FAD}"/>
                  </a:ext>
                </a:extLst>
              </p:cNvPr>
              <p:cNvSpPr/>
              <p:nvPr/>
            </p:nvSpPr>
            <p:spPr>
              <a:xfrm flipV="1">
                <a:off x="8146314" y="3518559"/>
                <a:ext cx="2039868" cy="223120"/>
              </a:xfrm>
              <a:custGeom>
                <a:avLst/>
                <a:gdLst>
                  <a:gd name="connsiteX0" fmla="*/ 593387 w 593387"/>
                  <a:gd name="connsiteY0" fmla="*/ 914400 h 914400"/>
                  <a:gd name="connsiteX1" fmla="*/ 272374 w 593387"/>
                  <a:gd name="connsiteY1" fmla="*/ 914400 h 914400"/>
                  <a:gd name="connsiteX2" fmla="*/ 272374 w 593387"/>
                  <a:gd name="connsiteY2" fmla="*/ 0 h 914400"/>
                  <a:gd name="connsiteX3" fmla="*/ 0 w 593387"/>
                  <a:gd name="connsiteY3" fmla="*/ 0 h 914400"/>
                </a:gdLst>
                <a:ahLst/>
                <a:cxnLst>
                  <a:cxn ang="0">
                    <a:pos x="connsiteX0" y="connsiteY0"/>
                  </a:cxn>
                  <a:cxn ang="0">
                    <a:pos x="connsiteX1" y="connsiteY1"/>
                  </a:cxn>
                  <a:cxn ang="0">
                    <a:pos x="connsiteX2" y="connsiteY2"/>
                  </a:cxn>
                  <a:cxn ang="0">
                    <a:pos x="connsiteX3" y="connsiteY3"/>
                  </a:cxn>
                </a:cxnLst>
                <a:rect l="l" t="t" r="r" b="b"/>
                <a:pathLst>
                  <a:path w="593387" h="914400">
                    <a:moveTo>
                      <a:pt x="593387" y="914400"/>
                    </a:moveTo>
                    <a:lnTo>
                      <a:pt x="272374" y="914400"/>
                    </a:lnTo>
                    <a:lnTo>
                      <a:pt x="272374" y="0"/>
                    </a:lnTo>
                    <a:lnTo>
                      <a:pt x="0" y="0"/>
                    </a:ln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900" dirty="0">
                  <a:solidFill>
                    <a:schemeClr val="tx1"/>
                  </a:solidFill>
                  <a:latin typeface="Avenir Next LT Pro" panose="020B0504020202020204" pitchFamily="34" charset="0"/>
                </a:endParaRPr>
              </a:p>
            </p:txBody>
          </p:sp>
          <p:sp>
            <p:nvSpPr>
              <p:cNvPr id="15" name="TextBox 14">
                <a:extLst>
                  <a:ext uri="{FF2B5EF4-FFF2-40B4-BE49-F238E27FC236}">
                    <a16:creationId xmlns:a16="http://schemas.microsoft.com/office/drawing/2014/main" id="{EF415FBD-D927-50FE-F254-86E60A3AAA51}"/>
                  </a:ext>
                </a:extLst>
              </p:cNvPr>
              <p:cNvSpPr txBox="1"/>
              <p:nvPr/>
            </p:nvSpPr>
            <p:spPr>
              <a:xfrm>
                <a:off x="9928788" y="-642655"/>
                <a:ext cx="2411440" cy="908922"/>
              </a:xfrm>
              <a:prstGeom prst="rect">
                <a:avLst/>
              </a:prstGeom>
              <a:solidFill>
                <a:srgbClr val="EEF0F1"/>
              </a:solidFill>
            </p:spPr>
            <p:txBody>
              <a:bodyPr wrap="none" rtlCol="0">
                <a:spAutoFit/>
              </a:bodyPr>
              <a:lstStyle/>
              <a:p>
                <a:r>
                  <a:rPr lang="en-CA" sz="900" b="1" dirty="0">
                    <a:latin typeface="Avenir Next LT Pro" panose="020B0504020202020204" pitchFamily="34" charset="0"/>
                  </a:rPr>
                  <a:t>Balata East</a:t>
                </a:r>
                <a:endParaRPr lang="en-CA" sz="900" dirty="0">
                  <a:latin typeface="Avenir Next LT Pro" panose="020B0504020202020204" pitchFamily="34" charset="0"/>
                </a:endParaRPr>
              </a:p>
              <a:p>
                <a:r>
                  <a:rPr lang="en-CA" sz="900" dirty="0">
                    <a:latin typeface="Avenir Next LT Pro" panose="020B0504020202020204" pitchFamily="34" charset="0"/>
                  </a:rPr>
                  <a:t>Oil battery</a:t>
                </a:r>
              </a:p>
              <a:p>
                <a:r>
                  <a:rPr lang="en-CA" sz="900" dirty="0">
                    <a:latin typeface="Avenir Next LT Pro" panose="020B0504020202020204" pitchFamily="34" charset="0"/>
                  </a:rPr>
                  <a:t>Sales point for Cascadura liquids</a:t>
                </a:r>
              </a:p>
              <a:p>
                <a:r>
                  <a:rPr lang="en-CA" sz="900" dirty="0">
                    <a:latin typeface="Avenir Next LT Pro" panose="020B0504020202020204" pitchFamily="34" charset="0"/>
                  </a:rPr>
                  <a:t>6” sales pipeline (~18 km.)</a:t>
                </a:r>
              </a:p>
              <a:p>
                <a:r>
                  <a:rPr lang="en-CA" sz="900" dirty="0">
                    <a:latin typeface="Avenir Next LT Pro" panose="020B0504020202020204" pitchFamily="34" charset="0"/>
                  </a:rPr>
                  <a:t>600 bbls processing; 2,500 bbls sales</a:t>
                </a:r>
              </a:p>
            </p:txBody>
          </p:sp>
          <p:pic>
            <p:nvPicPr>
              <p:cNvPr id="17" name="Picture 2" descr="Oil and gas icon set Royalty Free Vector Image">
                <a:extLst>
                  <a:ext uri="{FF2B5EF4-FFF2-40B4-BE49-F238E27FC236}">
                    <a16:creationId xmlns:a16="http://schemas.microsoft.com/office/drawing/2014/main" id="{1B5602A5-2F22-CF8B-6A3A-1483718CCEF5}"/>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8130326" y="3085655"/>
                <a:ext cx="607671" cy="5383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Oil and gas icon set Royalty Free Vector Image">
                <a:extLst>
                  <a:ext uri="{FF2B5EF4-FFF2-40B4-BE49-F238E27FC236}">
                    <a16:creationId xmlns:a16="http://schemas.microsoft.com/office/drawing/2014/main" id="{AB054592-69B0-2CD6-326B-334A5BA849D9}"/>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7538643" y="3318299"/>
                <a:ext cx="607671" cy="5383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43,973 Gas Oil Plant Stock Vectors and Vector Art | Shutterstock">
                <a:extLst>
                  <a:ext uri="{FF2B5EF4-FFF2-40B4-BE49-F238E27FC236}">
                    <a16:creationId xmlns:a16="http://schemas.microsoft.com/office/drawing/2014/main" id="{6D5DD58E-8FF3-09A5-636C-D0CFFB43A3E8}"/>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024359" y="3050241"/>
                <a:ext cx="276079" cy="34991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43,973 Gas Oil Plant Stock Vectors and Vector Art | Shutterstock">
                <a:extLst>
                  <a:ext uri="{FF2B5EF4-FFF2-40B4-BE49-F238E27FC236}">
                    <a16:creationId xmlns:a16="http://schemas.microsoft.com/office/drawing/2014/main" id="{46885720-407E-F81E-57A7-2541F06E853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4641759" y="4253444"/>
                <a:ext cx="276079" cy="34991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43,973 Gas Oil Plant Stock Vectors and Vector Art | Shutterstock">
                <a:extLst>
                  <a:ext uri="{FF2B5EF4-FFF2-40B4-BE49-F238E27FC236}">
                    <a16:creationId xmlns:a16="http://schemas.microsoft.com/office/drawing/2014/main" id="{43634363-4D26-649B-7B06-9149360143D8}"/>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4969043" y="4058978"/>
                <a:ext cx="276079" cy="34991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43,973 Gas Oil Plant Stock Vectors and Vector Art | Shutterstock">
                <a:extLst>
                  <a:ext uri="{FF2B5EF4-FFF2-40B4-BE49-F238E27FC236}">
                    <a16:creationId xmlns:a16="http://schemas.microsoft.com/office/drawing/2014/main" id="{EEEC0AC7-D4AE-9978-C8F0-6E2E86D3B2A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5533911" y="4424447"/>
                <a:ext cx="276079" cy="34991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254FD3F6-257C-D2EA-D4DD-145698C67342}"/>
                  </a:ext>
                </a:extLst>
              </p:cNvPr>
              <p:cNvSpPr txBox="1"/>
              <p:nvPr/>
            </p:nvSpPr>
            <p:spPr>
              <a:xfrm>
                <a:off x="3866116" y="450814"/>
                <a:ext cx="2570062" cy="1069321"/>
              </a:xfrm>
              <a:prstGeom prst="rect">
                <a:avLst/>
              </a:prstGeom>
              <a:noFill/>
            </p:spPr>
            <p:txBody>
              <a:bodyPr wrap="square" rtlCol="0">
                <a:spAutoFit/>
              </a:bodyPr>
              <a:lstStyle/>
              <a:p>
                <a:r>
                  <a:rPr lang="en-CA" sz="900" b="1" dirty="0">
                    <a:latin typeface="Avenir Next LT Pro" panose="020B0504020202020204" pitchFamily="34" charset="0"/>
                  </a:rPr>
                  <a:t>Cascadura A Natural Gas Facility</a:t>
                </a:r>
                <a:endParaRPr lang="en-CA" sz="900" dirty="0">
                  <a:latin typeface="Avenir Next LT Pro" panose="020B0504020202020204" pitchFamily="34" charset="0"/>
                </a:endParaRPr>
              </a:p>
              <a:p>
                <a:r>
                  <a:rPr lang="en-CA" sz="900" dirty="0">
                    <a:latin typeface="Avenir Next LT Pro" panose="020B0504020202020204" pitchFamily="34" charset="0"/>
                  </a:rPr>
                  <a:t>Commissioned September 2023</a:t>
                </a:r>
              </a:p>
              <a:p>
                <a:r>
                  <a:rPr lang="en-CA" sz="900" dirty="0">
                    <a:latin typeface="Avenir Next LT Pro" panose="020B0504020202020204" pitchFamily="34" charset="0"/>
                  </a:rPr>
                  <a:t>Facility expansion November 2024:</a:t>
                </a:r>
              </a:p>
              <a:p>
                <a:r>
                  <a:rPr lang="en-CA" sz="900" dirty="0">
                    <a:latin typeface="Avenir Next LT Pro" panose="020B0504020202020204" pitchFamily="34" charset="0"/>
                  </a:rPr>
                  <a:t>140 MMcf/d natural gas capacity</a:t>
                </a:r>
              </a:p>
              <a:p>
                <a:r>
                  <a:rPr lang="en-CA" sz="900" dirty="0">
                    <a:latin typeface="Avenir Next LT Pro" panose="020B0504020202020204" pitchFamily="34" charset="0"/>
                  </a:rPr>
                  <a:t>4,000 bbls NGL storage</a:t>
                </a:r>
              </a:p>
              <a:p>
                <a:r>
                  <a:rPr lang="en-CA" sz="900" dirty="0">
                    <a:latin typeface="Avenir Next LT Pro" panose="020B0504020202020204" pitchFamily="34" charset="0"/>
                  </a:rPr>
                  <a:t>800 bbls water storage</a:t>
                </a:r>
              </a:p>
            </p:txBody>
          </p:sp>
          <p:sp>
            <p:nvSpPr>
              <p:cNvPr id="24" name="TextBox 23">
                <a:extLst>
                  <a:ext uri="{FF2B5EF4-FFF2-40B4-BE49-F238E27FC236}">
                    <a16:creationId xmlns:a16="http://schemas.microsoft.com/office/drawing/2014/main" id="{779BA3BD-0115-4366-93AD-8A9CE6CC7D98}"/>
                  </a:ext>
                </a:extLst>
              </p:cNvPr>
              <p:cNvSpPr txBox="1"/>
              <p:nvPr/>
            </p:nvSpPr>
            <p:spPr>
              <a:xfrm>
                <a:off x="10226815" y="1947861"/>
                <a:ext cx="2042707" cy="748525"/>
              </a:xfrm>
              <a:prstGeom prst="rect">
                <a:avLst/>
              </a:prstGeom>
              <a:noFill/>
            </p:spPr>
            <p:txBody>
              <a:bodyPr wrap="none" rtlCol="0">
                <a:spAutoFit/>
              </a:bodyPr>
              <a:lstStyle/>
              <a:p>
                <a:r>
                  <a:rPr lang="en-CA" sz="900" b="1" dirty="0">
                    <a:latin typeface="Avenir Next LT Pro" panose="020B0504020202020204" pitchFamily="34" charset="0"/>
                  </a:rPr>
                  <a:t>Coho Natural Gas Facility</a:t>
                </a:r>
                <a:endParaRPr lang="en-CA" sz="900" dirty="0">
                  <a:latin typeface="Avenir Next LT Pro" panose="020B0504020202020204" pitchFamily="34" charset="0"/>
                </a:endParaRPr>
              </a:p>
              <a:p>
                <a:r>
                  <a:rPr lang="en-CA" sz="900" dirty="0">
                    <a:latin typeface="Avenir Next LT Pro" panose="020B0504020202020204" pitchFamily="34" charset="0"/>
                  </a:rPr>
                  <a:t>Commissioned October 2022</a:t>
                </a:r>
              </a:p>
              <a:p>
                <a:r>
                  <a:rPr lang="en-CA" sz="900" dirty="0">
                    <a:latin typeface="Avenir Next LT Pro" panose="020B0504020202020204" pitchFamily="34" charset="0"/>
                  </a:rPr>
                  <a:t>24 MMcf/d natural gas capacity</a:t>
                </a:r>
              </a:p>
              <a:p>
                <a:r>
                  <a:rPr lang="en-CA" sz="900" dirty="0">
                    <a:latin typeface="Avenir Next LT Pro" panose="020B0504020202020204" pitchFamily="34" charset="0"/>
                  </a:rPr>
                  <a:t>800 bbls liquids storage</a:t>
                </a:r>
              </a:p>
            </p:txBody>
          </p:sp>
          <p:pic>
            <p:nvPicPr>
              <p:cNvPr id="26" name="Picture 25">
                <a:extLst>
                  <a:ext uri="{FF2B5EF4-FFF2-40B4-BE49-F238E27FC236}">
                    <a16:creationId xmlns:a16="http://schemas.microsoft.com/office/drawing/2014/main" id="{153FC894-7C18-BCAE-FF46-E05EE94F6D74}"/>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9552590" y="298667"/>
                <a:ext cx="1914125" cy="1434143"/>
              </a:xfrm>
              <a:prstGeom prst="ellipse">
                <a:avLst/>
              </a:prstGeom>
              <a:ln w="19050">
                <a:solidFill>
                  <a:srgbClr val="00B050"/>
                </a:solidFill>
              </a:ln>
            </p:spPr>
          </p:pic>
        </p:grpSp>
      </p:grpSp>
      <p:sp>
        <p:nvSpPr>
          <p:cNvPr id="5" name="Rectangle: Rounded Corners 4">
            <a:extLst>
              <a:ext uri="{FF2B5EF4-FFF2-40B4-BE49-F238E27FC236}">
                <a16:creationId xmlns:a16="http://schemas.microsoft.com/office/drawing/2014/main" id="{190D04B6-8D5F-8C53-B45C-53AAC7244294}"/>
              </a:ext>
            </a:extLst>
          </p:cNvPr>
          <p:cNvSpPr/>
          <p:nvPr/>
        </p:nvSpPr>
        <p:spPr>
          <a:xfrm>
            <a:off x="-300954" y="1141907"/>
            <a:ext cx="4740710" cy="2062393"/>
          </a:xfrm>
          <a:prstGeom prst="roundRect">
            <a:avLst>
              <a:gd name="adj" fmla="val 3077"/>
            </a:avLst>
          </a:prstGeom>
          <a:solidFill>
            <a:srgbClr val="D70014"/>
          </a:solidFill>
          <a:ln w="127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latin typeface="Avenir Next LT Pro" panose="020B0504020202020204" pitchFamily="34" charset="0"/>
            </a:endParaRPr>
          </a:p>
        </p:txBody>
      </p:sp>
      <p:sp>
        <p:nvSpPr>
          <p:cNvPr id="34" name="Rectangle: Rounded Corners 33">
            <a:extLst>
              <a:ext uri="{FF2B5EF4-FFF2-40B4-BE49-F238E27FC236}">
                <a16:creationId xmlns:a16="http://schemas.microsoft.com/office/drawing/2014/main" id="{7B157AD1-028D-3861-5C96-043EDB77E488}"/>
              </a:ext>
            </a:extLst>
          </p:cNvPr>
          <p:cNvSpPr/>
          <p:nvPr/>
        </p:nvSpPr>
        <p:spPr>
          <a:xfrm>
            <a:off x="-309065" y="5108047"/>
            <a:ext cx="4740710" cy="701203"/>
          </a:xfrm>
          <a:prstGeom prst="roundRect">
            <a:avLst>
              <a:gd name="adj" fmla="val 7510"/>
            </a:avLst>
          </a:prstGeom>
          <a:solidFill>
            <a:srgbClr val="7E0000"/>
          </a:solidFill>
          <a:ln w="127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latin typeface="Avenir Next LT Pro" panose="020B0504020202020204" pitchFamily="34" charset="0"/>
            </a:endParaRPr>
          </a:p>
        </p:txBody>
      </p:sp>
      <p:sp>
        <p:nvSpPr>
          <p:cNvPr id="2" name="Slide Number Placeholder 1">
            <a:extLst>
              <a:ext uri="{FF2B5EF4-FFF2-40B4-BE49-F238E27FC236}">
                <a16:creationId xmlns:a16="http://schemas.microsoft.com/office/drawing/2014/main" id="{F92BA543-4056-14A1-2BA3-A18808D3D578}"/>
              </a:ext>
            </a:extLst>
          </p:cNvPr>
          <p:cNvSpPr>
            <a:spLocks noGrp="1"/>
          </p:cNvSpPr>
          <p:nvPr>
            <p:ph type="sldNum" sz="quarter" idx="12"/>
          </p:nvPr>
        </p:nvSpPr>
        <p:spPr/>
        <p:txBody>
          <a:bodyPr/>
          <a:lstStyle/>
          <a:p>
            <a:r>
              <a:rPr lang="en-CA" dirty="0"/>
              <a:t>Corporate Presentation  | February 2025 |  </a:t>
            </a:r>
            <a:fld id="{FEA607D4-8F18-4F51-B246-B81EEA981425}" type="slidenum">
              <a:rPr lang="en-CA" smtClean="0"/>
              <a:pPr/>
              <a:t>17</a:t>
            </a:fld>
            <a:endParaRPr lang="en-CA" dirty="0"/>
          </a:p>
        </p:txBody>
      </p:sp>
      <p:sp>
        <p:nvSpPr>
          <p:cNvPr id="3" name="Title 2">
            <a:extLst>
              <a:ext uri="{FF2B5EF4-FFF2-40B4-BE49-F238E27FC236}">
                <a16:creationId xmlns:a16="http://schemas.microsoft.com/office/drawing/2014/main" id="{10E43BA0-169F-B888-B5BB-489BA4C2544D}"/>
              </a:ext>
            </a:extLst>
          </p:cNvPr>
          <p:cNvSpPr>
            <a:spLocks noGrp="1"/>
          </p:cNvSpPr>
          <p:nvPr>
            <p:ph type="title"/>
          </p:nvPr>
        </p:nvSpPr>
        <p:spPr/>
        <p:txBody>
          <a:bodyPr/>
          <a:lstStyle/>
          <a:p>
            <a:r>
              <a:rPr lang="en-CA" dirty="0"/>
              <a:t>Facilities: </a:t>
            </a:r>
            <a:r>
              <a:rPr lang="en-CA" i="1" dirty="0"/>
              <a:t>We have the capacity</a:t>
            </a:r>
            <a:r>
              <a:rPr lang="en-CA" dirty="0"/>
              <a:t> </a:t>
            </a:r>
          </a:p>
        </p:txBody>
      </p:sp>
      <p:sp>
        <p:nvSpPr>
          <p:cNvPr id="16" name="TextBox 15">
            <a:extLst>
              <a:ext uri="{FF2B5EF4-FFF2-40B4-BE49-F238E27FC236}">
                <a16:creationId xmlns:a16="http://schemas.microsoft.com/office/drawing/2014/main" id="{D249D5A6-058D-DE58-78DC-9449B7D6F3A7}"/>
              </a:ext>
            </a:extLst>
          </p:cNvPr>
          <p:cNvSpPr txBox="1"/>
          <p:nvPr/>
        </p:nvSpPr>
        <p:spPr>
          <a:xfrm>
            <a:off x="155688" y="1202623"/>
            <a:ext cx="4284068" cy="1989840"/>
          </a:xfrm>
          <a:prstGeom prst="rect">
            <a:avLst/>
          </a:prstGeom>
          <a:noFill/>
        </p:spPr>
        <p:txBody>
          <a:bodyPr wrap="square" rtlCol="0">
            <a:spAutoFit/>
          </a:bodyPr>
          <a:lstStyle/>
          <a:p>
            <a:pPr>
              <a:lnSpc>
                <a:spcPct val="150000"/>
              </a:lnSpc>
            </a:pPr>
            <a:r>
              <a:rPr lang="en-CA" sz="1400" b="1" spc="80" dirty="0">
                <a:solidFill>
                  <a:srgbClr val="FFFFFF"/>
                </a:solidFill>
                <a:latin typeface="Avenir Next LT Pro" panose="020B0504020202020204" pitchFamily="34" charset="0"/>
              </a:rPr>
              <a:t>Two Operated Natural Gas Plants</a:t>
            </a:r>
          </a:p>
          <a:p>
            <a:pPr marL="590566" lvl="1" indent="-285750">
              <a:lnSpc>
                <a:spcPct val="150000"/>
              </a:lnSpc>
              <a:buFont typeface="Wingdings" panose="05000000000000000000" pitchFamily="2" charset="2"/>
              <a:buChar char="v"/>
              <a:tabLst>
                <a:tab pos="1555828" algn="l"/>
              </a:tabLst>
            </a:pPr>
            <a:r>
              <a:rPr lang="en-CA" sz="1300" dirty="0">
                <a:solidFill>
                  <a:srgbClr val="FFFFFF"/>
                </a:solidFill>
                <a:latin typeface="Avenir Next LT Pro" panose="020B0504020202020204" pitchFamily="34" charset="0"/>
              </a:rPr>
              <a:t>Cascadura 	140 MMcf/d natural gas capacity      	4,000 bbls liquids storage</a:t>
            </a:r>
          </a:p>
          <a:p>
            <a:pPr marL="1200150" lvl="2" indent="-285750">
              <a:buFont typeface="Wingdings" panose="05000000000000000000" pitchFamily="2" charset="2"/>
              <a:buChar char="v"/>
              <a:tabLst>
                <a:tab pos="1555828" algn="l"/>
              </a:tabLst>
            </a:pPr>
            <a:endParaRPr lang="en-CA" sz="600" dirty="0">
              <a:solidFill>
                <a:srgbClr val="FFFFFF"/>
              </a:solidFill>
              <a:latin typeface="Avenir Next LT Pro" panose="020B0504020202020204" pitchFamily="34" charset="0"/>
            </a:endParaRPr>
          </a:p>
          <a:p>
            <a:pPr marL="590566" lvl="1" indent="-285750">
              <a:buFont typeface="Wingdings" panose="05000000000000000000" pitchFamily="2" charset="2"/>
              <a:buChar char="v"/>
              <a:tabLst>
                <a:tab pos="1555828" algn="l"/>
              </a:tabLst>
            </a:pPr>
            <a:r>
              <a:rPr lang="en-CA" sz="1300" dirty="0">
                <a:solidFill>
                  <a:srgbClr val="FFFFFF"/>
                </a:solidFill>
                <a:latin typeface="Avenir Next LT Pro" panose="020B0504020202020204" pitchFamily="34" charset="0"/>
              </a:rPr>
              <a:t>Coho            24 MMcf/d natural gas capacity</a:t>
            </a:r>
          </a:p>
          <a:p>
            <a:pPr marL="590566" lvl="1" indent="-285750">
              <a:buFont typeface="Wingdings" panose="05000000000000000000" pitchFamily="2" charset="2"/>
              <a:buChar char="v"/>
              <a:tabLst>
                <a:tab pos="1555828" algn="l"/>
              </a:tabLst>
            </a:pPr>
            <a:endParaRPr lang="en-CA" sz="600" dirty="0">
              <a:solidFill>
                <a:srgbClr val="FFFFFF"/>
              </a:solidFill>
              <a:latin typeface="Avenir Next LT Pro Demi" panose="020B0704020202020204" pitchFamily="34" charset="0"/>
            </a:endParaRPr>
          </a:p>
          <a:p>
            <a:pPr>
              <a:lnSpc>
                <a:spcPct val="150000"/>
              </a:lnSpc>
            </a:pPr>
            <a:r>
              <a:rPr lang="en-CA" sz="1400" b="1" spc="80" dirty="0">
                <a:solidFill>
                  <a:srgbClr val="FFFFFF"/>
                </a:solidFill>
                <a:latin typeface="Avenir Next LT Pro" panose="020B0504020202020204" pitchFamily="34" charset="0"/>
              </a:rPr>
              <a:t>Six Operated Oil Batteries</a:t>
            </a:r>
          </a:p>
          <a:p>
            <a:pPr marL="590566" lvl="1" indent="-285750">
              <a:lnSpc>
                <a:spcPct val="150000"/>
              </a:lnSpc>
              <a:buFont typeface="Wingdings" panose="05000000000000000000" pitchFamily="2" charset="2"/>
              <a:buChar char="v"/>
              <a:tabLst>
                <a:tab pos="1610864" algn="l"/>
              </a:tabLst>
            </a:pPr>
            <a:r>
              <a:rPr lang="en-CA" sz="1300" dirty="0">
                <a:solidFill>
                  <a:srgbClr val="FFFFFF"/>
                </a:solidFill>
                <a:latin typeface="Avenir Next LT Pro" panose="020B0504020202020204" pitchFamily="34" charset="0"/>
              </a:rPr>
              <a:t>Four Core 	17,450 bbls</a:t>
            </a:r>
          </a:p>
        </p:txBody>
      </p:sp>
      <p:pic>
        <p:nvPicPr>
          <p:cNvPr id="33" name="Graphic 32" descr="Factory with solid fill">
            <a:extLst>
              <a:ext uri="{FF2B5EF4-FFF2-40B4-BE49-F238E27FC236}">
                <a16:creationId xmlns:a16="http://schemas.microsoft.com/office/drawing/2014/main" id="{95FF121F-6F28-00EB-9471-018CC5A093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3850" y="73390"/>
            <a:ext cx="752475" cy="683987"/>
          </a:xfrm>
          <a:prstGeom prst="rect">
            <a:avLst/>
          </a:prstGeom>
        </p:spPr>
      </p:pic>
      <p:sp>
        <p:nvSpPr>
          <p:cNvPr id="30" name="TextBox 29">
            <a:extLst>
              <a:ext uri="{FF2B5EF4-FFF2-40B4-BE49-F238E27FC236}">
                <a16:creationId xmlns:a16="http://schemas.microsoft.com/office/drawing/2014/main" id="{D83C53C7-62CC-8074-112B-C0153BABA278}"/>
              </a:ext>
            </a:extLst>
          </p:cNvPr>
          <p:cNvSpPr txBox="1"/>
          <p:nvPr/>
        </p:nvSpPr>
        <p:spPr>
          <a:xfrm>
            <a:off x="191870" y="5126949"/>
            <a:ext cx="396930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b="1" spc="90" dirty="0">
                <a:solidFill>
                  <a:srgbClr val="EEF0F1"/>
                </a:solidFill>
                <a:latin typeface="Avenir Next LT Pro" panose="020B0504020202020204" pitchFamily="34" charset="0"/>
              </a:rPr>
              <a:t>Total </a:t>
            </a:r>
            <a:r>
              <a:rPr lang="en-CA" b="1" spc="90" dirty="0">
                <a:solidFill>
                  <a:srgbClr val="FFFF00"/>
                </a:solidFill>
                <a:latin typeface="Avenir Next LT Pro" panose="020B0504020202020204" pitchFamily="34" charset="0"/>
              </a:rPr>
              <a:t>Pro Forma </a:t>
            </a:r>
            <a:r>
              <a:rPr lang="en-CA" b="1" spc="90" dirty="0">
                <a:solidFill>
                  <a:srgbClr val="EEF0F1"/>
                </a:solidFill>
                <a:latin typeface="Avenir Next LT Pro" panose="020B0504020202020204" pitchFamily="34" charset="0"/>
              </a:rPr>
              <a:t>Capacity 72,117 boe/d</a:t>
            </a:r>
          </a:p>
        </p:txBody>
      </p:sp>
      <p:sp>
        <p:nvSpPr>
          <p:cNvPr id="32" name="Rectangle: Rounded Corners 31">
            <a:extLst>
              <a:ext uri="{FF2B5EF4-FFF2-40B4-BE49-F238E27FC236}">
                <a16:creationId xmlns:a16="http://schemas.microsoft.com/office/drawing/2014/main" id="{ACFC0478-32B8-3407-46E1-4654DCA679C0}"/>
              </a:ext>
            </a:extLst>
          </p:cNvPr>
          <p:cNvSpPr/>
          <p:nvPr/>
        </p:nvSpPr>
        <p:spPr>
          <a:xfrm>
            <a:off x="-306890" y="4072497"/>
            <a:ext cx="4740710" cy="1004353"/>
          </a:xfrm>
          <a:prstGeom prst="roundRect">
            <a:avLst>
              <a:gd name="adj" fmla="val 5846"/>
            </a:avLst>
          </a:prstGeom>
          <a:solidFill>
            <a:srgbClr val="D70014"/>
          </a:solidFill>
          <a:ln w="127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latin typeface="Avenir Next LT Pro" panose="020B0504020202020204" pitchFamily="34" charset="0"/>
            </a:endParaRPr>
          </a:p>
        </p:txBody>
      </p:sp>
      <p:sp>
        <p:nvSpPr>
          <p:cNvPr id="35" name="TextBox 34">
            <a:extLst>
              <a:ext uri="{FF2B5EF4-FFF2-40B4-BE49-F238E27FC236}">
                <a16:creationId xmlns:a16="http://schemas.microsoft.com/office/drawing/2014/main" id="{5263852A-2C17-C3FF-1589-C6939FE8013A}"/>
              </a:ext>
            </a:extLst>
          </p:cNvPr>
          <p:cNvSpPr txBox="1"/>
          <p:nvPr/>
        </p:nvSpPr>
        <p:spPr>
          <a:xfrm>
            <a:off x="149752" y="4065840"/>
            <a:ext cx="4284068" cy="981872"/>
          </a:xfrm>
          <a:prstGeom prst="rect">
            <a:avLst/>
          </a:prstGeom>
          <a:noFill/>
        </p:spPr>
        <p:txBody>
          <a:bodyPr wrap="square" rtlCol="0">
            <a:spAutoFit/>
          </a:bodyPr>
          <a:lstStyle/>
          <a:p>
            <a:pPr>
              <a:lnSpc>
                <a:spcPct val="150000"/>
              </a:lnSpc>
            </a:pPr>
            <a:r>
              <a:rPr lang="en-CA" sz="1400" b="1" spc="80" dirty="0">
                <a:solidFill>
                  <a:srgbClr val="FFFF00"/>
                </a:solidFill>
                <a:latin typeface="Avenir Next LT Pro" panose="020B0504020202020204" pitchFamily="34" charset="0"/>
              </a:rPr>
              <a:t>2025 Central Block Acquisition</a:t>
            </a:r>
          </a:p>
          <a:p>
            <a:pPr marL="590566" lvl="1" indent="-285750">
              <a:lnSpc>
                <a:spcPct val="150000"/>
              </a:lnSpc>
              <a:buFont typeface="Wingdings" panose="05000000000000000000" pitchFamily="2" charset="2"/>
              <a:buChar char="v"/>
              <a:tabLst>
                <a:tab pos="1555828" algn="l"/>
              </a:tabLst>
            </a:pPr>
            <a:r>
              <a:rPr lang="en-CA" sz="1300" dirty="0">
                <a:solidFill>
                  <a:srgbClr val="FFFFFF"/>
                </a:solidFill>
                <a:latin typeface="Avenir Next LT Pro" panose="020B0504020202020204" pitchFamily="34" charset="0"/>
              </a:rPr>
              <a:t>Evergreen 	80 MMcf/d natural gas capacity      	10,000 bbls liquids storage</a:t>
            </a:r>
          </a:p>
        </p:txBody>
      </p:sp>
      <p:cxnSp>
        <p:nvCxnSpPr>
          <p:cNvPr id="39" name="Connector: Elbow 38">
            <a:extLst>
              <a:ext uri="{FF2B5EF4-FFF2-40B4-BE49-F238E27FC236}">
                <a16:creationId xmlns:a16="http://schemas.microsoft.com/office/drawing/2014/main" id="{EF76EF7F-1474-ADAC-FB7A-E11593DE095F}"/>
              </a:ext>
            </a:extLst>
          </p:cNvPr>
          <p:cNvCxnSpPr>
            <a:cxnSpLocks/>
          </p:cNvCxnSpPr>
          <p:nvPr/>
        </p:nvCxnSpPr>
        <p:spPr>
          <a:xfrm rot="16200000" flipH="1">
            <a:off x="7745729" y="4931983"/>
            <a:ext cx="582136" cy="569102"/>
          </a:xfrm>
          <a:prstGeom prst="bentConnector3">
            <a:avLst/>
          </a:prstGeom>
          <a:ln>
            <a:solidFill>
              <a:srgbClr val="FFC000"/>
            </a:solidFill>
          </a:ln>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34E6D869-754C-BD44-65B4-3AD4826B2106}"/>
              </a:ext>
            </a:extLst>
          </p:cNvPr>
          <p:cNvSpPr txBox="1"/>
          <p:nvPr/>
        </p:nvSpPr>
        <p:spPr>
          <a:xfrm>
            <a:off x="10291740" y="5448874"/>
            <a:ext cx="1829347" cy="646331"/>
          </a:xfrm>
          <a:prstGeom prst="rect">
            <a:avLst/>
          </a:prstGeom>
          <a:noFill/>
        </p:spPr>
        <p:txBody>
          <a:bodyPr wrap="none" rtlCol="0">
            <a:spAutoFit/>
          </a:bodyPr>
          <a:lstStyle/>
          <a:p>
            <a:r>
              <a:rPr lang="en-CA" sz="900" b="1" dirty="0">
                <a:latin typeface="Avenir Next LT Pro" panose="020B0504020202020204" pitchFamily="34" charset="0"/>
              </a:rPr>
              <a:t>Evergreen (Central Block)</a:t>
            </a:r>
            <a:endParaRPr lang="en-CA" sz="900" dirty="0">
              <a:latin typeface="Avenir Next LT Pro" panose="020B0504020202020204" pitchFamily="34" charset="0"/>
            </a:endParaRPr>
          </a:p>
          <a:p>
            <a:r>
              <a:rPr lang="en-CA" sz="900" dirty="0">
                <a:latin typeface="Avenir Next LT Pro" panose="020B0504020202020204" pitchFamily="34" charset="0"/>
              </a:rPr>
              <a:t>Commissioned August 2007</a:t>
            </a:r>
          </a:p>
          <a:p>
            <a:r>
              <a:rPr lang="en-CA" sz="900" dirty="0">
                <a:latin typeface="Avenir Next LT Pro" panose="020B0504020202020204" pitchFamily="34" charset="0"/>
              </a:rPr>
              <a:t>80 MMcf/d natural gas capacity</a:t>
            </a:r>
          </a:p>
          <a:p>
            <a:r>
              <a:rPr lang="en-CA" sz="900" dirty="0">
                <a:latin typeface="Avenir Next LT Pro" panose="020B0504020202020204" pitchFamily="34" charset="0"/>
              </a:rPr>
              <a:t>10,000 bbls liquids storage</a:t>
            </a:r>
          </a:p>
        </p:txBody>
      </p:sp>
      <p:pic>
        <p:nvPicPr>
          <p:cNvPr id="44" name="Picture 43">
            <a:extLst>
              <a:ext uri="{FF2B5EF4-FFF2-40B4-BE49-F238E27FC236}">
                <a16:creationId xmlns:a16="http://schemas.microsoft.com/office/drawing/2014/main" id="{88B9B672-00A1-A44C-E719-707CC3A74798}"/>
              </a:ext>
            </a:extLst>
          </p:cNvPr>
          <p:cNvPicPr>
            <a:picLocks noChangeAspect="1"/>
          </p:cNvPicPr>
          <p:nvPr/>
        </p:nvPicPr>
        <p:blipFill>
          <a:blip r:embed="rId8">
            <a:extLst>
              <a:ext uri="{28A0092B-C50C-407E-A947-70E740481C1C}">
                <a14:useLocalDpi xmlns:a14="http://schemas.microsoft.com/office/drawing/2010/main" val="0"/>
              </a:ext>
            </a:extLst>
          </a:blip>
          <a:srcRect l="6133" t="25872" r="9580" b="6883"/>
          <a:stretch/>
        </p:blipFill>
        <p:spPr>
          <a:xfrm>
            <a:off x="6560434" y="1191270"/>
            <a:ext cx="2581417" cy="1543033"/>
          </a:xfrm>
          <a:prstGeom prst="ellipse">
            <a:avLst/>
          </a:prstGeom>
          <a:ln w="19050">
            <a:solidFill>
              <a:srgbClr val="FF0000"/>
            </a:solidFill>
          </a:ln>
        </p:spPr>
      </p:pic>
      <p:pic>
        <p:nvPicPr>
          <p:cNvPr id="46" name="Picture 45">
            <a:extLst>
              <a:ext uri="{FF2B5EF4-FFF2-40B4-BE49-F238E27FC236}">
                <a16:creationId xmlns:a16="http://schemas.microsoft.com/office/drawing/2014/main" id="{CD558E84-74FB-739D-6E6D-06664B32F1CE}"/>
              </a:ext>
            </a:extLst>
          </p:cNvPr>
          <p:cNvPicPr>
            <a:picLocks noChangeAspect="1"/>
          </p:cNvPicPr>
          <p:nvPr/>
        </p:nvPicPr>
        <p:blipFill>
          <a:blip r:embed="rId9">
            <a:extLst>
              <a:ext uri="{28A0092B-C50C-407E-A947-70E740481C1C}">
                <a14:useLocalDpi xmlns:a14="http://schemas.microsoft.com/office/drawing/2010/main" val="0"/>
              </a:ext>
            </a:extLst>
          </a:blip>
          <a:srcRect l="10570" t="25494" r="34806" b="31489"/>
          <a:stretch/>
        </p:blipFill>
        <p:spPr>
          <a:xfrm>
            <a:off x="9924823" y="3776942"/>
            <a:ext cx="1984792" cy="1171078"/>
          </a:xfrm>
          <a:prstGeom prst="ellipse">
            <a:avLst/>
          </a:prstGeom>
          <a:ln w="19050">
            <a:solidFill>
              <a:srgbClr val="FF0000"/>
            </a:solidFill>
          </a:ln>
        </p:spPr>
      </p:pic>
      <p:pic>
        <p:nvPicPr>
          <p:cNvPr id="47" name="Picture 46">
            <a:extLst>
              <a:ext uri="{FF2B5EF4-FFF2-40B4-BE49-F238E27FC236}">
                <a16:creationId xmlns:a16="http://schemas.microsoft.com/office/drawing/2014/main" id="{52ACE1A5-5B97-F7A3-B426-B2E6AA20D36A}"/>
              </a:ext>
            </a:extLst>
          </p:cNvPr>
          <p:cNvPicPr>
            <a:picLocks noChangeAspect="1"/>
          </p:cNvPicPr>
          <p:nvPr/>
        </p:nvPicPr>
        <p:blipFill>
          <a:blip r:embed="rId10"/>
          <a:srcRect l="-1" t="3230" r="43709" b="31439"/>
          <a:stretch/>
        </p:blipFill>
        <p:spPr>
          <a:xfrm>
            <a:off x="8051260" y="5133372"/>
            <a:ext cx="2254369" cy="1278795"/>
          </a:xfrm>
          <a:prstGeom prst="ellipse">
            <a:avLst/>
          </a:prstGeom>
          <a:ln w="19050">
            <a:solidFill>
              <a:srgbClr val="FFC000"/>
            </a:solidFill>
          </a:ln>
        </p:spPr>
      </p:pic>
      <p:pic>
        <p:nvPicPr>
          <p:cNvPr id="25" name="Picture 4" descr="43,973 Gas Oil Plant Stock Vectors and Vector Art | Shutterstock">
            <a:extLst>
              <a:ext uri="{FF2B5EF4-FFF2-40B4-BE49-F238E27FC236}">
                <a16:creationId xmlns:a16="http://schemas.microsoft.com/office/drawing/2014/main" id="{2EB8AE8D-0701-1207-D604-B2B210436077}"/>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5738678" y="4804010"/>
            <a:ext cx="250410" cy="31745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43,973 Gas Oil Plant Stock Vectors and Vector Art | Shutterstock">
            <a:extLst>
              <a:ext uri="{FF2B5EF4-FFF2-40B4-BE49-F238E27FC236}">
                <a16:creationId xmlns:a16="http://schemas.microsoft.com/office/drawing/2014/main" id="{ADCBD1D4-05D6-4C16-5C8A-F2A0D83E5FA1}"/>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6985049" y="4710655"/>
            <a:ext cx="250410" cy="31745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Oil and gas icon set Royalty Free Vector Image">
            <a:extLst>
              <a:ext uri="{FF2B5EF4-FFF2-40B4-BE49-F238E27FC236}">
                <a16:creationId xmlns:a16="http://schemas.microsoft.com/office/drawing/2014/main" id="{BB3BF1B9-39A4-15F6-4E42-ABD4A344A701}"/>
              </a:ext>
            </a:extLst>
          </p:cNvPr>
          <p:cNvPicPr>
            <a:picLocks noChangeAspect="1" noChangeArrowheads="1"/>
          </p:cNvPicPr>
          <p:nvPr/>
        </p:nvPicPr>
        <p:blipFill rotWithShape="1">
          <a:blip r:embed="rId3"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7469502" y="4482749"/>
            <a:ext cx="551171" cy="488398"/>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Rounded Corners 36">
            <a:extLst>
              <a:ext uri="{FF2B5EF4-FFF2-40B4-BE49-F238E27FC236}">
                <a16:creationId xmlns:a16="http://schemas.microsoft.com/office/drawing/2014/main" id="{774E80B2-9691-D130-DEC4-BB884BE7D69D}"/>
              </a:ext>
            </a:extLst>
          </p:cNvPr>
          <p:cNvSpPr/>
          <p:nvPr/>
        </p:nvSpPr>
        <p:spPr>
          <a:xfrm>
            <a:off x="-300549" y="3231114"/>
            <a:ext cx="4740710" cy="701203"/>
          </a:xfrm>
          <a:prstGeom prst="roundRect">
            <a:avLst>
              <a:gd name="adj" fmla="val 7510"/>
            </a:avLst>
          </a:prstGeom>
          <a:solidFill>
            <a:srgbClr val="7E0000"/>
          </a:solidFill>
          <a:ln w="127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latin typeface="Avenir Next LT Pro" panose="020B0504020202020204" pitchFamily="34" charset="0"/>
            </a:endParaRPr>
          </a:p>
        </p:txBody>
      </p:sp>
      <p:sp>
        <p:nvSpPr>
          <p:cNvPr id="38" name="TextBox 37">
            <a:extLst>
              <a:ext uri="{FF2B5EF4-FFF2-40B4-BE49-F238E27FC236}">
                <a16:creationId xmlns:a16="http://schemas.microsoft.com/office/drawing/2014/main" id="{8B44EB46-9570-D01A-A44B-828BC823C01B}"/>
              </a:ext>
            </a:extLst>
          </p:cNvPr>
          <p:cNvSpPr txBox="1"/>
          <p:nvPr/>
        </p:nvSpPr>
        <p:spPr>
          <a:xfrm>
            <a:off x="200386" y="3250016"/>
            <a:ext cx="396930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b="1" spc="90" dirty="0">
                <a:solidFill>
                  <a:srgbClr val="EEF0F1"/>
                </a:solidFill>
                <a:latin typeface="Avenir Next LT Pro" panose="020B0504020202020204" pitchFamily="34" charset="0"/>
              </a:rPr>
              <a:t>Total Current Capacity </a:t>
            </a:r>
          </a:p>
          <a:p>
            <a:pPr algn="ctr"/>
            <a:r>
              <a:rPr lang="en-CA" b="1" spc="90" dirty="0">
                <a:solidFill>
                  <a:srgbClr val="EEF0F1"/>
                </a:solidFill>
                <a:latin typeface="Avenir Next LT Pro" panose="020B0504020202020204" pitchFamily="34" charset="0"/>
              </a:rPr>
              <a:t>48,783 boe/d</a:t>
            </a:r>
          </a:p>
        </p:txBody>
      </p:sp>
    </p:spTree>
    <p:extLst>
      <p:ext uri="{BB962C8B-B14F-4D97-AF65-F5344CB8AC3E}">
        <p14:creationId xmlns:p14="http://schemas.microsoft.com/office/powerpoint/2010/main" val="3434686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332694"/>
            <a:ext cx="12315032" cy="7187922"/>
            <a:chOff x="0" y="0"/>
            <a:chExt cx="1705198" cy="1049513"/>
          </a:xfrm>
        </p:grpSpPr>
        <p:sp>
          <p:nvSpPr>
            <p:cNvPr id="3" name="Freeform 3"/>
            <p:cNvSpPr/>
            <p:nvPr/>
          </p:nvSpPr>
          <p:spPr>
            <a:xfrm>
              <a:off x="0" y="0"/>
              <a:ext cx="1705198" cy="1049513"/>
            </a:xfrm>
            <a:custGeom>
              <a:avLst/>
              <a:gdLst/>
              <a:ahLst/>
              <a:cxnLst/>
              <a:rect l="l" t="t" r="r" b="b"/>
              <a:pathLst>
                <a:path w="1705198" h="1049513">
                  <a:moveTo>
                    <a:pt x="0" y="0"/>
                  </a:moveTo>
                  <a:lnTo>
                    <a:pt x="1705198" y="0"/>
                  </a:lnTo>
                  <a:lnTo>
                    <a:pt x="1705198" y="1049513"/>
                  </a:lnTo>
                  <a:lnTo>
                    <a:pt x="0" y="1049513"/>
                  </a:lnTo>
                  <a:close/>
                </a:path>
              </a:pathLst>
            </a:custGeom>
            <a:blipFill>
              <a:blip r:embed="rId2">
                <a:alphaModFix amt="82000"/>
                <a:extLst>
                  <a:ext uri="{28A0092B-C50C-407E-A947-70E740481C1C}">
                    <a14:useLocalDpi xmlns:a14="http://schemas.microsoft.com/office/drawing/2010/main" val="0"/>
                  </a:ext>
                </a:extLst>
              </a:blip>
              <a:stretch>
                <a:fillRect/>
              </a:stretch>
            </a:blipFill>
          </p:spPr>
          <p:txBody>
            <a:bodyPr/>
            <a:lstStyle/>
            <a:p>
              <a:endParaRPr lang="en-CA" sz="1200" dirty="0">
                <a:latin typeface="Avenir Next LT Pro" panose="020B0504020202020204" pitchFamily="34" charset="0"/>
              </a:endParaRPr>
            </a:p>
          </p:txBody>
        </p:sp>
      </p:grpSp>
      <p:grpSp>
        <p:nvGrpSpPr>
          <p:cNvPr id="4" name="Group 4"/>
          <p:cNvGrpSpPr>
            <a:grpSpLocks noGrp="1" noUngrp="1" noRot="1" noMove="1" noResize="1"/>
          </p:cNvGrpSpPr>
          <p:nvPr/>
        </p:nvGrpSpPr>
        <p:grpSpPr>
          <a:xfrm>
            <a:off x="-1" y="-332694"/>
            <a:ext cx="12315031" cy="7665319"/>
            <a:chOff x="0" y="0"/>
            <a:chExt cx="16423331" cy="9076038"/>
          </a:xfrm>
        </p:grpSpPr>
        <p:sp>
          <p:nvSpPr>
            <p:cNvPr id="5" name="Freeform 5"/>
            <p:cNvSpPr>
              <a:spLocks noGrp="1" noRot="1" noMove="1" noResize="1" noEditPoints="1" noAdjustHandles="1" noChangeArrowheads="1" noChangeShapeType="1"/>
            </p:cNvSpPr>
            <p:nvPr/>
          </p:nvSpPr>
          <p:spPr>
            <a:xfrm>
              <a:off x="0" y="0"/>
              <a:ext cx="16423331" cy="9076038"/>
            </a:xfrm>
            <a:custGeom>
              <a:avLst/>
              <a:gdLst/>
              <a:ahLst/>
              <a:cxnLst/>
              <a:rect l="l" t="t" r="r" b="b"/>
              <a:pathLst>
                <a:path w="16423331" h="9076038">
                  <a:moveTo>
                    <a:pt x="0" y="0"/>
                  </a:moveTo>
                  <a:lnTo>
                    <a:pt x="16423331" y="0"/>
                  </a:lnTo>
                  <a:lnTo>
                    <a:pt x="16423331" y="9076038"/>
                  </a:lnTo>
                  <a:lnTo>
                    <a:pt x="0" y="9076038"/>
                  </a:lnTo>
                  <a:close/>
                </a:path>
              </a:pathLst>
            </a:custGeom>
            <a:gradFill rotWithShape="1">
              <a:gsLst>
                <a:gs pos="0">
                  <a:srgbClr val="0D0000">
                    <a:alpha val="100000"/>
                  </a:srgbClr>
                </a:gs>
                <a:gs pos="33333">
                  <a:srgbClr val="170000">
                    <a:alpha val="79500"/>
                  </a:srgbClr>
                </a:gs>
                <a:gs pos="66667">
                  <a:srgbClr val="290000">
                    <a:alpha val="40000"/>
                  </a:srgbClr>
                </a:gs>
                <a:gs pos="100000">
                  <a:srgbClr val="490000">
                    <a:alpha val="0"/>
                  </a:srgbClr>
                </a:gs>
              </a:gsLst>
              <a:lin ang="5400000"/>
            </a:gradFill>
            <a:ln cap="sq">
              <a:noFill/>
              <a:prstDash val="solid"/>
              <a:miter/>
            </a:ln>
          </p:spPr>
          <p:txBody>
            <a:bodyPr/>
            <a:lstStyle/>
            <a:p>
              <a:endParaRPr lang="en-CA" sz="1200" dirty="0">
                <a:latin typeface="Avenir Next LT Pro" panose="020B0504020202020204" pitchFamily="34" charset="0"/>
              </a:endParaRPr>
            </a:p>
          </p:txBody>
        </p:sp>
        <p:sp>
          <p:nvSpPr>
            <p:cNvPr id="6" name="TextBox 6"/>
            <p:cNvSpPr txBox="1">
              <a:spLocks noGrp="1" noRot="1" noMove="1" noResize="1" noEditPoints="1" noAdjustHandles="1" noChangeArrowheads="1" noChangeShapeType="1"/>
            </p:cNvSpPr>
            <p:nvPr/>
          </p:nvSpPr>
          <p:spPr>
            <a:xfrm>
              <a:off x="0" y="-38100"/>
              <a:ext cx="16423331" cy="9114138"/>
            </a:xfrm>
            <a:prstGeom prst="rect">
              <a:avLst/>
            </a:prstGeom>
          </p:spPr>
          <p:txBody>
            <a:bodyPr lIns="11077" tIns="11077" rIns="11077" bIns="11077" rtlCol="0" anchor="ctr"/>
            <a:lstStyle/>
            <a:p>
              <a:pPr algn="ctr">
                <a:lnSpc>
                  <a:spcPts val="458"/>
                </a:lnSpc>
                <a:spcBef>
                  <a:spcPct val="0"/>
                </a:spcBef>
              </a:pPr>
              <a:endParaRPr sz="1200" dirty="0">
                <a:latin typeface="Avenir Next LT Pro" panose="020B0504020202020204" pitchFamily="34" charset="0"/>
              </a:endParaRPr>
            </a:p>
          </p:txBody>
        </p:sp>
      </p:grpSp>
      <p:sp>
        <p:nvSpPr>
          <p:cNvPr id="7" name="Freeform 7"/>
          <p:cNvSpPr>
            <a:spLocks noGrp="1" noRot="1" noMove="1" noResize="1" noEditPoints="1" noAdjustHandles="1" noChangeArrowheads="1" noChangeShapeType="1"/>
          </p:cNvSpPr>
          <p:nvPr/>
        </p:nvSpPr>
        <p:spPr>
          <a:xfrm rot="-2288071" flipV="1">
            <a:off x="-1045239" y="-382156"/>
            <a:ext cx="5080658" cy="1838275"/>
          </a:xfrm>
          <a:custGeom>
            <a:avLst/>
            <a:gdLst/>
            <a:ahLst/>
            <a:cxnLst/>
            <a:rect l="l" t="t" r="r" b="b"/>
            <a:pathLst>
              <a:path w="7620987" h="2757412">
                <a:moveTo>
                  <a:pt x="0" y="2757412"/>
                </a:moveTo>
                <a:lnTo>
                  <a:pt x="7620987" y="2757412"/>
                </a:lnTo>
                <a:lnTo>
                  <a:pt x="7620987" y="0"/>
                </a:lnTo>
                <a:lnTo>
                  <a:pt x="0" y="0"/>
                </a:lnTo>
                <a:lnTo>
                  <a:pt x="0" y="2757412"/>
                </a:lnTo>
                <a:close/>
              </a:path>
            </a:pathLst>
          </a:custGeom>
          <a:blipFill>
            <a:blip r:embed="rId3">
              <a:alphaModFix amt="36000"/>
              <a:extLst>
                <a:ext uri="{96DAC541-7B7A-43D3-8B79-37D633B846F1}">
                  <asvg:svgBlip xmlns:asvg="http://schemas.microsoft.com/office/drawing/2016/SVG/main" r:embed="rId4"/>
                </a:ext>
              </a:extLst>
            </a:blip>
            <a:stretch>
              <a:fillRect/>
            </a:stretch>
          </a:blipFill>
        </p:spPr>
        <p:txBody>
          <a:bodyPr/>
          <a:lstStyle/>
          <a:p>
            <a:endParaRPr lang="en-CA" sz="1200" dirty="0">
              <a:latin typeface="Avenir Next LT Pro" panose="020B0504020202020204" pitchFamily="34" charset="0"/>
            </a:endParaRPr>
          </a:p>
        </p:txBody>
      </p:sp>
      <p:grpSp>
        <p:nvGrpSpPr>
          <p:cNvPr id="8" name="Group 8"/>
          <p:cNvGrpSpPr/>
          <p:nvPr/>
        </p:nvGrpSpPr>
        <p:grpSpPr>
          <a:xfrm>
            <a:off x="1823139" y="1728396"/>
            <a:ext cx="8545726" cy="4132498"/>
            <a:chOff x="0" y="-333590"/>
            <a:chExt cx="17091447" cy="8264996"/>
          </a:xfrm>
        </p:grpSpPr>
        <p:grpSp>
          <p:nvGrpSpPr>
            <p:cNvPr id="9" name="Group 9"/>
            <p:cNvGrpSpPr/>
            <p:nvPr/>
          </p:nvGrpSpPr>
          <p:grpSpPr>
            <a:xfrm>
              <a:off x="0" y="-333590"/>
              <a:ext cx="5506319" cy="8264996"/>
              <a:chOff x="0" y="-47625"/>
              <a:chExt cx="786109" cy="1179952"/>
            </a:xfrm>
          </p:grpSpPr>
          <p:sp>
            <p:nvSpPr>
              <p:cNvPr id="10" name="Freeform 10"/>
              <p:cNvSpPr/>
              <p:nvPr/>
            </p:nvSpPr>
            <p:spPr>
              <a:xfrm>
                <a:off x="0" y="0"/>
                <a:ext cx="786109" cy="1132327"/>
              </a:xfrm>
              <a:custGeom>
                <a:avLst/>
                <a:gdLst/>
                <a:ahLst/>
                <a:cxnLst/>
                <a:rect l="l" t="t" r="r" b="b"/>
                <a:pathLst>
                  <a:path w="786109" h="1132327">
                    <a:moveTo>
                      <a:pt x="14638" y="0"/>
                    </a:moveTo>
                    <a:lnTo>
                      <a:pt x="771471" y="0"/>
                    </a:lnTo>
                    <a:cubicBezTo>
                      <a:pt x="779555" y="0"/>
                      <a:pt x="786109" y="6554"/>
                      <a:pt x="786109" y="14638"/>
                    </a:cubicBezTo>
                    <a:lnTo>
                      <a:pt x="786109" y="1117688"/>
                    </a:lnTo>
                    <a:cubicBezTo>
                      <a:pt x="786109" y="1125773"/>
                      <a:pt x="779555" y="1132327"/>
                      <a:pt x="771471" y="1132327"/>
                    </a:cubicBezTo>
                    <a:lnTo>
                      <a:pt x="14638" y="1132327"/>
                    </a:lnTo>
                    <a:cubicBezTo>
                      <a:pt x="6554" y="1132327"/>
                      <a:pt x="0" y="1125773"/>
                      <a:pt x="0" y="1117688"/>
                    </a:cubicBezTo>
                    <a:lnTo>
                      <a:pt x="0" y="14638"/>
                    </a:lnTo>
                    <a:cubicBezTo>
                      <a:pt x="0" y="6554"/>
                      <a:pt x="6554" y="0"/>
                      <a:pt x="14638" y="0"/>
                    </a:cubicBezTo>
                    <a:close/>
                  </a:path>
                </a:pathLst>
              </a:custGeom>
              <a:solidFill>
                <a:srgbClr val="EEF0F1"/>
              </a:solidFill>
              <a:ln cap="sq">
                <a:noFill/>
                <a:prstDash val="solid"/>
                <a:miter/>
              </a:ln>
            </p:spPr>
            <p:txBody>
              <a:bodyPr/>
              <a:lstStyle/>
              <a:p>
                <a:endParaRPr lang="en-CA" sz="1200" dirty="0">
                  <a:latin typeface="Avenir Next LT Pro" panose="020B0504020202020204" pitchFamily="34" charset="0"/>
                </a:endParaRPr>
              </a:p>
            </p:txBody>
          </p:sp>
          <p:sp>
            <p:nvSpPr>
              <p:cNvPr id="11" name="TextBox 11"/>
              <p:cNvSpPr txBox="1"/>
              <p:nvPr/>
            </p:nvSpPr>
            <p:spPr>
              <a:xfrm>
                <a:off x="0" y="-47625"/>
                <a:ext cx="786109" cy="1179952"/>
              </a:xfrm>
              <a:prstGeom prst="rect">
                <a:avLst/>
              </a:prstGeom>
            </p:spPr>
            <p:txBody>
              <a:bodyPr lIns="10557" tIns="10557" rIns="10557" bIns="10557" rtlCol="0" anchor="ctr"/>
              <a:lstStyle/>
              <a:p>
                <a:pPr algn="ctr">
                  <a:lnSpc>
                    <a:spcPts val="541"/>
                  </a:lnSpc>
                </a:pPr>
                <a:endParaRPr sz="1200" dirty="0">
                  <a:latin typeface="Avenir Next LT Pro" panose="020B0504020202020204" pitchFamily="34" charset="0"/>
                </a:endParaRPr>
              </a:p>
            </p:txBody>
          </p:sp>
        </p:grpSp>
        <p:grpSp>
          <p:nvGrpSpPr>
            <p:cNvPr id="12" name="Group 12"/>
            <p:cNvGrpSpPr/>
            <p:nvPr/>
          </p:nvGrpSpPr>
          <p:grpSpPr>
            <a:xfrm>
              <a:off x="5789662" y="-333590"/>
              <a:ext cx="5506319" cy="8264996"/>
              <a:chOff x="0" y="-47625"/>
              <a:chExt cx="786109" cy="1179952"/>
            </a:xfrm>
          </p:grpSpPr>
          <p:sp>
            <p:nvSpPr>
              <p:cNvPr id="13" name="Freeform 13"/>
              <p:cNvSpPr/>
              <p:nvPr/>
            </p:nvSpPr>
            <p:spPr>
              <a:xfrm>
                <a:off x="0" y="0"/>
                <a:ext cx="786109" cy="1132327"/>
              </a:xfrm>
              <a:custGeom>
                <a:avLst/>
                <a:gdLst/>
                <a:ahLst/>
                <a:cxnLst/>
                <a:rect l="l" t="t" r="r" b="b"/>
                <a:pathLst>
                  <a:path w="786109" h="1132327">
                    <a:moveTo>
                      <a:pt x="14638" y="0"/>
                    </a:moveTo>
                    <a:lnTo>
                      <a:pt x="771471" y="0"/>
                    </a:lnTo>
                    <a:cubicBezTo>
                      <a:pt x="779555" y="0"/>
                      <a:pt x="786109" y="6554"/>
                      <a:pt x="786109" y="14638"/>
                    </a:cubicBezTo>
                    <a:lnTo>
                      <a:pt x="786109" y="1117688"/>
                    </a:lnTo>
                    <a:cubicBezTo>
                      <a:pt x="786109" y="1125773"/>
                      <a:pt x="779555" y="1132327"/>
                      <a:pt x="771471" y="1132327"/>
                    </a:cubicBezTo>
                    <a:lnTo>
                      <a:pt x="14638" y="1132327"/>
                    </a:lnTo>
                    <a:cubicBezTo>
                      <a:pt x="6554" y="1132327"/>
                      <a:pt x="0" y="1125773"/>
                      <a:pt x="0" y="1117688"/>
                    </a:cubicBezTo>
                    <a:lnTo>
                      <a:pt x="0" y="14638"/>
                    </a:lnTo>
                    <a:cubicBezTo>
                      <a:pt x="0" y="6554"/>
                      <a:pt x="6554" y="0"/>
                      <a:pt x="14638" y="0"/>
                    </a:cubicBezTo>
                    <a:close/>
                  </a:path>
                </a:pathLst>
              </a:custGeom>
              <a:solidFill>
                <a:srgbClr val="EEF0F1"/>
              </a:solidFill>
              <a:ln cap="sq">
                <a:noFill/>
                <a:prstDash val="solid"/>
                <a:miter/>
              </a:ln>
            </p:spPr>
            <p:txBody>
              <a:bodyPr/>
              <a:lstStyle/>
              <a:p>
                <a:endParaRPr lang="en-CA" sz="1200" dirty="0">
                  <a:latin typeface="Avenir Next LT Pro" panose="020B0504020202020204" pitchFamily="34" charset="0"/>
                </a:endParaRPr>
              </a:p>
            </p:txBody>
          </p:sp>
          <p:sp>
            <p:nvSpPr>
              <p:cNvPr id="14" name="TextBox 14"/>
              <p:cNvSpPr txBox="1"/>
              <p:nvPr/>
            </p:nvSpPr>
            <p:spPr>
              <a:xfrm>
                <a:off x="0" y="-47625"/>
                <a:ext cx="786109" cy="1179952"/>
              </a:xfrm>
              <a:prstGeom prst="rect">
                <a:avLst/>
              </a:prstGeom>
            </p:spPr>
            <p:txBody>
              <a:bodyPr lIns="10557" tIns="10557" rIns="10557" bIns="10557" rtlCol="0" anchor="ctr"/>
              <a:lstStyle/>
              <a:p>
                <a:pPr algn="ctr">
                  <a:lnSpc>
                    <a:spcPts val="541"/>
                  </a:lnSpc>
                </a:pPr>
                <a:endParaRPr sz="1200" dirty="0">
                  <a:latin typeface="Avenir Next LT Pro" panose="020B0504020202020204" pitchFamily="34" charset="0"/>
                </a:endParaRPr>
              </a:p>
            </p:txBody>
          </p:sp>
        </p:grpSp>
        <p:grpSp>
          <p:nvGrpSpPr>
            <p:cNvPr id="15" name="Group 15"/>
            <p:cNvGrpSpPr/>
            <p:nvPr/>
          </p:nvGrpSpPr>
          <p:grpSpPr>
            <a:xfrm>
              <a:off x="11585128" y="-333590"/>
              <a:ext cx="5506319" cy="8264996"/>
              <a:chOff x="0" y="-47625"/>
              <a:chExt cx="786109" cy="1179952"/>
            </a:xfrm>
          </p:grpSpPr>
          <p:sp>
            <p:nvSpPr>
              <p:cNvPr id="16" name="Freeform 16"/>
              <p:cNvSpPr/>
              <p:nvPr/>
            </p:nvSpPr>
            <p:spPr>
              <a:xfrm>
                <a:off x="0" y="0"/>
                <a:ext cx="786109" cy="1132327"/>
              </a:xfrm>
              <a:custGeom>
                <a:avLst/>
                <a:gdLst/>
                <a:ahLst/>
                <a:cxnLst/>
                <a:rect l="l" t="t" r="r" b="b"/>
                <a:pathLst>
                  <a:path w="786109" h="1132327">
                    <a:moveTo>
                      <a:pt x="14638" y="0"/>
                    </a:moveTo>
                    <a:lnTo>
                      <a:pt x="771471" y="0"/>
                    </a:lnTo>
                    <a:cubicBezTo>
                      <a:pt x="779555" y="0"/>
                      <a:pt x="786109" y="6554"/>
                      <a:pt x="786109" y="14638"/>
                    </a:cubicBezTo>
                    <a:lnTo>
                      <a:pt x="786109" y="1117688"/>
                    </a:lnTo>
                    <a:cubicBezTo>
                      <a:pt x="786109" y="1125773"/>
                      <a:pt x="779555" y="1132327"/>
                      <a:pt x="771471" y="1132327"/>
                    </a:cubicBezTo>
                    <a:lnTo>
                      <a:pt x="14638" y="1132327"/>
                    </a:lnTo>
                    <a:cubicBezTo>
                      <a:pt x="6554" y="1132327"/>
                      <a:pt x="0" y="1125773"/>
                      <a:pt x="0" y="1117688"/>
                    </a:cubicBezTo>
                    <a:lnTo>
                      <a:pt x="0" y="14638"/>
                    </a:lnTo>
                    <a:cubicBezTo>
                      <a:pt x="0" y="6554"/>
                      <a:pt x="6554" y="0"/>
                      <a:pt x="14638" y="0"/>
                    </a:cubicBezTo>
                    <a:close/>
                  </a:path>
                </a:pathLst>
              </a:custGeom>
              <a:solidFill>
                <a:srgbClr val="EEF0F1"/>
              </a:solidFill>
              <a:ln cap="sq">
                <a:noFill/>
                <a:prstDash val="solid"/>
                <a:miter/>
              </a:ln>
            </p:spPr>
            <p:txBody>
              <a:bodyPr/>
              <a:lstStyle/>
              <a:p>
                <a:endParaRPr lang="en-CA" sz="1200" dirty="0">
                  <a:latin typeface="Avenir Next LT Pro" panose="020B0504020202020204" pitchFamily="34" charset="0"/>
                </a:endParaRPr>
              </a:p>
            </p:txBody>
          </p:sp>
          <p:sp>
            <p:nvSpPr>
              <p:cNvPr id="17" name="TextBox 17"/>
              <p:cNvSpPr txBox="1"/>
              <p:nvPr/>
            </p:nvSpPr>
            <p:spPr>
              <a:xfrm>
                <a:off x="0" y="-47625"/>
                <a:ext cx="786109" cy="1179952"/>
              </a:xfrm>
              <a:prstGeom prst="rect">
                <a:avLst/>
              </a:prstGeom>
            </p:spPr>
            <p:txBody>
              <a:bodyPr lIns="10557" tIns="10557" rIns="10557" bIns="10557" rtlCol="0" anchor="ctr"/>
              <a:lstStyle/>
              <a:p>
                <a:pPr algn="ctr">
                  <a:lnSpc>
                    <a:spcPts val="541"/>
                  </a:lnSpc>
                </a:pPr>
                <a:endParaRPr sz="1200" dirty="0">
                  <a:latin typeface="Avenir Next LT Pro" panose="020B0504020202020204" pitchFamily="34" charset="0"/>
                </a:endParaRPr>
              </a:p>
            </p:txBody>
          </p:sp>
        </p:grpSp>
        <p:sp>
          <p:nvSpPr>
            <p:cNvPr id="18" name="Freeform 18"/>
            <p:cNvSpPr/>
            <p:nvPr/>
          </p:nvSpPr>
          <p:spPr>
            <a:xfrm>
              <a:off x="7396224" y="597219"/>
              <a:ext cx="2220692" cy="1776554"/>
            </a:xfrm>
            <a:custGeom>
              <a:avLst/>
              <a:gdLst/>
              <a:ahLst/>
              <a:cxnLst/>
              <a:rect l="l" t="t" r="r" b="b"/>
              <a:pathLst>
                <a:path w="2220692" h="1776554">
                  <a:moveTo>
                    <a:pt x="0" y="0"/>
                  </a:moveTo>
                  <a:lnTo>
                    <a:pt x="2220693" y="0"/>
                  </a:lnTo>
                  <a:lnTo>
                    <a:pt x="2220693" y="1776554"/>
                  </a:lnTo>
                  <a:lnTo>
                    <a:pt x="0" y="17765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sz="1200" dirty="0">
                <a:latin typeface="Avenir Next LT Pro" panose="020B0504020202020204" pitchFamily="34" charset="0"/>
              </a:endParaRPr>
            </a:p>
          </p:txBody>
        </p:sp>
        <p:sp>
          <p:nvSpPr>
            <p:cNvPr id="19" name="Freeform 19"/>
            <p:cNvSpPr/>
            <p:nvPr/>
          </p:nvSpPr>
          <p:spPr>
            <a:xfrm>
              <a:off x="1786512" y="497861"/>
              <a:ext cx="1933295" cy="1975270"/>
            </a:xfrm>
            <a:custGeom>
              <a:avLst/>
              <a:gdLst/>
              <a:ahLst/>
              <a:cxnLst/>
              <a:rect l="l" t="t" r="r" b="b"/>
              <a:pathLst>
                <a:path w="1933295" h="1975270">
                  <a:moveTo>
                    <a:pt x="0" y="0"/>
                  </a:moveTo>
                  <a:lnTo>
                    <a:pt x="1933295" y="0"/>
                  </a:lnTo>
                  <a:lnTo>
                    <a:pt x="1933295" y="1975270"/>
                  </a:lnTo>
                  <a:lnTo>
                    <a:pt x="0" y="19752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sz="1200" dirty="0">
                <a:latin typeface="Avenir Next LT Pro" panose="020B0504020202020204" pitchFamily="34" charset="0"/>
              </a:endParaRPr>
            </a:p>
          </p:txBody>
        </p:sp>
        <p:sp>
          <p:nvSpPr>
            <p:cNvPr id="20" name="Freeform 20"/>
            <p:cNvSpPr/>
            <p:nvPr/>
          </p:nvSpPr>
          <p:spPr>
            <a:xfrm>
              <a:off x="13538391" y="494394"/>
              <a:ext cx="1599792" cy="1947997"/>
            </a:xfrm>
            <a:custGeom>
              <a:avLst/>
              <a:gdLst/>
              <a:ahLst/>
              <a:cxnLst/>
              <a:rect l="l" t="t" r="r" b="b"/>
              <a:pathLst>
                <a:path w="1599792" h="1947997">
                  <a:moveTo>
                    <a:pt x="0" y="0"/>
                  </a:moveTo>
                  <a:lnTo>
                    <a:pt x="1599792" y="0"/>
                  </a:lnTo>
                  <a:lnTo>
                    <a:pt x="1599792" y="1947997"/>
                  </a:lnTo>
                  <a:lnTo>
                    <a:pt x="0" y="19479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sz="1200" dirty="0">
                <a:latin typeface="Avenir Next LT Pro" panose="020B0504020202020204" pitchFamily="34" charset="0"/>
              </a:endParaRPr>
            </a:p>
          </p:txBody>
        </p:sp>
        <p:sp>
          <p:nvSpPr>
            <p:cNvPr id="21" name="TextBox 21"/>
            <p:cNvSpPr txBox="1"/>
            <p:nvPr/>
          </p:nvSpPr>
          <p:spPr>
            <a:xfrm>
              <a:off x="604034" y="3544736"/>
              <a:ext cx="4298254" cy="3047500"/>
            </a:xfrm>
            <a:prstGeom prst="rect">
              <a:avLst/>
            </a:prstGeom>
          </p:spPr>
          <p:txBody>
            <a:bodyPr lIns="0" tIns="0" rIns="0" bIns="0" rtlCol="0" anchor="t">
              <a:spAutoFit/>
            </a:bodyPr>
            <a:lstStyle/>
            <a:p>
              <a:pPr marL="0" lvl="3">
                <a:lnSpc>
                  <a:spcPts val="2025"/>
                </a:lnSpc>
                <a:spcBef>
                  <a:spcPct val="0"/>
                </a:spcBef>
              </a:pPr>
              <a:r>
                <a:rPr lang="en-US" sz="1446" dirty="0">
                  <a:solidFill>
                    <a:srgbClr val="54656B"/>
                  </a:solidFill>
                  <a:latin typeface="Avenir Next LT Pro" panose="020B0504020202020204" pitchFamily="34" charset="0"/>
                  <a:ea typeface="Mont"/>
                  <a:cs typeface="Mont"/>
                  <a:sym typeface="Mont"/>
                </a:rPr>
                <a:t>We are filling capacity by harnessing the potential of Coho and Cascadura, delivering resources efficiently and reliably to support our growth.</a:t>
              </a:r>
            </a:p>
          </p:txBody>
        </p:sp>
        <p:sp>
          <p:nvSpPr>
            <p:cNvPr id="22" name="TextBox 22"/>
            <p:cNvSpPr txBox="1"/>
            <p:nvPr/>
          </p:nvSpPr>
          <p:spPr>
            <a:xfrm>
              <a:off x="6327090" y="3519350"/>
              <a:ext cx="4415489" cy="3554180"/>
            </a:xfrm>
            <a:prstGeom prst="rect">
              <a:avLst/>
            </a:prstGeom>
          </p:spPr>
          <p:txBody>
            <a:bodyPr wrap="square" lIns="0" tIns="0" rIns="0" bIns="0" rtlCol="0" anchor="t">
              <a:spAutoFit/>
            </a:bodyPr>
            <a:lstStyle/>
            <a:p>
              <a:pPr marL="0" lvl="3">
                <a:lnSpc>
                  <a:spcPts val="2025"/>
                </a:lnSpc>
                <a:spcBef>
                  <a:spcPct val="0"/>
                </a:spcBef>
              </a:pPr>
              <a:r>
                <a:rPr lang="en-US" sz="1446" dirty="0">
                  <a:solidFill>
                    <a:srgbClr val="54656B"/>
                  </a:solidFill>
                  <a:latin typeface="Avenir Next LT Pro" panose="020B0504020202020204" pitchFamily="34" charset="0"/>
                  <a:ea typeface="Mont"/>
                  <a:cs typeface="Mont"/>
                  <a:sym typeface="Mont"/>
                </a:rPr>
                <a:t>Our legacy oil blocks continue to thrive, growing production through recompletions and optimizations, ensuring we build on our strong foundation.</a:t>
              </a:r>
            </a:p>
          </p:txBody>
        </p:sp>
        <p:sp>
          <p:nvSpPr>
            <p:cNvPr id="23" name="TextBox 23"/>
            <p:cNvSpPr txBox="1"/>
            <p:nvPr/>
          </p:nvSpPr>
          <p:spPr>
            <a:xfrm>
              <a:off x="12085194" y="3519350"/>
              <a:ext cx="4602001" cy="3554180"/>
            </a:xfrm>
            <a:prstGeom prst="rect">
              <a:avLst/>
            </a:prstGeom>
          </p:spPr>
          <p:txBody>
            <a:bodyPr wrap="square" lIns="0" tIns="0" rIns="0" bIns="0" rtlCol="0" anchor="t">
              <a:spAutoFit/>
            </a:bodyPr>
            <a:lstStyle/>
            <a:p>
              <a:pPr marL="0" lvl="3">
                <a:lnSpc>
                  <a:spcPts val="2025"/>
                </a:lnSpc>
                <a:spcBef>
                  <a:spcPct val="0"/>
                </a:spcBef>
              </a:pPr>
              <a:r>
                <a:rPr lang="en-US" sz="1446" dirty="0">
                  <a:solidFill>
                    <a:srgbClr val="54656B"/>
                  </a:solidFill>
                  <a:latin typeface="Avenir Next LT Pro" panose="020B0504020202020204" pitchFamily="34" charset="0"/>
                  <a:ea typeface="Mont"/>
                  <a:cs typeface="Mont"/>
                  <a:sym typeface="Mont"/>
                </a:rPr>
                <a:t>With eyes on exploration, we are breaking new ground in Ortoire, Charuma, Cipero and Rio Claro, paving the way for tomorrow's energy through innovative development.</a:t>
              </a:r>
            </a:p>
          </p:txBody>
        </p:sp>
        <p:sp>
          <p:nvSpPr>
            <p:cNvPr id="24" name="TextBox 24"/>
            <p:cNvSpPr txBox="1"/>
            <p:nvPr/>
          </p:nvSpPr>
          <p:spPr>
            <a:xfrm>
              <a:off x="806752" y="2691326"/>
              <a:ext cx="3892818" cy="564258"/>
            </a:xfrm>
            <a:prstGeom prst="rect">
              <a:avLst/>
            </a:prstGeom>
          </p:spPr>
          <p:txBody>
            <a:bodyPr lIns="0" tIns="0" rIns="0" bIns="0" rtlCol="0" anchor="t">
              <a:spAutoFit/>
            </a:bodyPr>
            <a:lstStyle/>
            <a:p>
              <a:pPr algn="ctr">
                <a:lnSpc>
                  <a:spcPts val="2208"/>
                </a:lnSpc>
                <a:spcBef>
                  <a:spcPct val="0"/>
                </a:spcBef>
              </a:pPr>
              <a:r>
                <a:rPr lang="en-US" sz="1840" b="1" dirty="0">
                  <a:solidFill>
                    <a:srgbClr val="000000"/>
                  </a:solidFill>
                  <a:latin typeface="Avenir Next LT Pro" panose="020B0504020202020204" pitchFamily="34" charset="0"/>
                  <a:ea typeface="Mont Bold"/>
                  <a:cs typeface="Mont Bold"/>
                  <a:sym typeface="Mont Bold"/>
                </a:rPr>
                <a:t>Drill to </a:t>
              </a:r>
              <a:r>
                <a:rPr lang="en-US" sz="1840" b="1" dirty="0">
                  <a:solidFill>
                    <a:srgbClr val="8FADED"/>
                  </a:solidFill>
                  <a:latin typeface="Avenir Next LT Pro" panose="020B0504020202020204" pitchFamily="34" charset="0"/>
                  <a:ea typeface="Mont Bold"/>
                  <a:cs typeface="Mont Bold"/>
                  <a:sym typeface="Mont Bold"/>
                </a:rPr>
                <a:t>Fill</a:t>
              </a:r>
            </a:p>
          </p:txBody>
        </p:sp>
        <p:sp>
          <p:nvSpPr>
            <p:cNvPr id="25" name="TextBox 25"/>
            <p:cNvSpPr txBox="1"/>
            <p:nvPr/>
          </p:nvSpPr>
          <p:spPr>
            <a:xfrm>
              <a:off x="6458832" y="2691326"/>
              <a:ext cx="4095478" cy="564258"/>
            </a:xfrm>
            <a:prstGeom prst="rect">
              <a:avLst/>
            </a:prstGeom>
          </p:spPr>
          <p:txBody>
            <a:bodyPr lIns="0" tIns="0" rIns="0" bIns="0" rtlCol="0" anchor="t">
              <a:spAutoFit/>
            </a:bodyPr>
            <a:lstStyle/>
            <a:p>
              <a:pPr algn="ctr">
                <a:lnSpc>
                  <a:spcPts val="2208"/>
                </a:lnSpc>
                <a:spcBef>
                  <a:spcPct val="0"/>
                </a:spcBef>
              </a:pPr>
              <a:r>
                <a:rPr lang="en-US" sz="1840" b="1" dirty="0">
                  <a:solidFill>
                    <a:srgbClr val="000000"/>
                  </a:solidFill>
                  <a:latin typeface="Avenir Next LT Pro" panose="020B0504020202020204" pitchFamily="34" charset="0"/>
                  <a:ea typeface="Mont Bold"/>
                  <a:cs typeface="Mont Bold"/>
                  <a:sym typeface="Mont Bold"/>
                </a:rPr>
                <a:t>Drill for </a:t>
              </a:r>
              <a:r>
                <a:rPr lang="en-US" sz="1840" b="1" dirty="0">
                  <a:solidFill>
                    <a:srgbClr val="8FADED"/>
                  </a:solidFill>
                  <a:latin typeface="Avenir Next LT Pro" panose="020B0504020202020204" pitchFamily="34" charset="0"/>
                  <a:ea typeface="Mont Bold"/>
                  <a:cs typeface="Mont Bold"/>
                  <a:sym typeface="Mont Bold"/>
                </a:rPr>
                <a:t>Growth</a:t>
              </a:r>
            </a:p>
          </p:txBody>
        </p:sp>
        <p:sp>
          <p:nvSpPr>
            <p:cNvPr id="26" name="TextBox 26"/>
            <p:cNvSpPr txBox="1"/>
            <p:nvPr/>
          </p:nvSpPr>
          <p:spPr>
            <a:xfrm>
              <a:off x="11986443" y="2665940"/>
              <a:ext cx="4700754" cy="564258"/>
            </a:xfrm>
            <a:prstGeom prst="rect">
              <a:avLst/>
            </a:prstGeom>
          </p:spPr>
          <p:txBody>
            <a:bodyPr lIns="0" tIns="0" rIns="0" bIns="0" rtlCol="0" anchor="t">
              <a:spAutoFit/>
            </a:bodyPr>
            <a:lstStyle/>
            <a:p>
              <a:pPr algn="ctr">
                <a:lnSpc>
                  <a:spcPts val="2208"/>
                </a:lnSpc>
                <a:spcBef>
                  <a:spcPct val="0"/>
                </a:spcBef>
              </a:pPr>
              <a:r>
                <a:rPr lang="en-US" sz="1840" b="1" dirty="0">
                  <a:solidFill>
                    <a:srgbClr val="000000"/>
                  </a:solidFill>
                  <a:latin typeface="Avenir Next LT Pro" panose="020B0504020202020204" pitchFamily="34" charset="0"/>
                  <a:ea typeface="Mont Bold"/>
                  <a:cs typeface="Mont Bold"/>
                  <a:sym typeface="Mont Bold"/>
                </a:rPr>
                <a:t>Drill for the </a:t>
              </a:r>
              <a:r>
                <a:rPr lang="en-US" sz="1840" b="1" dirty="0">
                  <a:solidFill>
                    <a:srgbClr val="8FADED"/>
                  </a:solidFill>
                  <a:latin typeface="Avenir Next LT Pro" panose="020B0504020202020204" pitchFamily="34" charset="0"/>
                  <a:ea typeface="Mont Bold"/>
                  <a:cs typeface="Mont Bold"/>
                  <a:sym typeface="Mont Bold"/>
                </a:rPr>
                <a:t>Future</a:t>
              </a:r>
            </a:p>
          </p:txBody>
        </p:sp>
      </p:grpSp>
      <p:sp>
        <p:nvSpPr>
          <p:cNvPr id="27" name="TextBox 27"/>
          <p:cNvSpPr txBox="1"/>
          <p:nvPr/>
        </p:nvSpPr>
        <p:spPr>
          <a:xfrm>
            <a:off x="3942234" y="460782"/>
            <a:ext cx="4307533" cy="359073"/>
          </a:xfrm>
          <a:prstGeom prst="rect">
            <a:avLst/>
          </a:prstGeom>
        </p:spPr>
        <p:txBody>
          <a:bodyPr lIns="0" tIns="0" rIns="0" bIns="0" rtlCol="0" anchor="t">
            <a:spAutoFit/>
          </a:bodyPr>
          <a:lstStyle/>
          <a:p>
            <a:pPr algn="ctr">
              <a:lnSpc>
                <a:spcPts val="2801"/>
              </a:lnSpc>
            </a:pPr>
            <a:r>
              <a:rPr lang="en-US" sz="2457" dirty="0">
                <a:solidFill>
                  <a:srgbClr val="EEF0F1"/>
                </a:solidFill>
                <a:latin typeface="Avenir Next LT Pro" panose="020B0504020202020204" pitchFamily="34" charset="0"/>
                <a:ea typeface="Mont"/>
                <a:cs typeface="Mont"/>
                <a:sym typeface="Mont"/>
              </a:rPr>
              <a:t>Three Pillars of Progress:</a:t>
            </a:r>
          </a:p>
        </p:txBody>
      </p:sp>
      <p:sp>
        <p:nvSpPr>
          <p:cNvPr id="28" name="TextBox 28"/>
          <p:cNvSpPr txBox="1"/>
          <p:nvPr/>
        </p:nvSpPr>
        <p:spPr>
          <a:xfrm>
            <a:off x="3166804" y="938669"/>
            <a:ext cx="5858393" cy="588559"/>
          </a:xfrm>
          <a:prstGeom prst="rect">
            <a:avLst/>
          </a:prstGeom>
        </p:spPr>
        <p:txBody>
          <a:bodyPr lIns="0" tIns="0" rIns="0" bIns="0" rtlCol="0" anchor="t">
            <a:spAutoFit/>
          </a:bodyPr>
          <a:lstStyle/>
          <a:p>
            <a:pPr algn="ctr">
              <a:lnSpc>
                <a:spcPts val="4444"/>
              </a:lnSpc>
            </a:pPr>
            <a:r>
              <a:rPr lang="en-US" sz="4884" b="1" dirty="0">
                <a:solidFill>
                  <a:srgbClr val="8FADED"/>
                </a:solidFill>
                <a:latin typeface="Avenir Next LT Pro" panose="020B0504020202020204" pitchFamily="34" charset="0"/>
                <a:ea typeface="Mont Bold"/>
                <a:cs typeface="Mont Bold"/>
                <a:sym typeface="Mont Bold"/>
              </a:rPr>
              <a:t>Fill. Grow. Future.</a:t>
            </a:r>
          </a:p>
        </p:txBody>
      </p:sp>
      <p:sp>
        <p:nvSpPr>
          <p:cNvPr id="32" name="Freeform 32"/>
          <p:cNvSpPr>
            <a:spLocks noGrp="1" noRot="1" noMove="1" noResize="1" noEditPoints="1" noAdjustHandles="1" noChangeArrowheads="1" noChangeShapeType="1"/>
          </p:cNvSpPr>
          <p:nvPr/>
        </p:nvSpPr>
        <p:spPr>
          <a:xfrm rot="4898633" flipV="1">
            <a:off x="9386311" y="451088"/>
            <a:ext cx="5857439" cy="2119328"/>
          </a:xfrm>
          <a:custGeom>
            <a:avLst/>
            <a:gdLst/>
            <a:ahLst/>
            <a:cxnLst/>
            <a:rect l="l" t="t" r="r" b="b"/>
            <a:pathLst>
              <a:path w="8786158" h="3178992">
                <a:moveTo>
                  <a:pt x="0" y="3178992"/>
                </a:moveTo>
                <a:lnTo>
                  <a:pt x="8786158" y="3178992"/>
                </a:lnTo>
                <a:lnTo>
                  <a:pt x="8786158" y="0"/>
                </a:lnTo>
                <a:lnTo>
                  <a:pt x="0" y="0"/>
                </a:lnTo>
                <a:lnTo>
                  <a:pt x="0" y="3178992"/>
                </a:lnTo>
                <a:close/>
              </a:path>
            </a:pathLst>
          </a:custGeom>
          <a:blipFill>
            <a:blip r:embed="rId11">
              <a:alphaModFix amt="61000"/>
              <a:extLst>
                <a:ext uri="{96DAC541-7B7A-43D3-8B79-37D633B846F1}">
                  <asvg:svgBlip xmlns:asvg="http://schemas.microsoft.com/office/drawing/2016/SVG/main" r:embed="rId12"/>
                </a:ext>
              </a:extLst>
            </a:blip>
            <a:stretch>
              <a:fillRect/>
            </a:stretch>
          </a:blipFill>
        </p:spPr>
        <p:txBody>
          <a:bodyPr/>
          <a:lstStyle/>
          <a:p>
            <a:endParaRPr lang="en-CA" sz="1200" dirty="0">
              <a:latin typeface="Avenir Next LT Pro" panose="020B0504020202020204" pitchFamily="34" charset="0"/>
            </a:endParaRPr>
          </a:p>
        </p:txBody>
      </p:sp>
      <p:pic>
        <p:nvPicPr>
          <p:cNvPr id="33" name="Picture 32" descr="A logo with a red circle and white text&#10;&#10;Description automatically generated">
            <a:extLst>
              <a:ext uri="{FF2B5EF4-FFF2-40B4-BE49-F238E27FC236}">
                <a16:creationId xmlns:a16="http://schemas.microsoft.com/office/drawing/2014/main" id="{C8E9B2D2-3FD1-0E87-D723-45349DA1ABE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5374" y="6333881"/>
            <a:ext cx="1444443" cy="388796"/>
          </a:xfrm>
          <a:prstGeom prst="rect">
            <a:avLst/>
          </a:prstGeom>
        </p:spPr>
      </p:pic>
      <p:sp>
        <p:nvSpPr>
          <p:cNvPr id="35" name="Slide Number Placeholder 3">
            <a:extLst>
              <a:ext uri="{FF2B5EF4-FFF2-40B4-BE49-F238E27FC236}">
                <a16:creationId xmlns:a16="http://schemas.microsoft.com/office/drawing/2014/main" id="{7BE4EAF8-2136-EA57-2FCD-4148E968F3EA}"/>
              </a:ext>
            </a:extLst>
          </p:cNvPr>
          <p:cNvSpPr>
            <a:spLocks noGrp="1"/>
          </p:cNvSpPr>
          <p:nvPr>
            <p:ph type="sldNum" sz="quarter" idx="12"/>
          </p:nvPr>
        </p:nvSpPr>
        <p:spPr>
          <a:xfrm>
            <a:off x="7194430" y="6345115"/>
            <a:ext cx="4602196" cy="365125"/>
          </a:xfrm>
        </p:spPr>
        <p:txBody>
          <a:bodyPr/>
          <a:lstStyle/>
          <a:p>
            <a:r>
              <a:rPr lang="en-CA" dirty="0">
                <a:solidFill>
                  <a:srgbClr val="EEF0F1"/>
                </a:solidFill>
                <a:latin typeface="Avenir Next LT Pro" panose="020B0504020202020204" pitchFamily="34" charset="0"/>
              </a:rPr>
              <a:t>Corporate Presentation  | February 2025 |  </a:t>
            </a:r>
            <a:fld id="{FEA607D4-8F18-4F51-B246-B81EEA981425}" type="slidenum">
              <a:rPr lang="en-CA" smtClean="0">
                <a:solidFill>
                  <a:srgbClr val="EEF0F1"/>
                </a:solidFill>
                <a:latin typeface="Avenir Next LT Pro" panose="020B0504020202020204" pitchFamily="34" charset="0"/>
              </a:rPr>
              <a:pPr/>
              <a:t>18</a:t>
            </a:fld>
            <a:endParaRPr lang="en-CA" dirty="0">
              <a:solidFill>
                <a:srgbClr val="EEF0F1"/>
              </a:solidFill>
              <a:latin typeface="Avenir Next LT Pro" panose="020B05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2234FE55-B82E-7841-E048-A84AD3998E2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52717" y="1616535"/>
            <a:ext cx="9165953" cy="4734000"/>
          </a:xfrm>
          <a:prstGeom prst="rect">
            <a:avLst/>
          </a:prstGeom>
        </p:spPr>
      </p:pic>
      <p:sp>
        <p:nvSpPr>
          <p:cNvPr id="2" name="Slide Number Placeholder 1">
            <a:extLst>
              <a:ext uri="{FF2B5EF4-FFF2-40B4-BE49-F238E27FC236}">
                <a16:creationId xmlns:a16="http://schemas.microsoft.com/office/drawing/2014/main" id="{F92BA543-4056-14A1-2BA3-A18808D3D578}"/>
              </a:ext>
            </a:extLst>
          </p:cNvPr>
          <p:cNvSpPr>
            <a:spLocks noGrp="1"/>
          </p:cNvSpPr>
          <p:nvPr>
            <p:ph type="sldNum" sz="quarter" idx="12"/>
          </p:nvPr>
        </p:nvSpPr>
        <p:spPr/>
        <p:txBody>
          <a:bodyPr/>
          <a:lstStyle/>
          <a:p>
            <a:r>
              <a:rPr lang="en-CA" dirty="0"/>
              <a:t>Corporate Presentation  | </a:t>
            </a:r>
            <a:r>
              <a:rPr lang="en-CA" dirty="0">
                <a:solidFill>
                  <a:srgbClr val="EEF0F1"/>
                </a:solidFill>
                <a:latin typeface="Avenir Next LT Pro" panose="020B0504020202020204" pitchFamily="34" charset="0"/>
              </a:rPr>
              <a:t>February 2025 </a:t>
            </a:r>
            <a:r>
              <a:rPr lang="en-CA" dirty="0"/>
              <a:t>|  </a:t>
            </a:r>
            <a:fld id="{FEA607D4-8F18-4F51-B246-B81EEA981425}" type="slidenum">
              <a:rPr lang="en-CA" smtClean="0"/>
              <a:pPr/>
              <a:t>19</a:t>
            </a:fld>
            <a:endParaRPr lang="en-CA" dirty="0"/>
          </a:p>
        </p:txBody>
      </p:sp>
      <p:sp>
        <p:nvSpPr>
          <p:cNvPr id="27" name="TextBox 26">
            <a:extLst>
              <a:ext uri="{FF2B5EF4-FFF2-40B4-BE49-F238E27FC236}">
                <a16:creationId xmlns:a16="http://schemas.microsoft.com/office/drawing/2014/main" id="{3E0C0A38-87F2-BD81-3D0A-111EC4E20F66}"/>
              </a:ext>
            </a:extLst>
          </p:cNvPr>
          <p:cNvSpPr txBox="1"/>
          <p:nvPr/>
        </p:nvSpPr>
        <p:spPr>
          <a:xfrm>
            <a:off x="333375" y="955366"/>
            <a:ext cx="11525250" cy="446276"/>
          </a:xfrm>
          <a:prstGeom prst="rect">
            <a:avLst/>
          </a:prstGeom>
          <a:noFill/>
        </p:spPr>
        <p:txBody>
          <a:bodyPr wrap="square">
            <a:spAutoFit/>
          </a:bodyPr>
          <a:lstStyle/>
          <a:p>
            <a:r>
              <a:rPr lang="en-US" sz="2300" i="1" dirty="0">
                <a:solidFill>
                  <a:srgbClr val="8FADED"/>
                </a:solidFill>
                <a:latin typeface="Avenir Next LT Pro" panose="020B0504020202020204" pitchFamily="34" charset="0"/>
              </a:rPr>
              <a:t>Disciplined investment framework to establish a future with sustainable free cash flow </a:t>
            </a:r>
          </a:p>
        </p:txBody>
      </p:sp>
      <p:pic>
        <p:nvPicPr>
          <p:cNvPr id="37" name="Graphic 36" descr="Compass with solid fill">
            <a:extLst>
              <a:ext uri="{FF2B5EF4-FFF2-40B4-BE49-F238E27FC236}">
                <a16:creationId xmlns:a16="http://schemas.microsoft.com/office/drawing/2014/main" id="{3E066256-F38C-4947-3078-48D35C14C5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2430" y="96645"/>
            <a:ext cx="637478" cy="637478"/>
          </a:xfrm>
          <a:prstGeom prst="rect">
            <a:avLst/>
          </a:prstGeom>
        </p:spPr>
      </p:pic>
      <p:sp>
        <p:nvSpPr>
          <p:cNvPr id="18" name="Title 2">
            <a:extLst>
              <a:ext uri="{FF2B5EF4-FFF2-40B4-BE49-F238E27FC236}">
                <a16:creationId xmlns:a16="http://schemas.microsoft.com/office/drawing/2014/main" id="{348F67EC-01F7-3FE4-B518-E9CA0B57AF16}"/>
              </a:ext>
            </a:extLst>
          </p:cNvPr>
          <p:cNvSpPr txBox="1">
            <a:spLocks/>
          </p:cNvSpPr>
          <p:nvPr/>
        </p:nvSpPr>
        <p:spPr>
          <a:xfrm>
            <a:off x="1281026" y="135977"/>
            <a:ext cx="10515600" cy="5607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0" kern="1200">
                <a:solidFill>
                  <a:srgbClr val="EEF0F1"/>
                </a:solidFill>
                <a:latin typeface="Avenir Next LT Pro" panose="020B0504020202020204" pitchFamily="34" charset="0"/>
                <a:ea typeface="+mj-ea"/>
                <a:cs typeface="+mj-cs"/>
              </a:defRPr>
            </a:lvl1pPr>
          </a:lstStyle>
          <a:p>
            <a:r>
              <a:rPr lang="en-CA" dirty="0"/>
              <a:t>2024: </a:t>
            </a:r>
            <a:r>
              <a:rPr lang="en-CA" i="1" dirty="0"/>
              <a:t>Investing in resource-rich assets</a:t>
            </a:r>
          </a:p>
        </p:txBody>
      </p:sp>
      <p:grpSp>
        <p:nvGrpSpPr>
          <p:cNvPr id="5" name="Group 4">
            <a:extLst>
              <a:ext uri="{FF2B5EF4-FFF2-40B4-BE49-F238E27FC236}">
                <a16:creationId xmlns:a16="http://schemas.microsoft.com/office/drawing/2014/main" id="{AEBC8FC6-A0FE-BD2C-2E82-AB55EE407066}"/>
              </a:ext>
            </a:extLst>
          </p:cNvPr>
          <p:cNvGrpSpPr/>
          <p:nvPr/>
        </p:nvGrpSpPr>
        <p:grpSpPr>
          <a:xfrm>
            <a:off x="2613471" y="2417687"/>
            <a:ext cx="1317785" cy="276999"/>
            <a:chOff x="2651781" y="2249737"/>
            <a:chExt cx="1408050" cy="293964"/>
          </a:xfrm>
        </p:grpSpPr>
        <p:sp>
          <p:nvSpPr>
            <p:cNvPr id="73" name="Oval 72">
              <a:extLst>
                <a:ext uri="{FF2B5EF4-FFF2-40B4-BE49-F238E27FC236}">
                  <a16:creationId xmlns:a16="http://schemas.microsoft.com/office/drawing/2014/main" id="{F74793C4-73B2-D9DC-E4C0-11E61AE3D366}"/>
                </a:ext>
              </a:extLst>
            </p:cNvPr>
            <p:cNvSpPr/>
            <p:nvPr/>
          </p:nvSpPr>
          <p:spPr>
            <a:xfrm>
              <a:off x="2651781" y="2302798"/>
              <a:ext cx="195943" cy="195943"/>
            </a:xfrm>
            <a:prstGeom prst="ellipse">
              <a:avLst/>
            </a:prstGeom>
            <a:solidFill>
              <a:srgbClr val="EBE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solidFill>
                  <a:srgbClr val="EEF0F1"/>
                </a:solidFill>
                <a:latin typeface="Avenir Next LT Pro" panose="020B0504020202020204" pitchFamily="34" charset="0"/>
              </a:endParaRPr>
            </a:p>
          </p:txBody>
        </p:sp>
        <p:sp>
          <p:nvSpPr>
            <p:cNvPr id="75" name="TextBox 22">
              <a:extLst>
                <a:ext uri="{FF2B5EF4-FFF2-40B4-BE49-F238E27FC236}">
                  <a16:creationId xmlns:a16="http://schemas.microsoft.com/office/drawing/2014/main" id="{8E7ECF4B-F319-A255-21BD-6CA183504043}"/>
                </a:ext>
              </a:extLst>
            </p:cNvPr>
            <p:cNvSpPr txBox="1"/>
            <p:nvPr/>
          </p:nvSpPr>
          <p:spPr>
            <a:xfrm>
              <a:off x="2859124" y="2249737"/>
              <a:ext cx="1200707" cy="2939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731611" rtl="0" eaLnBrk="1" fontAlgn="auto" latinLnBrk="0" hangingPunct="1">
                <a:lnSpc>
                  <a:spcPct val="100000"/>
                </a:lnSpc>
                <a:spcBef>
                  <a:spcPts val="0"/>
                </a:spcBef>
                <a:spcAft>
                  <a:spcPts val="0"/>
                </a:spcAft>
                <a:buClrTx/>
                <a:buSzTx/>
                <a:buFontTx/>
                <a:buNone/>
                <a:tabLst/>
                <a:defRPr/>
              </a:pPr>
              <a:r>
                <a:rPr kumimoji="0" lang="en-TT" sz="1200" b="1" i="0" u="none" strike="noStrike" kern="0" cap="none" spc="0" normalizeH="0" baseline="0" noProof="0" dirty="0">
                  <a:ln>
                    <a:noFill/>
                  </a:ln>
                  <a:solidFill>
                    <a:srgbClr val="EEF0F1"/>
                  </a:solidFill>
                  <a:effectLst/>
                  <a:uLnTx/>
                  <a:uFillTx/>
                  <a:latin typeface="Avenir Next LT Pro" panose="020B0504020202020204" pitchFamily="34" charset="0"/>
                </a:rPr>
                <a:t>Cretaceous</a:t>
              </a:r>
            </a:p>
          </p:txBody>
        </p:sp>
      </p:grpSp>
      <p:grpSp>
        <p:nvGrpSpPr>
          <p:cNvPr id="8" name="Group 7">
            <a:extLst>
              <a:ext uri="{FF2B5EF4-FFF2-40B4-BE49-F238E27FC236}">
                <a16:creationId xmlns:a16="http://schemas.microsoft.com/office/drawing/2014/main" id="{A8D50A4F-343F-AE63-9B53-96DEDE1FD3D8}"/>
              </a:ext>
            </a:extLst>
          </p:cNvPr>
          <p:cNvGrpSpPr/>
          <p:nvPr/>
        </p:nvGrpSpPr>
        <p:grpSpPr>
          <a:xfrm>
            <a:off x="2613471" y="2062218"/>
            <a:ext cx="1317785" cy="276999"/>
            <a:chOff x="2651781" y="1837377"/>
            <a:chExt cx="1408050" cy="293964"/>
          </a:xfrm>
        </p:grpSpPr>
        <p:sp>
          <p:nvSpPr>
            <p:cNvPr id="74" name="TextBox 22">
              <a:extLst>
                <a:ext uri="{FF2B5EF4-FFF2-40B4-BE49-F238E27FC236}">
                  <a16:creationId xmlns:a16="http://schemas.microsoft.com/office/drawing/2014/main" id="{75ACC8F4-B1EA-6DF0-A101-D1F090912A02}"/>
                </a:ext>
              </a:extLst>
            </p:cNvPr>
            <p:cNvSpPr txBox="1"/>
            <p:nvPr/>
          </p:nvSpPr>
          <p:spPr>
            <a:xfrm>
              <a:off x="2859124" y="1837377"/>
              <a:ext cx="1200707" cy="29396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731611" rtl="0" eaLnBrk="1" fontAlgn="auto" latinLnBrk="0" hangingPunct="1">
                <a:lnSpc>
                  <a:spcPct val="100000"/>
                </a:lnSpc>
                <a:spcBef>
                  <a:spcPts val="0"/>
                </a:spcBef>
                <a:spcAft>
                  <a:spcPts val="0"/>
                </a:spcAft>
                <a:buClrTx/>
                <a:buSzTx/>
                <a:buFontTx/>
                <a:buNone/>
                <a:tabLst/>
                <a:defRPr/>
              </a:pPr>
              <a:r>
                <a:rPr lang="en-TT" sz="1200" b="1" kern="0" dirty="0">
                  <a:solidFill>
                    <a:srgbClr val="EEF0F1"/>
                  </a:solidFill>
                  <a:latin typeface="Avenir Next LT Pro" panose="020B0504020202020204" pitchFamily="34" charset="0"/>
                </a:rPr>
                <a:t>Herrera</a:t>
              </a:r>
              <a:endParaRPr kumimoji="0" lang="en-TT" sz="1200" b="1" i="0" u="none" strike="noStrike" kern="0" cap="none" spc="0" normalizeH="0" baseline="0" noProof="0" dirty="0">
                <a:ln>
                  <a:noFill/>
                </a:ln>
                <a:solidFill>
                  <a:srgbClr val="EEF0F1"/>
                </a:solidFill>
                <a:effectLst/>
                <a:uLnTx/>
                <a:uFillTx/>
                <a:latin typeface="Avenir Next LT Pro" panose="020B0504020202020204" pitchFamily="34" charset="0"/>
              </a:endParaRPr>
            </a:p>
          </p:txBody>
        </p:sp>
        <p:sp>
          <p:nvSpPr>
            <p:cNvPr id="79" name="Oval 78">
              <a:extLst>
                <a:ext uri="{FF2B5EF4-FFF2-40B4-BE49-F238E27FC236}">
                  <a16:creationId xmlns:a16="http://schemas.microsoft.com/office/drawing/2014/main" id="{B4219778-814B-D1D1-6905-CC222BCCCB7A}"/>
                </a:ext>
              </a:extLst>
            </p:cNvPr>
            <p:cNvSpPr/>
            <p:nvPr/>
          </p:nvSpPr>
          <p:spPr>
            <a:xfrm>
              <a:off x="2651781" y="1914993"/>
              <a:ext cx="195943" cy="195943"/>
            </a:xfrm>
            <a:prstGeom prst="ellipse">
              <a:avLst/>
            </a:prstGeom>
            <a:solidFill>
              <a:srgbClr val="EF39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solidFill>
                  <a:srgbClr val="EEF0F1"/>
                </a:solidFill>
                <a:latin typeface="Avenir Next LT Pro" panose="020B0504020202020204" pitchFamily="34" charset="0"/>
              </a:endParaRPr>
            </a:p>
          </p:txBody>
        </p:sp>
      </p:grpSp>
      <p:grpSp>
        <p:nvGrpSpPr>
          <p:cNvPr id="4" name="Group 3">
            <a:extLst>
              <a:ext uri="{FF2B5EF4-FFF2-40B4-BE49-F238E27FC236}">
                <a16:creationId xmlns:a16="http://schemas.microsoft.com/office/drawing/2014/main" id="{D4F7D9C7-4137-9611-B13D-6FE33A0C337F}"/>
              </a:ext>
            </a:extLst>
          </p:cNvPr>
          <p:cNvGrpSpPr/>
          <p:nvPr/>
        </p:nvGrpSpPr>
        <p:grpSpPr>
          <a:xfrm>
            <a:off x="2577843" y="3102880"/>
            <a:ext cx="2085662" cy="277695"/>
            <a:chOff x="2575643" y="2784922"/>
            <a:chExt cx="2228525" cy="294702"/>
          </a:xfrm>
        </p:grpSpPr>
        <p:sp>
          <p:nvSpPr>
            <p:cNvPr id="77" name="TextBox 22">
              <a:extLst>
                <a:ext uri="{FF2B5EF4-FFF2-40B4-BE49-F238E27FC236}">
                  <a16:creationId xmlns:a16="http://schemas.microsoft.com/office/drawing/2014/main" id="{5887CC16-2644-E4DF-6AE2-37C4669181A3}"/>
                </a:ext>
              </a:extLst>
            </p:cNvPr>
            <p:cNvSpPr txBox="1"/>
            <p:nvPr/>
          </p:nvSpPr>
          <p:spPr>
            <a:xfrm>
              <a:off x="2831131" y="2785661"/>
              <a:ext cx="1973037" cy="2939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731611" rtl="0" eaLnBrk="1" fontAlgn="auto" latinLnBrk="0" hangingPunct="1">
                <a:lnSpc>
                  <a:spcPct val="100000"/>
                </a:lnSpc>
                <a:spcBef>
                  <a:spcPts val="0"/>
                </a:spcBef>
                <a:spcAft>
                  <a:spcPts val="0"/>
                </a:spcAft>
                <a:buClrTx/>
                <a:buSzTx/>
                <a:buFontTx/>
                <a:buNone/>
                <a:tabLst/>
                <a:defRPr/>
              </a:pPr>
              <a:r>
                <a:rPr kumimoji="0" lang="en-TT" sz="1200" b="1" i="0" u="none" strike="noStrike" kern="0" cap="none" spc="0" normalizeH="0" baseline="0" noProof="0" dirty="0">
                  <a:ln>
                    <a:noFill/>
                  </a:ln>
                  <a:solidFill>
                    <a:srgbClr val="EEF0F1"/>
                  </a:solidFill>
                  <a:effectLst/>
                  <a:uLnTx/>
                  <a:uFillTx/>
                  <a:latin typeface="Avenir Next LT Pro" panose="020B0504020202020204" pitchFamily="34" charset="0"/>
                </a:rPr>
                <a:t>Existing production</a:t>
              </a:r>
            </a:p>
          </p:txBody>
        </p:sp>
        <p:pic>
          <p:nvPicPr>
            <p:cNvPr id="80" name="Picture 79">
              <a:extLst>
                <a:ext uri="{FF2B5EF4-FFF2-40B4-BE49-F238E27FC236}">
                  <a16:creationId xmlns:a16="http://schemas.microsoft.com/office/drawing/2014/main" id="{4B4626D7-01DF-A627-7420-7AA25158BB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5643" y="2784922"/>
              <a:ext cx="272080" cy="269095"/>
            </a:xfrm>
            <a:prstGeom prst="rect">
              <a:avLst/>
            </a:prstGeom>
          </p:spPr>
        </p:pic>
      </p:grpSp>
      <p:pic>
        <p:nvPicPr>
          <p:cNvPr id="11" name="Picture 10">
            <a:extLst>
              <a:ext uri="{FF2B5EF4-FFF2-40B4-BE49-F238E27FC236}">
                <a16:creationId xmlns:a16="http://schemas.microsoft.com/office/drawing/2014/main" id="{F1F301CE-6E03-E0D6-9E02-489EB855ED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4920" y="5061796"/>
            <a:ext cx="278777" cy="259383"/>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6C185427-FCD0-CC38-28BD-ED0F27FFAA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45532" y="5509521"/>
            <a:ext cx="278777" cy="259383"/>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B1121F39-A695-9E8C-BB1A-E6A79EC345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54274" y="5639213"/>
            <a:ext cx="278777" cy="259383"/>
          </a:xfrm>
          <a:prstGeom prst="rect">
            <a:avLst/>
          </a:prstGeom>
          <a:effectLst>
            <a:outerShdw blurRad="50800" dist="38100" dir="2700000" algn="tl" rotWithShape="0">
              <a:prstClr val="black">
                <a:alpha val="40000"/>
              </a:prstClr>
            </a:outerShdw>
          </a:effectLst>
        </p:spPr>
      </p:pic>
      <p:sp>
        <p:nvSpPr>
          <p:cNvPr id="6" name="Oval 5">
            <a:extLst>
              <a:ext uri="{FF2B5EF4-FFF2-40B4-BE49-F238E27FC236}">
                <a16:creationId xmlns:a16="http://schemas.microsoft.com/office/drawing/2014/main" id="{8DE0B4C6-2A2E-BE23-CA5F-649C61939ADD}"/>
              </a:ext>
            </a:extLst>
          </p:cNvPr>
          <p:cNvSpPr/>
          <p:nvPr/>
        </p:nvSpPr>
        <p:spPr>
          <a:xfrm>
            <a:off x="5467092" y="4485254"/>
            <a:ext cx="120530" cy="121354"/>
          </a:xfrm>
          <a:prstGeom prst="ellipse">
            <a:avLst/>
          </a:prstGeom>
          <a:solidFill>
            <a:srgbClr val="EF39EF"/>
          </a:solidFill>
          <a:ln>
            <a:noFill/>
          </a:ln>
          <a:effectLst>
            <a:glow rad="635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dirty="0">
              <a:latin typeface="Avenir Next LT Pro" panose="020B0504020202020204" pitchFamily="34" charset="0"/>
            </a:endParaRPr>
          </a:p>
        </p:txBody>
      </p:sp>
      <p:sp>
        <p:nvSpPr>
          <p:cNvPr id="7" name="Oval 6">
            <a:extLst>
              <a:ext uri="{FF2B5EF4-FFF2-40B4-BE49-F238E27FC236}">
                <a16:creationId xmlns:a16="http://schemas.microsoft.com/office/drawing/2014/main" id="{E7300532-B226-CC65-5AB7-1B9D7462E151}"/>
              </a:ext>
            </a:extLst>
          </p:cNvPr>
          <p:cNvSpPr/>
          <p:nvPr/>
        </p:nvSpPr>
        <p:spPr>
          <a:xfrm>
            <a:off x="7099736" y="3066289"/>
            <a:ext cx="120530" cy="121354"/>
          </a:xfrm>
          <a:prstGeom prst="ellipse">
            <a:avLst/>
          </a:prstGeom>
          <a:solidFill>
            <a:srgbClr val="FFFF00"/>
          </a:solidFill>
          <a:ln>
            <a:noFill/>
          </a:ln>
          <a:effectLst>
            <a:glow rad="63500">
              <a:srgbClr val="EBE04F">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dirty="0">
              <a:latin typeface="Avenir Next LT Pro" panose="020B0504020202020204" pitchFamily="34" charset="0"/>
            </a:endParaRPr>
          </a:p>
        </p:txBody>
      </p:sp>
      <p:sp>
        <p:nvSpPr>
          <p:cNvPr id="12" name="Oval 11">
            <a:extLst>
              <a:ext uri="{FF2B5EF4-FFF2-40B4-BE49-F238E27FC236}">
                <a16:creationId xmlns:a16="http://schemas.microsoft.com/office/drawing/2014/main" id="{AB909830-A614-63F5-6137-76378FB4BDA9}"/>
              </a:ext>
            </a:extLst>
          </p:cNvPr>
          <p:cNvSpPr/>
          <p:nvPr/>
        </p:nvSpPr>
        <p:spPr>
          <a:xfrm>
            <a:off x="7273635" y="2946432"/>
            <a:ext cx="120530" cy="121354"/>
          </a:xfrm>
          <a:prstGeom prst="ellipse">
            <a:avLst/>
          </a:prstGeom>
          <a:solidFill>
            <a:srgbClr val="FFFF00"/>
          </a:solidFill>
          <a:ln>
            <a:noFill/>
          </a:ln>
          <a:effectLst>
            <a:glow rad="63500">
              <a:srgbClr val="EBE04F">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dirty="0">
              <a:latin typeface="Avenir Next LT Pro" panose="020B0504020202020204" pitchFamily="34" charset="0"/>
            </a:endParaRPr>
          </a:p>
        </p:txBody>
      </p:sp>
      <p:sp>
        <p:nvSpPr>
          <p:cNvPr id="16" name="TextBox 8">
            <a:extLst>
              <a:ext uri="{FF2B5EF4-FFF2-40B4-BE49-F238E27FC236}">
                <a16:creationId xmlns:a16="http://schemas.microsoft.com/office/drawing/2014/main" id="{A5ACD2D9-0B6A-DD17-1272-64A4EB05948E}"/>
              </a:ext>
            </a:extLst>
          </p:cNvPr>
          <p:cNvSpPr txBox="1"/>
          <p:nvPr/>
        </p:nvSpPr>
        <p:spPr>
          <a:xfrm>
            <a:off x="8659595" y="3990080"/>
            <a:ext cx="1032454" cy="230832"/>
          </a:xfrm>
          <a:prstGeom prst="rect">
            <a:avLst/>
          </a:prstGeom>
          <a:noFill/>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731611"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uLnTx/>
                <a:uFillTx/>
                <a:latin typeface="Avenir Next LT Pro" panose="020B0504020202020204" pitchFamily="34" charset="0"/>
                <a:cs typeface="Arial" panose="020B0604020202020204" pitchFamily="34" charset="0"/>
              </a:rPr>
              <a:t>Balata East</a:t>
            </a:r>
            <a:endParaRPr kumimoji="0" lang="en-CA" sz="900" b="1" i="0" u="none" strike="noStrike" kern="0" cap="none" spc="0" normalizeH="0" baseline="0" noProof="0" dirty="0">
              <a:ln>
                <a:noFill/>
              </a:ln>
              <a:uLnTx/>
              <a:uFillTx/>
              <a:latin typeface="Avenir Next LT Pro" panose="020B0504020202020204" pitchFamily="34" charset="0"/>
              <a:cs typeface="Arial" panose="020B0604020202020204" pitchFamily="34" charset="0"/>
            </a:endParaRPr>
          </a:p>
        </p:txBody>
      </p:sp>
      <p:sp>
        <p:nvSpPr>
          <p:cNvPr id="17" name="TextBox 38">
            <a:extLst>
              <a:ext uri="{FF2B5EF4-FFF2-40B4-BE49-F238E27FC236}">
                <a16:creationId xmlns:a16="http://schemas.microsoft.com/office/drawing/2014/main" id="{73F4856B-0A8C-0B19-D36C-8838B6579F81}"/>
              </a:ext>
            </a:extLst>
          </p:cNvPr>
          <p:cNvSpPr txBox="1"/>
          <p:nvPr/>
        </p:nvSpPr>
        <p:spPr>
          <a:xfrm>
            <a:off x="8076651" y="4389345"/>
            <a:ext cx="830151" cy="276999"/>
          </a:xfrm>
          <a:prstGeom prst="rect">
            <a:avLst/>
          </a:prstGeom>
          <a:noFill/>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731611"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effectLst>
                  <a:outerShdw blurRad="50800" dist="38100" dir="2700000" algn="tl" rotWithShape="0">
                    <a:prstClr val="black">
                      <a:alpha val="40000"/>
                    </a:prstClr>
                  </a:outerShdw>
                </a:effectLst>
                <a:uLnTx/>
                <a:uFillTx/>
                <a:latin typeface="Avenir Next LT Pro" panose="020B0504020202020204" pitchFamily="34" charset="0"/>
                <a:cs typeface="Arial" panose="020B0604020202020204" pitchFamily="34" charset="0"/>
              </a:rPr>
              <a:t>Ortoire</a:t>
            </a:r>
            <a:endParaRPr kumimoji="0" lang="en-CA" sz="1200" b="1" i="0" u="none" strike="noStrike" kern="0" cap="none" spc="0" normalizeH="0" baseline="0" noProof="0" dirty="0">
              <a:ln>
                <a:noFill/>
              </a:ln>
              <a:effectLst>
                <a:outerShdw blurRad="50800" dist="38100" dir="2700000" algn="tl" rotWithShape="0">
                  <a:prstClr val="black">
                    <a:alpha val="40000"/>
                  </a:prstClr>
                </a:outerShdw>
              </a:effectLst>
              <a:uLnTx/>
              <a:uFillTx/>
              <a:latin typeface="Avenir Next LT Pro" panose="020B0504020202020204" pitchFamily="34" charset="0"/>
              <a:cs typeface="Arial" panose="020B0604020202020204" pitchFamily="34" charset="0"/>
            </a:endParaRPr>
          </a:p>
        </p:txBody>
      </p:sp>
      <p:sp>
        <p:nvSpPr>
          <p:cNvPr id="19" name="Oval 18">
            <a:extLst>
              <a:ext uri="{FF2B5EF4-FFF2-40B4-BE49-F238E27FC236}">
                <a16:creationId xmlns:a16="http://schemas.microsoft.com/office/drawing/2014/main" id="{A329EF72-010D-5FDB-7DF7-B478A925CF87}"/>
              </a:ext>
            </a:extLst>
          </p:cNvPr>
          <p:cNvSpPr/>
          <p:nvPr/>
        </p:nvSpPr>
        <p:spPr>
          <a:xfrm>
            <a:off x="6325702" y="4062761"/>
            <a:ext cx="120530" cy="121354"/>
          </a:xfrm>
          <a:prstGeom prst="ellipse">
            <a:avLst/>
          </a:prstGeom>
          <a:solidFill>
            <a:srgbClr val="EF39EF"/>
          </a:solidFill>
          <a:ln>
            <a:noFill/>
          </a:ln>
          <a:effectLst>
            <a:glow rad="635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dirty="0">
              <a:latin typeface="Avenir Next LT Pro" panose="020B0504020202020204" pitchFamily="34" charset="0"/>
            </a:endParaRPr>
          </a:p>
        </p:txBody>
      </p:sp>
      <p:sp>
        <p:nvSpPr>
          <p:cNvPr id="20" name="Oval 19">
            <a:extLst>
              <a:ext uri="{FF2B5EF4-FFF2-40B4-BE49-F238E27FC236}">
                <a16:creationId xmlns:a16="http://schemas.microsoft.com/office/drawing/2014/main" id="{0E552EE7-FB27-C05B-1343-9B03B0E6B2B1}"/>
              </a:ext>
            </a:extLst>
          </p:cNvPr>
          <p:cNvSpPr/>
          <p:nvPr/>
        </p:nvSpPr>
        <p:spPr>
          <a:xfrm>
            <a:off x="7151467" y="4110765"/>
            <a:ext cx="120530" cy="121354"/>
          </a:xfrm>
          <a:prstGeom prst="ellipse">
            <a:avLst/>
          </a:prstGeom>
          <a:solidFill>
            <a:srgbClr val="EF39EF"/>
          </a:solidFill>
          <a:ln>
            <a:noFill/>
          </a:ln>
          <a:effectLst>
            <a:glow rad="635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dirty="0">
              <a:latin typeface="Avenir Next LT Pro" panose="020B0504020202020204" pitchFamily="34" charset="0"/>
            </a:endParaRPr>
          </a:p>
        </p:txBody>
      </p:sp>
      <p:sp>
        <p:nvSpPr>
          <p:cNvPr id="21" name="Oval 20">
            <a:extLst>
              <a:ext uri="{FF2B5EF4-FFF2-40B4-BE49-F238E27FC236}">
                <a16:creationId xmlns:a16="http://schemas.microsoft.com/office/drawing/2014/main" id="{F1959A4B-EC68-29C3-CFE3-D024BC7EFD81}"/>
              </a:ext>
            </a:extLst>
          </p:cNvPr>
          <p:cNvSpPr/>
          <p:nvPr/>
        </p:nvSpPr>
        <p:spPr>
          <a:xfrm>
            <a:off x="6472705" y="4017510"/>
            <a:ext cx="120530" cy="121354"/>
          </a:xfrm>
          <a:prstGeom prst="ellipse">
            <a:avLst/>
          </a:prstGeom>
          <a:solidFill>
            <a:srgbClr val="FFFF00"/>
          </a:solidFill>
          <a:ln>
            <a:noFill/>
          </a:ln>
          <a:effectLst>
            <a:glow rad="63500">
              <a:srgbClr val="EBE04F">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dirty="0">
              <a:latin typeface="Avenir Next LT Pro" panose="020B0504020202020204" pitchFamily="34" charset="0"/>
            </a:endParaRPr>
          </a:p>
        </p:txBody>
      </p:sp>
      <p:sp>
        <p:nvSpPr>
          <p:cNvPr id="22" name="Oval 21">
            <a:extLst>
              <a:ext uri="{FF2B5EF4-FFF2-40B4-BE49-F238E27FC236}">
                <a16:creationId xmlns:a16="http://schemas.microsoft.com/office/drawing/2014/main" id="{53BA32A1-355B-CE44-A1DC-5CE1EB317DB1}"/>
              </a:ext>
            </a:extLst>
          </p:cNvPr>
          <p:cNvSpPr/>
          <p:nvPr/>
        </p:nvSpPr>
        <p:spPr>
          <a:xfrm>
            <a:off x="6922167" y="4459173"/>
            <a:ext cx="120530" cy="121354"/>
          </a:xfrm>
          <a:prstGeom prst="ellipse">
            <a:avLst/>
          </a:prstGeom>
          <a:solidFill>
            <a:srgbClr val="EF39EF"/>
          </a:solidFill>
          <a:ln>
            <a:noFill/>
          </a:ln>
          <a:effectLst>
            <a:glow rad="635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dirty="0">
              <a:latin typeface="Avenir Next LT Pro" panose="020B0504020202020204" pitchFamily="34" charset="0"/>
            </a:endParaRPr>
          </a:p>
        </p:txBody>
      </p:sp>
      <p:sp>
        <p:nvSpPr>
          <p:cNvPr id="23" name="Oval 22">
            <a:extLst>
              <a:ext uri="{FF2B5EF4-FFF2-40B4-BE49-F238E27FC236}">
                <a16:creationId xmlns:a16="http://schemas.microsoft.com/office/drawing/2014/main" id="{689078E2-6CA4-1CEE-876C-83011BE8941A}"/>
              </a:ext>
            </a:extLst>
          </p:cNvPr>
          <p:cNvSpPr/>
          <p:nvPr/>
        </p:nvSpPr>
        <p:spPr>
          <a:xfrm>
            <a:off x="6674754" y="4384689"/>
            <a:ext cx="120530" cy="121354"/>
          </a:xfrm>
          <a:prstGeom prst="ellipse">
            <a:avLst/>
          </a:prstGeom>
          <a:solidFill>
            <a:srgbClr val="EF39EF"/>
          </a:solidFill>
          <a:ln>
            <a:noFill/>
          </a:ln>
          <a:effectLst>
            <a:glow rad="635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dirty="0">
              <a:latin typeface="Avenir Next LT Pro" panose="020B0504020202020204" pitchFamily="34" charset="0"/>
            </a:endParaRPr>
          </a:p>
        </p:txBody>
      </p:sp>
      <p:sp>
        <p:nvSpPr>
          <p:cNvPr id="24" name="Oval 23">
            <a:extLst>
              <a:ext uri="{FF2B5EF4-FFF2-40B4-BE49-F238E27FC236}">
                <a16:creationId xmlns:a16="http://schemas.microsoft.com/office/drawing/2014/main" id="{ACE706CF-1957-D084-3404-E8428D45E440}"/>
              </a:ext>
            </a:extLst>
          </p:cNvPr>
          <p:cNvSpPr/>
          <p:nvPr/>
        </p:nvSpPr>
        <p:spPr>
          <a:xfrm>
            <a:off x="8319377" y="4291211"/>
            <a:ext cx="120530" cy="121354"/>
          </a:xfrm>
          <a:prstGeom prst="ellipse">
            <a:avLst/>
          </a:prstGeom>
          <a:solidFill>
            <a:srgbClr val="FFFF00"/>
          </a:solidFill>
          <a:ln>
            <a:noFill/>
          </a:ln>
          <a:effectLst>
            <a:glow rad="63500">
              <a:srgbClr val="EBE04F">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dirty="0">
              <a:latin typeface="Avenir Next LT Pro" panose="020B0504020202020204" pitchFamily="34" charset="0"/>
            </a:endParaRPr>
          </a:p>
        </p:txBody>
      </p:sp>
      <p:pic>
        <p:nvPicPr>
          <p:cNvPr id="25" name="Picture 24">
            <a:extLst>
              <a:ext uri="{FF2B5EF4-FFF2-40B4-BE49-F238E27FC236}">
                <a16:creationId xmlns:a16="http://schemas.microsoft.com/office/drawing/2014/main" id="{2F06070B-3671-92CB-0A5C-FA2106AE97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92730" y="3796109"/>
            <a:ext cx="278777" cy="259383"/>
          </a:xfrm>
          <a:prstGeom prst="rect">
            <a:avLst/>
          </a:prstGeom>
          <a:effectLst>
            <a:outerShdw blurRad="50800" dist="38100" dir="2700000" algn="tl" rotWithShape="0">
              <a:prstClr val="black">
                <a:alpha val="40000"/>
              </a:prstClr>
            </a:outerShdw>
          </a:effectLst>
        </p:spPr>
      </p:pic>
      <p:sp>
        <p:nvSpPr>
          <p:cNvPr id="26" name="Oval 25">
            <a:extLst>
              <a:ext uri="{FF2B5EF4-FFF2-40B4-BE49-F238E27FC236}">
                <a16:creationId xmlns:a16="http://schemas.microsoft.com/office/drawing/2014/main" id="{263A10DB-3112-5E86-2F9E-253147FE33C7}"/>
              </a:ext>
            </a:extLst>
          </p:cNvPr>
          <p:cNvSpPr/>
          <p:nvPr/>
        </p:nvSpPr>
        <p:spPr>
          <a:xfrm>
            <a:off x="6690933" y="4554662"/>
            <a:ext cx="120530" cy="121354"/>
          </a:xfrm>
          <a:prstGeom prst="ellipse">
            <a:avLst/>
          </a:prstGeom>
          <a:solidFill>
            <a:srgbClr val="EF39EF"/>
          </a:solidFill>
          <a:ln>
            <a:noFill/>
          </a:ln>
          <a:effectLst>
            <a:glow rad="635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dirty="0">
              <a:latin typeface="Avenir Next LT Pro" panose="020B0504020202020204" pitchFamily="34" charset="0"/>
            </a:endParaRPr>
          </a:p>
        </p:txBody>
      </p:sp>
      <p:sp>
        <p:nvSpPr>
          <p:cNvPr id="28" name="Oval 27">
            <a:extLst>
              <a:ext uri="{FF2B5EF4-FFF2-40B4-BE49-F238E27FC236}">
                <a16:creationId xmlns:a16="http://schemas.microsoft.com/office/drawing/2014/main" id="{FF1245A2-24EE-F45B-F21C-D9E8BA3E72CE}"/>
              </a:ext>
            </a:extLst>
          </p:cNvPr>
          <p:cNvSpPr/>
          <p:nvPr/>
        </p:nvSpPr>
        <p:spPr>
          <a:xfrm>
            <a:off x="7111715" y="4184185"/>
            <a:ext cx="120530" cy="121354"/>
          </a:xfrm>
          <a:prstGeom prst="ellipse">
            <a:avLst/>
          </a:prstGeom>
          <a:solidFill>
            <a:srgbClr val="EF39EF"/>
          </a:solidFill>
          <a:ln>
            <a:noFill/>
          </a:ln>
          <a:effectLst>
            <a:glow rad="635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dirty="0">
              <a:latin typeface="Avenir Next LT Pro" panose="020B0504020202020204" pitchFamily="34" charset="0"/>
            </a:endParaRPr>
          </a:p>
        </p:txBody>
      </p:sp>
      <p:sp>
        <p:nvSpPr>
          <p:cNvPr id="29" name="Oval 28">
            <a:extLst>
              <a:ext uri="{FF2B5EF4-FFF2-40B4-BE49-F238E27FC236}">
                <a16:creationId xmlns:a16="http://schemas.microsoft.com/office/drawing/2014/main" id="{9AD3B6C2-B294-4156-81D3-6A999715AED4}"/>
              </a:ext>
            </a:extLst>
          </p:cNvPr>
          <p:cNvSpPr/>
          <p:nvPr/>
        </p:nvSpPr>
        <p:spPr>
          <a:xfrm>
            <a:off x="7232245" y="4184185"/>
            <a:ext cx="120530" cy="121354"/>
          </a:xfrm>
          <a:prstGeom prst="ellipse">
            <a:avLst/>
          </a:prstGeom>
          <a:solidFill>
            <a:srgbClr val="EF39EF"/>
          </a:solidFill>
          <a:ln>
            <a:noFill/>
          </a:ln>
          <a:effectLst>
            <a:glow rad="635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dirty="0">
              <a:latin typeface="Avenir Next LT Pro" panose="020B0504020202020204" pitchFamily="34" charset="0"/>
            </a:endParaRPr>
          </a:p>
        </p:txBody>
      </p:sp>
      <p:sp>
        <p:nvSpPr>
          <p:cNvPr id="30" name="Oval 29">
            <a:extLst>
              <a:ext uri="{FF2B5EF4-FFF2-40B4-BE49-F238E27FC236}">
                <a16:creationId xmlns:a16="http://schemas.microsoft.com/office/drawing/2014/main" id="{75733B63-D7D4-78E6-6867-0976E6BC7F32}"/>
              </a:ext>
            </a:extLst>
          </p:cNvPr>
          <p:cNvSpPr/>
          <p:nvPr/>
        </p:nvSpPr>
        <p:spPr>
          <a:xfrm>
            <a:off x="7337583" y="4589680"/>
            <a:ext cx="120530" cy="121354"/>
          </a:xfrm>
          <a:prstGeom prst="ellipse">
            <a:avLst/>
          </a:prstGeom>
          <a:solidFill>
            <a:srgbClr val="EF39EF"/>
          </a:solidFill>
          <a:ln>
            <a:noFill/>
          </a:ln>
          <a:effectLst>
            <a:glow rad="635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dirty="0">
              <a:latin typeface="Avenir Next LT Pro" panose="020B0504020202020204" pitchFamily="34" charset="0"/>
            </a:endParaRPr>
          </a:p>
        </p:txBody>
      </p:sp>
      <p:sp>
        <p:nvSpPr>
          <p:cNvPr id="31" name="Oval 30">
            <a:extLst>
              <a:ext uri="{FF2B5EF4-FFF2-40B4-BE49-F238E27FC236}">
                <a16:creationId xmlns:a16="http://schemas.microsoft.com/office/drawing/2014/main" id="{840ACFA4-4EDB-E42B-9824-88296D063008}"/>
              </a:ext>
            </a:extLst>
          </p:cNvPr>
          <p:cNvSpPr/>
          <p:nvPr/>
        </p:nvSpPr>
        <p:spPr>
          <a:xfrm>
            <a:off x="7641084" y="4363900"/>
            <a:ext cx="120530" cy="121354"/>
          </a:xfrm>
          <a:prstGeom prst="ellipse">
            <a:avLst/>
          </a:prstGeom>
          <a:solidFill>
            <a:srgbClr val="EF39EF"/>
          </a:solidFill>
          <a:ln>
            <a:noFill/>
          </a:ln>
          <a:effectLst>
            <a:glow rad="635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dirty="0">
              <a:latin typeface="Avenir Next LT Pro" panose="020B0504020202020204" pitchFamily="34" charset="0"/>
            </a:endParaRPr>
          </a:p>
        </p:txBody>
      </p:sp>
      <p:sp>
        <p:nvSpPr>
          <p:cNvPr id="32" name="Oval 31">
            <a:extLst>
              <a:ext uri="{FF2B5EF4-FFF2-40B4-BE49-F238E27FC236}">
                <a16:creationId xmlns:a16="http://schemas.microsoft.com/office/drawing/2014/main" id="{1D41CD44-1D36-AAC8-278F-BD4B1204E535}"/>
              </a:ext>
            </a:extLst>
          </p:cNvPr>
          <p:cNvSpPr/>
          <p:nvPr/>
        </p:nvSpPr>
        <p:spPr>
          <a:xfrm>
            <a:off x="7694646" y="4184185"/>
            <a:ext cx="120530" cy="121354"/>
          </a:xfrm>
          <a:prstGeom prst="ellipse">
            <a:avLst/>
          </a:prstGeom>
          <a:solidFill>
            <a:srgbClr val="EF39EF"/>
          </a:solidFill>
          <a:ln>
            <a:noFill/>
          </a:ln>
          <a:effectLst>
            <a:glow rad="635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dirty="0">
              <a:latin typeface="Avenir Next LT Pro" panose="020B0504020202020204" pitchFamily="34" charset="0"/>
            </a:endParaRPr>
          </a:p>
        </p:txBody>
      </p:sp>
      <p:sp>
        <p:nvSpPr>
          <p:cNvPr id="33" name="Oval 32">
            <a:extLst>
              <a:ext uri="{FF2B5EF4-FFF2-40B4-BE49-F238E27FC236}">
                <a16:creationId xmlns:a16="http://schemas.microsoft.com/office/drawing/2014/main" id="{32DCE5AA-7D66-D145-CAB7-A34828ACD331}"/>
              </a:ext>
            </a:extLst>
          </p:cNvPr>
          <p:cNvSpPr/>
          <p:nvPr/>
        </p:nvSpPr>
        <p:spPr>
          <a:xfrm>
            <a:off x="8404857" y="4615339"/>
            <a:ext cx="120530" cy="121354"/>
          </a:xfrm>
          <a:prstGeom prst="ellipse">
            <a:avLst/>
          </a:prstGeom>
          <a:solidFill>
            <a:srgbClr val="EF39EF"/>
          </a:solidFill>
          <a:ln>
            <a:noFill/>
          </a:ln>
          <a:effectLst>
            <a:glow rad="635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dirty="0">
              <a:latin typeface="Avenir Next LT Pro" panose="020B0504020202020204" pitchFamily="34" charset="0"/>
            </a:endParaRPr>
          </a:p>
        </p:txBody>
      </p:sp>
      <p:pic>
        <p:nvPicPr>
          <p:cNvPr id="34" name="Picture 33">
            <a:extLst>
              <a:ext uri="{FF2B5EF4-FFF2-40B4-BE49-F238E27FC236}">
                <a16:creationId xmlns:a16="http://schemas.microsoft.com/office/drawing/2014/main" id="{27DFC373-839D-B4B3-6F5E-124C6A1FD1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05544" y="4412701"/>
            <a:ext cx="278777" cy="259383"/>
          </a:xfrm>
          <a:prstGeom prst="rect">
            <a:avLst/>
          </a:prstGeom>
          <a:effectLst>
            <a:outerShdw blurRad="50800" dist="38100" dir="2700000" algn="tl" rotWithShape="0">
              <a:prstClr val="black">
                <a:alpha val="40000"/>
              </a:prstClr>
            </a:outerShdw>
          </a:effectLst>
        </p:spPr>
      </p:pic>
      <p:pic>
        <p:nvPicPr>
          <p:cNvPr id="35" name="Picture 34">
            <a:extLst>
              <a:ext uri="{FF2B5EF4-FFF2-40B4-BE49-F238E27FC236}">
                <a16:creationId xmlns:a16="http://schemas.microsoft.com/office/drawing/2014/main" id="{FF5EF551-F7B0-AC9D-11EA-190A767EAB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1696" y="4041751"/>
            <a:ext cx="278777" cy="259383"/>
          </a:xfrm>
          <a:prstGeom prst="rect">
            <a:avLst/>
          </a:prstGeom>
          <a:effectLst>
            <a:outerShdw blurRad="50800" dist="38100" dir="2700000" algn="tl" rotWithShape="0">
              <a:prstClr val="black">
                <a:alpha val="40000"/>
              </a:prstClr>
            </a:outerShdw>
          </a:effectLst>
        </p:spPr>
      </p:pic>
      <p:sp>
        <p:nvSpPr>
          <p:cNvPr id="36" name="Oval 35">
            <a:extLst>
              <a:ext uri="{FF2B5EF4-FFF2-40B4-BE49-F238E27FC236}">
                <a16:creationId xmlns:a16="http://schemas.microsoft.com/office/drawing/2014/main" id="{D01F2647-80AC-94B4-2162-CC10C96B488F}"/>
              </a:ext>
            </a:extLst>
          </p:cNvPr>
          <p:cNvSpPr/>
          <p:nvPr/>
        </p:nvSpPr>
        <p:spPr>
          <a:xfrm>
            <a:off x="8738247" y="4175845"/>
            <a:ext cx="120530" cy="121354"/>
          </a:xfrm>
          <a:prstGeom prst="ellipse">
            <a:avLst/>
          </a:prstGeom>
          <a:solidFill>
            <a:srgbClr val="EF39EF"/>
          </a:solidFill>
          <a:ln>
            <a:noFill/>
          </a:ln>
          <a:effectLst>
            <a:glow rad="635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dirty="0">
              <a:latin typeface="Avenir Next LT Pro" panose="020B0504020202020204" pitchFamily="34" charset="0"/>
            </a:endParaRPr>
          </a:p>
        </p:txBody>
      </p:sp>
      <p:sp>
        <p:nvSpPr>
          <p:cNvPr id="40" name="Oval 39">
            <a:extLst>
              <a:ext uri="{FF2B5EF4-FFF2-40B4-BE49-F238E27FC236}">
                <a16:creationId xmlns:a16="http://schemas.microsoft.com/office/drawing/2014/main" id="{AA230CE4-8D94-10AD-0D8A-3605D680410D}"/>
              </a:ext>
            </a:extLst>
          </p:cNvPr>
          <p:cNvSpPr/>
          <p:nvPr/>
        </p:nvSpPr>
        <p:spPr>
          <a:xfrm>
            <a:off x="8720032" y="4304596"/>
            <a:ext cx="120530" cy="121354"/>
          </a:xfrm>
          <a:prstGeom prst="ellipse">
            <a:avLst/>
          </a:prstGeom>
          <a:solidFill>
            <a:srgbClr val="EF39EF"/>
          </a:solidFill>
          <a:ln>
            <a:noFill/>
          </a:ln>
          <a:effectLst>
            <a:glow rad="635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dirty="0">
              <a:latin typeface="Avenir Next LT Pro" panose="020B0504020202020204" pitchFamily="34" charset="0"/>
            </a:endParaRPr>
          </a:p>
        </p:txBody>
      </p:sp>
      <p:sp>
        <p:nvSpPr>
          <p:cNvPr id="46" name="Oval 45">
            <a:extLst>
              <a:ext uri="{FF2B5EF4-FFF2-40B4-BE49-F238E27FC236}">
                <a16:creationId xmlns:a16="http://schemas.microsoft.com/office/drawing/2014/main" id="{948ECC1D-9333-D448-722B-0523D4D88CAC}"/>
              </a:ext>
            </a:extLst>
          </p:cNvPr>
          <p:cNvSpPr/>
          <p:nvPr/>
        </p:nvSpPr>
        <p:spPr>
          <a:xfrm>
            <a:off x="8848427" y="4474946"/>
            <a:ext cx="120530" cy="121354"/>
          </a:xfrm>
          <a:prstGeom prst="ellipse">
            <a:avLst/>
          </a:prstGeom>
          <a:solidFill>
            <a:srgbClr val="EF39EF"/>
          </a:solidFill>
          <a:ln>
            <a:noFill/>
          </a:ln>
          <a:effectLst>
            <a:glow rad="635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dirty="0">
              <a:latin typeface="Avenir Next LT Pro" panose="020B0504020202020204" pitchFamily="34" charset="0"/>
            </a:endParaRPr>
          </a:p>
        </p:txBody>
      </p:sp>
      <p:grpSp>
        <p:nvGrpSpPr>
          <p:cNvPr id="3" name="Group 2">
            <a:extLst>
              <a:ext uri="{FF2B5EF4-FFF2-40B4-BE49-F238E27FC236}">
                <a16:creationId xmlns:a16="http://schemas.microsoft.com/office/drawing/2014/main" id="{6819A336-63DF-365A-DD93-66282F32BE25}"/>
              </a:ext>
            </a:extLst>
          </p:cNvPr>
          <p:cNvGrpSpPr/>
          <p:nvPr/>
        </p:nvGrpSpPr>
        <p:grpSpPr>
          <a:xfrm>
            <a:off x="2620759" y="2727189"/>
            <a:ext cx="1317785" cy="276999"/>
            <a:chOff x="2651781" y="1837377"/>
            <a:chExt cx="1408050" cy="293964"/>
          </a:xfrm>
        </p:grpSpPr>
        <p:sp>
          <p:nvSpPr>
            <p:cNvPr id="9" name="TextBox 22">
              <a:extLst>
                <a:ext uri="{FF2B5EF4-FFF2-40B4-BE49-F238E27FC236}">
                  <a16:creationId xmlns:a16="http://schemas.microsoft.com/office/drawing/2014/main" id="{25E39A5E-B57E-1B82-1157-82E3DFE8E1A9}"/>
                </a:ext>
              </a:extLst>
            </p:cNvPr>
            <p:cNvSpPr txBox="1"/>
            <p:nvPr/>
          </p:nvSpPr>
          <p:spPr>
            <a:xfrm>
              <a:off x="2859124" y="1837377"/>
              <a:ext cx="1200707" cy="29396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731611" rtl="0" eaLnBrk="1" fontAlgn="auto" latinLnBrk="0" hangingPunct="1">
                <a:lnSpc>
                  <a:spcPct val="100000"/>
                </a:lnSpc>
                <a:spcBef>
                  <a:spcPts val="0"/>
                </a:spcBef>
                <a:spcAft>
                  <a:spcPts val="0"/>
                </a:spcAft>
                <a:buClrTx/>
                <a:buSzTx/>
                <a:buFontTx/>
                <a:buNone/>
                <a:tabLst/>
                <a:defRPr/>
              </a:pPr>
              <a:r>
                <a:rPr lang="en-TT" sz="1200" b="1" kern="0" dirty="0">
                  <a:solidFill>
                    <a:srgbClr val="EEF0F1"/>
                  </a:solidFill>
                  <a:latin typeface="Avenir Next LT Pro" panose="020B0504020202020204" pitchFamily="34" charset="0"/>
                </a:rPr>
                <a:t>Nariva</a:t>
              </a:r>
              <a:endParaRPr kumimoji="0" lang="en-TT" sz="1200" b="1" i="0" u="none" strike="noStrike" kern="0" cap="none" spc="0" normalizeH="0" baseline="0" noProof="0" dirty="0">
                <a:ln>
                  <a:noFill/>
                </a:ln>
                <a:solidFill>
                  <a:srgbClr val="EEF0F1"/>
                </a:solidFill>
                <a:effectLst/>
                <a:uLnTx/>
                <a:uFillTx/>
                <a:latin typeface="Avenir Next LT Pro" panose="020B0504020202020204" pitchFamily="34" charset="0"/>
              </a:endParaRPr>
            </a:p>
          </p:txBody>
        </p:sp>
        <p:sp>
          <p:nvSpPr>
            <p:cNvPr id="13" name="Oval 12">
              <a:extLst>
                <a:ext uri="{FF2B5EF4-FFF2-40B4-BE49-F238E27FC236}">
                  <a16:creationId xmlns:a16="http://schemas.microsoft.com/office/drawing/2014/main" id="{417AEFCF-9D4A-9160-781E-4FFBCCBBA526}"/>
                </a:ext>
              </a:extLst>
            </p:cNvPr>
            <p:cNvSpPr/>
            <p:nvPr/>
          </p:nvSpPr>
          <p:spPr>
            <a:xfrm>
              <a:off x="2651781" y="1914993"/>
              <a:ext cx="195943" cy="195943"/>
            </a:xfrm>
            <a:prstGeom prst="ellipse">
              <a:avLst/>
            </a:prstGeom>
            <a:solidFill>
              <a:srgbClr val="E17D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solidFill>
                  <a:srgbClr val="EEF0F1"/>
                </a:solidFill>
                <a:latin typeface="Avenir Next LT Pro" panose="020B0504020202020204" pitchFamily="34" charset="0"/>
              </a:endParaRPr>
            </a:p>
          </p:txBody>
        </p:sp>
      </p:grpSp>
      <p:sp>
        <p:nvSpPr>
          <p:cNvPr id="38" name="Oval 37">
            <a:extLst>
              <a:ext uri="{FF2B5EF4-FFF2-40B4-BE49-F238E27FC236}">
                <a16:creationId xmlns:a16="http://schemas.microsoft.com/office/drawing/2014/main" id="{D6856218-A1DE-2B3E-29A4-D77B70FF6AD3}"/>
              </a:ext>
            </a:extLst>
          </p:cNvPr>
          <p:cNvSpPr/>
          <p:nvPr/>
        </p:nvSpPr>
        <p:spPr>
          <a:xfrm>
            <a:off x="7215733" y="3066234"/>
            <a:ext cx="120530" cy="121354"/>
          </a:xfrm>
          <a:prstGeom prst="ellipse">
            <a:avLst/>
          </a:prstGeom>
          <a:solidFill>
            <a:srgbClr val="E17D19"/>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dirty="0">
              <a:latin typeface="Avenir Next LT Pro" panose="020B0504020202020204" pitchFamily="34" charset="0"/>
            </a:endParaRPr>
          </a:p>
        </p:txBody>
      </p:sp>
      <p:sp>
        <p:nvSpPr>
          <p:cNvPr id="41" name="TextBox 38">
            <a:extLst>
              <a:ext uri="{FF2B5EF4-FFF2-40B4-BE49-F238E27FC236}">
                <a16:creationId xmlns:a16="http://schemas.microsoft.com/office/drawing/2014/main" id="{A6F272CD-D1E8-6D98-D167-5232C54EDFA2}"/>
              </a:ext>
            </a:extLst>
          </p:cNvPr>
          <p:cNvSpPr txBox="1"/>
          <p:nvPr/>
        </p:nvSpPr>
        <p:spPr>
          <a:xfrm>
            <a:off x="6096001" y="3803287"/>
            <a:ext cx="685154" cy="276999"/>
          </a:xfrm>
          <a:prstGeom prst="rect">
            <a:avLst/>
          </a:prstGeom>
          <a:noFill/>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731611"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effectLst>
                  <a:outerShdw blurRad="50800" dist="38100" dir="2700000" algn="tl" rotWithShape="0">
                    <a:prstClr val="black">
                      <a:alpha val="40000"/>
                    </a:prstClr>
                  </a:outerShdw>
                </a:effectLst>
                <a:uLnTx/>
                <a:uFillTx/>
                <a:latin typeface="Avenir Next LT Pro" panose="020B0504020202020204" pitchFamily="34" charset="0"/>
                <a:cs typeface="Arial" panose="020B0604020202020204" pitchFamily="34" charset="0"/>
              </a:rPr>
              <a:t>Cipero</a:t>
            </a:r>
            <a:endParaRPr kumimoji="0" lang="en-CA" sz="1200" b="1" i="0" u="none" strike="noStrike" kern="0" cap="none" spc="0" normalizeH="0" baseline="0" noProof="0" dirty="0">
              <a:ln>
                <a:noFill/>
              </a:ln>
              <a:effectLst>
                <a:outerShdw blurRad="50800" dist="38100" dir="2700000" algn="tl" rotWithShape="0">
                  <a:prstClr val="black">
                    <a:alpha val="40000"/>
                  </a:prstClr>
                </a:outerShdw>
              </a:effectLst>
              <a:uLnTx/>
              <a:uFillTx/>
              <a:latin typeface="Avenir Next LT Pro" panose="020B0504020202020204" pitchFamily="34" charset="0"/>
              <a:cs typeface="Arial" panose="020B0604020202020204" pitchFamily="34" charset="0"/>
            </a:endParaRPr>
          </a:p>
        </p:txBody>
      </p:sp>
      <p:sp>
        <p:nvSpPr>
          <p:cNvPr id="42" name="TextBox 38">
            <a:extLst>
              <a:ext uri="{FF2B5EF4-FFF2-40B4-BE49-F238E27FC236}">
                <a16:creationId xmlns:a16="http://schemas.microsoft.com/office/drawing/2014/main" id="{07EEFF07-3C76-08F6-3876-6581126972DD}"/>
              </a:ext>
            </a:extLst>
          </p:cNvPr>
          <p:cNvSpPr txBox="1"/>
          <p:nvPr/>
        </p:nvSpPr>
        <p:spPr>
          <a:xfrm>
            <a:off x="6656824" y="2657395"/>
            <a:ext cx="889603" cy="276999"/>
          </a:xfrm>
          <a:prstGeom prst="rect">
            <a:avLst/>
          </a:prstGeom>
          <a:noFill/>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731611"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effectLst>
                  <a:outerShdw blurRad="50800" dist="38100" dir="2700000" algn="tl" rotWithShape="0">
                    <a:prstClr val="black">
                      <a:alpha val="40000"/>
                    </a:prstClr>
                  </a:outerShdw>
                </a:effectLst>
                <a:uLnTx/>
                <a:uFillTx/>
                <a:latin typeface="Avenir Next LT Pro" panose="020B0504020202020204" pitchFamily="34" charset="0"/>
                <a:cs typeface="Arial" panose="020B0604020202020204" pitchFamily="34" charset="0"/>
              </a:rPr>
              <a:t>Charuma</a:t>
            </a:r>
            <a:endParaRPr kumimoji="0" lang="en-CA" sz="1200" b="1" i="0" u="none" strike="noStrike" kern="0" cap="none" spc="0" normalizeH="0" baseline="0" noProof="0" dirty="0">
              <a:ln>
                <a:noFill/>
              </a:ln>
              <a:effectLst>
                <a:outerShdw blurRad="50800" dist="38100" dir="2700000" algn="tl" rotWithShape="0">
                  <a:prstClr val="black">
                    <a:alpha val="40000"/>
                  </a:prstClr>
                </a:outerShdw>
              </a:effectLst>
              <a:uLnTx/>
              <a:uFillTx/>
              <a:latin typeface="Avenir Next LT Pro" panose="020B0504020202020204" pitchFamily="34" charset="0"/>
              <a:cs typeface="Arial" panose="020B0604020202020204" pitchFamily="34" charset="0"/>
            </a:endParaRPr>
          </a:p>
        </p:txBody>
      </p:sp>
      <p:sp>
        <p:nvSpPr>
          <p:cNvPr id="43" name="TextBox 38">
            <a:extLst>
              <a:ext uri="{FF2B5EF4-FFF2-40B4-BE49-F238E27FC236}">
                <a16:creationId xmlns:a16="http://schemas.microsoft.com/office/drawing/2014/main" id="{B2AF4B9C-E547-5AA0-7759-08BD298F95C6}"/>
              </a:ext>
            </a:extLst>
          </p:cNvPr>
          <p:cNvSpPr txBox="1"/>
          <p:nvPr/>
        </p:nvSpPr>
        <p:spPr>
          <a:xfrm>
            <a:off x="2687232" y="5664793"/>
            <a:ext cx="830151" cy="276999"/>
          </a:xfrm>
          <a:prstGeom prst="rect">
            <a:avLst/>
          </a:prstGeom>
          <a:noFill/>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731611"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effectLst>
                  <a:outerShdw blurRad="50800" dist="38100" dir="2700000" algn="tl" rotWithShape="0">
                    <a:prstClr val="black">
                      <a:alpha val="40000"/>
                    </a:prstClr>
                  </a:outerShdw>
                </a:effectLst>
                <a:uLnTx/>
                <a:uFillTx/>
                <a:latin typeface="Avenir Next LT Pro" panose="020B0504020202020204" pitchFamily="34" charset="0"/>
                <a:cs typeface="Arial" panose="020B0604020202020204" pitchFamily="34" charset="0"/>
              </a:rPr>
              <a:t>WD-4</a:t>
            </a:r>
            <a:endParaRPr kumimoji="0" lang="en-CA" sz="1200" b="1" i="0" u="none" strike="noStrike" kern="0" cap="none" spc="0" normalizeH="0" baseline="0" noProof="0" dirty="0">
              <a:ln>
                <a:noFill/>
              </a:ln>
              <a:effectLst>
                <a:outerShdw blurRad="50800" dist="38100" dir="2700000" algn="tl" rotWithShape="0">
                  <a:prstClr val="black">
                    <a:alpha val="40000"/>
                  </a:prstClr>
                </a:outerShdw>
              </a:effectLst>
              <a:uLnTx/>
              <a:uFillTx/>
              <a:latin typeface="Avenir Next LT Pro" panose="020B0504020202020204" pitchFamily="34" charset="0"/>
              <a:cs typeface="Arial" panose="020B0604020202020204" pitchFamily="34" charset="0"/>
            </a:endParaRPr>
          </a:p>
        </p:txBody>
      </p:sp>
      <p:sp>
        <p:nvSpPr>
          <p:cNvPr id="44" name="TextBox 38">
            <a:extLst>
              <a:ext uri="{FF2B5EF4-FFF2-40B4-BE49-F238E27FC236}">
                <a16:creationId xmlns:a16="http://schemas.microsoft.com/office/drawing/2014/main" id="{B5AC6BFF-F41C-3E4B-0B74-318A0F6BC1D9}"/>
              </a:ext>
            </a:extLst>
          </p:cNvPr>
          <p:cNvSpPr txBox="1"/>
          <p:nvPr/>
        </p:nvSpPr>
        <p:spPr>
          <a:xfrm>
            <a:off x="2892148" y="5211203"/>
            <a:ext cx="830151" cy="276999"/>
          </a:xfrm>
          <a:prstGeom prst="rect">
            <a:avLst/>
          </a:prstGeom>
          <a:noFill/>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731611"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effectLst>
                  <a:outerShdw blurRad="50800" dist="38100" dir="2700000" algn="tl" rotWithShape="0">
                    <a:prstClr val="black">
                      <a:alpha val="40000"/>
                    </a:prstClr>
                  </a:outerShdw>
                </a:effectLst>
                <a:uLnTx/>
                <a:uFillTx/>
                <a:latin typeface="Avenir Next LT Pro" panose="020B0504020202020204" pitchFamily="34" charset="0"/>
                <a:cs typeface="Arial" panose="020B0604020202020204" pitchFamily="34" charset="0"/>
              </a:rPr>
              <a:t>WD-8</a:t>
            </a:r>
            <a:endParaRPr kumimoji="0" lang="en-CA" sz="1200" b="1" i="0" u="none" strike="noStrike" kern="0" cap="none" spc="0" normalizeH="0" baseline="0" noProof="0" dirty="0">
              <a:ln>
                <a:noFill/>
              </a:ln>
              <a:effectLst>
                <a:outerShdw blurRad="50800" dist="38100" dir="2700000" algn="tl" rotWithShape="0">
                  <a:prstClr val="black">
                    <a:alpha val="40000"/>
                  </a:prstClr>
                </a:outerShdw>
              </a:effectLst>
              <a:uLnTx/>
              <a:uFillTx/>
              <a:latin typeface="Avenir Next LT Pro" panose="020B0504020202020204" pitchFamily="34" charset="0"/>
              <a:cs typeface="Arial" panose="020B0604020202020204" pitchFamily="34" charset="0"/>
            </a:endParaRPr>
          </a:p>
        </p:txBody>
      </p:sp>
      <p:sp>
        <p:nvSpPr>
          <p:cNvPr id="45" name="TextBox 38">
            <a:extLst>
              <a:ext uri="{FF2B5EF4-FFF2-40B4-BE49-F238E27FC236}">
                <a16:creationId xmlns:a16="http://schemas.microsoft.com/office/drawing/2014/main" id="{31CB24DE-1FBF-F116-ABDF-46112864CF94}"/>
              </a:ext>
            </a:extLst>
          </p:cNvPr>
          <p:cNvSpPr txBox="1"/>
          <p:nvPr/>
        </p:nvSpPr>
        <p:spPr>
          <a:xfrm>
            <a:off x="3692321" y="5769202"/>
            <a:ext cx="830151" cy="276999"/>
          </a:xfrm>
          <a:prstGeom prst="rect">
            <a:avLst/>
          </a:prstGeom>
          <a:noFill/>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731611"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effectLst>
                  <a:outerShdw blurRad="50800" dist="38100" dir="2700000" algn="tl" rotWithShape="0">
                    <a:prstClr val="black">
                      <a:alpha val="40000"/>
                    </a:prstClr>
                  </a:outerShdw>
                </a:effectLst>
                <a:uLnTx/>
                <a:uFillTx/>
                <a:latin typeface="Avenir Next LT Pro" panose="020B0504020202020204" pitchFamily="34" charset="0"/>
                <a:cs typeface="Arial" panose="020B0604020202020204" pitchFamily="34" charset="0"/>
              </a:rPr>
              <a:t>CO-1</a:t>
            </a:r>
            <a:endParaRPr kumimoji="0" lang="en-CA" sz="1200" b="1" i="0" u="none" strike="noStrike" kern="0" cap="none" spc="0" normalizeH="0" baseline="0" noProof="0" dirty="0">
              <a:ln>
                <a:noFill/>
              </a:ln>
              <a:effectLst>
                <a:outerShdw blurRad="50800" dist="38100" dir="2700000" algn="tl" rotWithShape="0">
                  <a:prstClr val="black">
                    <a:alpha val="40000"/>
                  </a:prstClr>
                </a:outerShdw>
              </a:effectLst>
              <a:uLnTx/>
              <a:uFillTx/>
              <a:latin typeface="Avenir Next LT Pro" panose="020B0504020202020204" pitchFamily="34" charset="0"/>
              <a:cs typeface="Arial" panose="020B0604020202020204" pitchFamily="34" charset="0"/>
            </a:endParaRPr>
          </a:p>
        </p:txBody>
      </p:sp>
      <p:sp>
        <p:nvSpPr>
          <p:cNvPr id="49" name="TextBox 38">
            <a:extLst>
              <a:ext uri="{FF2B5EF4-FFF2-40B4-BE49-F238E27FC236}">
                <a16:creationId xmlns:a16="http://schemas.microsoft.com/office/drawing/2014/main" id="{25019369-3F72-8D86-FCA4-F6264EEB5C97}"/>
              </a:ext>
            </a:extLst>
          </p:cNvPr>
          <p:cNvSpPr txBox="1"/>
          <p:nvPr/>
        </p:nvSpPr>
        <p:spPr>
          <a:xfrm>
            <a:off x="7958789" y="3414278"/>
            <a:ext cx="1369750" cy="276999"/>
          </a:xfrm>
          <a:prstGeom prst="rect">
            <a:avLst/>
          </a:prstGeom>
          <a:noFill/>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731611"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effectLst>
                  <a:outerShdw blurRad="50800" dist="38100" dir="2700000" algn="tl" rotWithShape="0">
                    <a:prstClr val="black">
                      <a:alpha val="40000"/>
                    </a:prstClr>
                  </a:outerShdw>
                </a:effectLst>
                <a:uLnTx/>
                <a:uFillTx/>
                <a:latin typeface="Avenir Next LT Pro" panose="020B0504020202020204" pitchFamily="34" charset="0"/>
                <a:cs typeface="Arial" panose="020B0604020202020204" pitchFamily="34" charset="0"/>
              </a:rPr>
              <a:t>Rio Claro</a:t>
            </a:r>
            <a:endParaRPr kumimoji="0" lang="en-CA" sz="1200" b="1" i="0" u="none" strike="noStrike" kern="0" cap="none" spc="0" normalizeH="0" baseline="0" noProof="0" dirty="0">
              <a:ln>
                <a:noFill/>
              </a:ln>
              <a:effectLst>
                <a:outerShdw blurRad="50800" dist="38100" dir="2700000" algn="tl" rotWithShape="0">
                  <a:prstClr val="black">
                    <a:alpha val="40000"/>
                  </a:prstClr>
                </a:outerShdw>
              </a:effectLst>
              <a:uLnTx/>
              <a:uFillTx/>
              <a:latin typeface="Avenir Next LT Pro" panose="020B0504020202020204" pitchFamily="34" charset="0"/>
              <a:cs typeface="Arial" panose="020B0604020202020204" pitchFamily="34" charset="0"/>
            </a:endParaRPr>
          </a:p>
        </p:txBody>
      </p:sp>
      <p:sp>
        <p:nvSpPr>
          <p:cNvPr id="50" name="Oval 49">
            <a:extLst>
              <a:ext uri="{FF2B5EF4-FFF2-40B4-BE49-F238E27FC236}">
                <a16:creationId xmlns:a16="http://schemas.microsoft.com/office/drawing/2014/main" id="{A1B395C1-149B-F88C-9F5C-B74DEE53C67C}"/>
              </a:ext>
            </a:extLst>
          </p:cNvPr>
          <p:cNvSpPr/>
          <p:nvPr/>
        </p:nvSpPr>
        <p:spPr>
          <a:xfrm>
            <a:off x="8502664" y="3775201"/>
            <a:ext cx="120530" cy="121354"/>
          </a:xfrm>
          <a:prstGeom prst="ellipse">
            <a:avLst/>
          </a:prstGeom>
          <a:solidFill>
            <a:srgbClr val="E17D19"/>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dirty="0">
              <a:latin typeface="Avenir Next LT Pro" panose="020B0504020202020204" pitchFamily="34" charset="0"/>
            </a:endParaRPr>
          </a:p>
        </p:txBody>
      </p:sp>
      <p:sp>
        <p:nvSpPr>
          <p:cNvPr id="51" name="Oval 50">
            <a:extLst>
              <a:ext uri="{FF2B5EF4-FFF2-40B4-BE49-F238E27FC236}">
                <a16:creationId xmlns:a16="http://schemas.microsoft.com/office/drawing/2014/main" id="{1B587E47-354E-7F6F-FD91-38531D718EA1}"/>
              </a:ext>
            </a:extLst>
          </p:cNvPr>
          <p:cNvSpPr/>
          <p:nvPr/>
        </p:nvSpPr>
        <p:spPr>
          <a:xfrm>
            <a:off x="7859125" y="4116758"/>
            <a:ext cx="120530" cy="121354"/>
          </a:xfrm>
          <a:prstGeom prst="ellipse">
            <a:avLst/>
          </a:prstGeom>
          <a:solidFill>
            <a:srgbClr val="EF39EF"/>
          </a:solidFill>
          <a:ln>
            <a:noFill/>
          </a:ln>
          <a:effectLst>
            <a:glow rad="635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dirty="0">
              <a:latin typeface="Avenir Next LT Pro" panose="020B0504020202020204" pitchFamily="34" charset="0"/>
            </a:endParaRPr>
          </a:p>
        </p:txBody>
      </p:sp>
      <p:sp>
        <p:nvSpPr>
          <p:cNvPr id="52" name="Oval 51">
            <a:extLst>
              <a:ext uri="{FF2B5EF4-FFF2-40B4-BE49-F238E27FC236}">
                <a16:creationId xmlns:a16="http://schemas.microsoft.com/office/drawing/2014/main" id="{57686270-51C0-D72B-EE45-593ABADE5E75}"/>
              </a:ext>
            </a:extLst>
          </p:cNvPr>
          <p:cNvSpPr/>
          <p:nvPr/>
        </p:nvSpPr>
        <p:spPr>
          <a:xfrm>
            <a:off x="8050407" y="4123098"/>
            <a:ext cx="120530" cy="121354"/>
          </a:xfrm>
          <a:prstGeom prst="ellipse">
            <a:avLst/>
          </a:prstGeom>
          <a:solidFill>
            <a:srgbClr val="EF39EF"/>
          </a:solidFill>
          <a:ln>
            <a:noFill/>
          </a:ln>
          <a:effectLst>
            <a:glow rad="635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dirty="0">
              <a:latin typeface="Avenir Next LT Pro" panose="020B0504020202020204" pitchFamily="34" charset="0"/>
            </a:endParaRPr>
          </a:p>
        </p:txBody>
      </p:sp>
      <p:sp>
        <p:nvSpPr>
          <p:cNvPr id="53" name="Oval 52">
            <a:extLst>
              <a:ext uri="{FF2B5EF4-FFF2-40B4-BE49-F238E27FC236}">
                <a16:creationId xmlns:a16="http://schemas.microsoft.com/office/drawing/2014/main" id="{D78EE480-C158-4394-7FFF-309B40A2EECC}"/>
              </a:ext>
            </a:extLst>
          </p:cNvPr>
          <p:cNvSpPr/>
          <p:nvPr/>
        </p:nvSpPr>
        <p:spPr>
          <a:xfrm>
            <a:off x="8215581" y="4157580"/>
            <a:ext cx="120530" cy="121354"/>
          </a:xfrm>
          <a:prstGeom prst="ellipse">
            <a:avLst/>
          </a:prstGeom>
          <a:solidFill>
            <a:srgbClr val="EF39EF"/>
          </a:solidFill>
          <a:ln>
            <a:noFill/>
          </a:ln>
          <a:effectLst>
            <a:glow rad="635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dirty="0">
              <a:latin typeface="Avenir Next LT Pro" panose="020B0504020202020204" pitchFamily="34" charset="0"/>
            </a:endParaRPr>
          </a:p>
        </p:txBody>
      </p:sp>
      <p:sp>
        <p:nvSpPr>
          <p:cNvPr id="54" name="Oval 53">
            <a:extLst>
              <a:ext uri="{FF2B5EF4-FFF2-40B4-BE49-F238E27FC236}">
                <a16:creationId xmlns:a16="http://schemas.microsoft.com/office/drawing/2014/main" id="{68C38E9D-53ED-7A2D-9E03-BBF123DFC41E}"/>
              </a:ext>
            </a:extLst>
          </p:cNvPr>
          <p:cNvSpPr/>
          <p:nvPr/>
        </p:nvSpPr>
        <p:spPr>
          <a:xfrm>
            <a:off x="8362219" y="4112879"/>
            <a:ext cx="120530" cy="121354"/>
          </a:xfrm>
          <a:prstGeom prst="ellipse">
            <a:avLst/>
          </a:prstGeom>
          <a:solidFill>
            <a:srgbClr val="FFFF00"/>
          </a:solidFill>
          <a:ln>
            <a:noFill/>
          </a:ln>
          <a:effectLst>
            <a:glow rad="63500">
              <a:srgbClr val="EBE04F">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dirty="0">
              <a:latin typeface="Avenir Next LT Pro" panose="020B0504020202020204" pitchFamily="34" charset="0"/>
            </a:endParaRPr>
          </a:p>
        </p:txBody>
      </p:sp>
      <p:sp>
        <p:nvSpPr>
          <p:cNvPr id="56" name="Oval 55">
            <a:extLst>
              <a:ext uri="{FF2B5EF4-FFF2-40B4-BE49-F238E27FC236}">
                <a16:creationId xmlns:a16="http://schemas.microsoft.com/office/drawing/2014/main" id="{2B5F3323-D4DD-A4DF-9C2E-6A89AEC8E679}"/>
              </a:ext>
            </a:extLst>
          </p:cNvPr>
          <p:cNvSpPr/>
          <p:nvPr/>
        </p:nvSpPr>
        <p:spPr>
          <a:xfrm>
            <a:off x="8555633" y="4031261"/>
            <a:ext cx="120530" cy="121354"/>
          </a:xfrm>
          <a:prstGeom prst="ellipse">
            <a:avLst/>
          </a:prstGeom>
          <a:solidFill>
            <a:srgbClr val="EF39EF"/>
          </a:solidFill>
          <a:ln>
            <a:noFill/>
          </a:ln>
          <a:effectLst>
            <a:glow rad="635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dirty="0">
              <a:latin typeface="Avenir Next LT Pro" panose="020B0504020202020204" pitchFamily="34" charset="0"/>
            </a:endParaRPr>
          </a:p>
        </p:txBody>
      </p:sp>
      <p:sp>
        <p:nvSpPr>
          <p:cNvPr id="47" name="Oval 46">
            <a:extLst>
              <a:ext uri="{FF2B5EF4-FFF2-40B4-BE49-F238E27FC236}">
                <a16:creationId xmlns:a16="http://schemas.microsoft.com/office/drawing/2014/main" id="{32E052DB-FB02-1848-B0DE-61502D694963}"/>
              </a:ext>
            </a:extLst>
          </p:cNvPr>
          <p:cNvSpPr/>
          <p:nvPr/>
        </p:nvSpPr>
        <p:spPr>
          <a:xfrm>
            <a:off x="6554224" y="4800944"/>
            <a:ext cx="120530" cy="121354"/>
          </a:xfrm>
          <a:prstGeom prst="ellipse">
            <a:avLst/>
          </a:prstGeom>
          <a:solidFill>
            <a:srgbClr val="EF39EF"/>
          </a:solidFill>
          <a:ln>
            <a:noFill/>
          </a:ln>
          <a:effectLst>
            <a:glow rad="635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dirty="0">
              <a:latin typeface="Avenir Next LT Pro" panose="020B0504020202020204" pitchFamily="34" charset="0"/>
            </a:endParaRPr>
          </a:p>
        </p:txBody>
      </p:sp>
      <p:sp>
        <p:nvSpPr>
          <p:cNvPr id="48" name="Oval 47">
            <a:extLst>
              <a:ext uri="{FF2B5EF4-FFF2-40B4-BE49-F238E27FC236}">
                <a16:creationId xmlns:a16="http://schemas.microsoft.com/office/drawing/2014/main" id="{A5DC340B-3480-856F-31C3-090445945C03}"/>
              </a:ext>
            </a:extLst>
          </p:cNvPr>
          <p:cNvSpPr/>
          <p:nvPr/>
        </p:nvSpPr>
        <p:spPr>
          <a:xfrm>
            <a:off x="6780386" y="4679590"/>
            <a:ext cx="120530" cy="121354"/>
          </a:xfrm>
          <a:prstGeom prst="ellipse">
            <a:avLst/>
          </a:prstGeom>
          <a:solidFill>
            <a:srgbClr val="EF39EF"/>
          </a:solidFill>
          <a:ln>
            <a:noFill/>
          </a:ln>
          <a:effectLst>
            <a:glow rad="635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dirty="0">
              <a:latin typeface="Avenir Next LT Pro" panose="020B0504020202020204" pitchFamily="34" charset="0"/>
            </a:endParaRPr>
          </a:p>
        </p:txBody>
      </p:sp>
      <p:sp>
        <p:nvSpPr>
          <p:cNvPr id="55" name="Oval 54">
            <a:extLst>
              <a:ext uri="{FF2B5EF4-FFF2-40B4-BE49-F238E27FC236}">
                <a16:creationId xmlns:a16="http://schemas.microsoft.com/office/drawing/2014/main" id="{F1EF6387-B7B3-C865-AF56-EC65B1303418}"/>
              </a:ext>
            </a:extLst>
          </p:cNvPr>
          <p:cNvSpPr/>
          <p:nvPr/>
        </p:nvSpPr>
        <p:spPr>
          <a:xfrm>
            <a:off x="6982432" y="4595482"/>
            <a:ext cx="120530" cy="121354"/>
          </a:xfrm>
          <a:prstGeom prst="ellipse">
            <a:avLst/>
          </a:prstGeom>
          <a:solidFill>
            <a:srgbClr val="EF39EF"/>
          </a:solidFill>
          <a:ln>
            <a:noFill/>
          </a:ln>
          <a:effectLst>
            <a:glow rad="635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dirty="0">
              <a:latin typeface="Avenir Next LT Pro" panose="020B0504020202020204" pitchFamily="34" charset="0"/>
            </a:endParaRPr>
          </a:p>
        </p:txBody>
      </p:sp>
    </p:spTree>
    <p:extLst>
      <p:ext uri="{BB962C8B-B14F-4D97-AF65-F5344CB8AC3E}">
        <p14:creationId xmlns:p14="http://schemas.microsoft.com/office/powerpoint/2010/main" val="3124773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2BA543-4056-14A1-2BA3-A18808D3D578}"/>
              </a:ext>
            </a:extLst>
          </p:cNvPr>
          <p:cNvSpPr>
            <a:spLocks noGrp="1"/>
          </p:cNvSpPr>
          <p:nvPr>
            <p:ph type="sldNum" sz="quarter" idx="12"/>
          </p:nvPr>
        </p:nvSpPr>
        <p:spPr/>
        <p:txBody>
          <a:bodyPr/>
          <a:lstStyle/>
          <a:p>
            <a:r>
              <a:rPr lang="en-CA" dirty="0"/>
              <a:t>Corporate Presentation  | February 2025 |  </a:t>
            </a:r>
            <a:fld id="{FEA607D4-8F18-4F51-B246-B81EEA981425}" type="slidenum">
              <a:rPr lang="en-CA" smtClean="0"/>
              <a:pPr/>
              <a:t>2</a:t>
            </a:fld>
            <a:endParaRPr lang="en-CA" dirty="0"/>
          </a:p>
        </p:txBody>
      </p:sp>
      <p:sp>
        <p:nvSpPr>
          <p:cNvPr id="3" name="Title 2">
            <a:extLst>
              <a:ext uri="{FF2B5EF4-FFF2-40B4-BE49-F238E27FC236}">
                <a16:creationId xmlns:a16="http://schemas.microsoft.com/office/drawing/2014/main" id="{10E43BA0-169F-B888-B5BB-489BA4C2544D}"/>
              </a:ext>
            </a:extLst>
          </p:cNvPr>
          <p:cNvSpPr>
            <a:spLocks noGrp="1" noRot="1" noMove="1" noResize="1" noEditPoints="1" noAdjustHandles="1" noChangeArrowheads="1" noChangeShapeType="1"/>
          </p:cNvSpPr>
          <p:nvPr>
            <p:ph type="title"/>
          </p:nvPr>
        </p:nvSpPr>
        <p:spPr/>
        <p:txBody>
          <a:bodyPr/>
          <a:lstStyle/>
          <a:p>
            <a:r>
              <a:rPr lang="en-CA" dirty="0"/>
              <a:t>Touchstone at a Glance</a:t>
            </a:r>
          </a:p>
        </p:txBody>
      </p:sp>
      <p:pic>
        <p:nvPicPr>
          <p:cNvPr id="5" name="Content Placeholder 5" descr="A white circle with a leaf in it&#10;&#10;Description automatically generated">
            <a:extLst>
              <a:ext uri="{FF2B5EF4-FFF2-40B4-BE49-F238E27FC236}">
                <a16:creationId xmlns:a16="http://schemas.microsoft.com/office/drawing/2014/main" id="{188004CA-910B-05E2-F188-10D5B70BEE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232" y="1"/>
            <a:ext cx="757032" cy="757032"/>
          </a:xfrm>
          <a:prstGeom prst="rect">
            <a:avLst/>
          </a:prstGeom>
        </p:spPr>
      </p:pic>
      <p:graphicFrame>
        <p:nvGraphicFramePr>
          <p:cNvPr id="6" name="Table 5">
            <a:extLst>
              <a:ext uri="{FF2B5EF4-FFF2-40B4-BE49-F238E27FC236}">
                <a16:creationId xmlns:a16="http://schemas.microsoft.com/office/drawing/2014/main" id="{30DC54A6-4ED7-2E8D-6013-601E856DC568}"/>
              </a:ext>
            </a:extLst>
          </p:cNvPr>
          <p:cNvGraphicFramePr>
            <a:graphicFrameLocks noGrp="1"/>
          </p:cNvGraphicFramePr>
          <p:nvPr>
            <p:extLst>
              <p:ext uri="{D42A27DB-BD31-4B8C-83A1-F6EECF244321}">
                <p14:modId xmlns:p14="http://schemas.microsoft.com/office/powerpoint/2010/main" val="592359219"/>
              </p:ext>
            </p:extLst>
          </p:nvPr>
        </p:nvGraphicFramePr>
        <p:xfrm>
          <a:off x="4667721" y="1468841"/>
          <a:ext cx="7179395" cy="3085508"/>
        </p:xfrm>
        <a:graphic>
          <a:graphicData uri="http://schemas.openxmlformats.org/drawingml/2006/table">
            <a:tbl>
              <a:tblPr firstRow="1" bandRow="1">
                <a:tableStyleId>{5C22544A-7EE6-4342-B048-85BDC9FD1C3A}</a:tableStyleId>
              </a:tblPr>
              <a:tblGrid>
                <a:gridCol w="5148880">
                  <a:extLst>
                    <a:ext uri="{9D8B030D-6E8A-4147-A177-3AD203B41FA5}">
                      <a16:colId xmlns:a16="http://schemas.microsoft.com/office/drawing/2014/main" val="436427800"/>
                    </a:ext>
                  </a:extLst>
                </a:gridCol>
                <a:gridCol w="2030515">
                  <a:extLst>
                    <a:ext uri="{9D8B030D-6E8A-4147-A177-3AD203B41FA5}">
                      <a16:colId xmlns:a16="http://schemas.microsoft.com/office/drawing/2014/main" val="1502753444"/>
                    </a:ext>
                  </a:extLst>
                </a:gridCol>
              </a:tblGrid>
              <a:tr h="497699">
                <a:tc>
                  <a:txBody>
                    <a:bodyPr/>
                    <a:lstStyle/>
                    <a:p>
                      <a:r>
                        <a:rPr lang="en-US" sz="1600" b="0" dirty="0">
                          <a:ln>
                            <a:noFill/>
                          </a:ln>
                          <a:solidFill>
                            <a:schemeClr val="tx1"/>
                          </a:solidFill>
                          <a:latin typeface="Avenir Next LT Pro" panose="020B0504020202020204" pitchFamily="34" charset="0"/>
                        </a:rPr>
                        <a:t>Market capitalization</a:t>
                      </a:r>
                      <a:r>
                        <a:rPr lang="en-US" sz="1200" b="0" baseline="30000" dirty="0">
                          <a:ln>
                            <a:noFill/>
                          </a:ln>
                          <a:solidFill>
                            <a:schemeClr val="tx1"/>
                          </a:solidFill>
                          <a:latin typeface="Avenir Next LT Pro" panose="020B0504020202020204" pitchFamily="34" charset="0"/>
                        </a:rPr>
                        <a:t>(1)</a:t>
                      </a:r>
                      <a:r>
                        <a:rPr lang="en-US" sz="1600" b="0" baseline="30000" dirty="0">
                          <a:ln>
                            <a:noFill/>
                          </a:ln>
                          <a:solidFill>
                            <a:schemeClr val="tx1"/>
                          </a:solidFill>
                          <a:latin typeface="Avenir Next LT Pro" panose="020B0504020202020204" pitchFamily="34" charset="0"/>
                        </a:rPr>
                        <a:t> </a:t>
                      </a:r>
                      <a:endParaRPr lang="en-CA" sz="1600" b="0" baseline="30000" dirty="0">
                        <a:ln>
                          <a:noFill/>
                        </a:ln>
                        <a:solidFill>
                          <a:schemeClr val="tx1"/>
                        </a:solidFill>
                        <a:latin typeface="Avenir Next LT Pro" panose="020B0504020202020204" pitchFamily="34" charset="0"/>
                      </a:endParaRPr>
                    </a:p>
                  </a:txBody>
                  <a:tcPr marL="36000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CA" sz="1600" b="0" dirty="0">
                          <a:ln>
                            <a:noFill/>
                          </a:ln>
                          <a:solidFill>
                            <a:schemeClr val="tx1"/>
                          </a:solidFill>
                          <a:latin typeface="Avenir Next LT Pro" panose="020B0504020202020204" pitchFamily="34" charset="0"/>
                        </a:rPr>
                        <a:t>C$108.8 million</a:t>
                      </a:r>
                    </a:p>
                  </a:txBody>
                  <a:tcPr marR="36000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4055037"/>
                  </a:ext>
                </a:extLst>
              </a:tr>
              <a:tr h="386872">
                <a:tc gridSpan="2">
                  <a:txBody>
                    <a:bodyPr/>
                    <a:lstStyle/>
                    <a:p>
                      <a:r>
                        <a:rPr lang="en-US" sz="1600" baseline="0" dirty="0">
                          <a:ln>
                            <a:noFill/>
                          </a:ln>
                          <a:solidFill>
                            <a:schemeClr val="tx1"/>
                          </a:solidFill>
                          <a:latin typeface="Avenir Next LT Pro Demi" panose="020B0704020202020204" pitchFamily="34" charset="0"/>
                        </a:rPr>
                        <a:t>Nine months ended September 30, 2024 average daily production</a:t>
                      </a:r>
                      <a:endParaRPr lang="en-CA" sz="1600" baseline="-25000" dirty="0">
                        <a:ln>
                          <a:noFill/>
                        </a:ln>
                        <a:solidFill>
                          <a:schemeClr val="tx1"/>
                        </a:solidFill>
                        <a:latin typeface="Avenir Next LT Pro Demi" panose="020B0704020202020204" pitchFamily="34" charset="0"/>
                      </a:endParaRPr>
                    </a:p>
                  </a:txBody>
                  <a:tcPr marL="36000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r"/>
                      <a:endParaRPr lang="en-CA" sz="1600" dirty="0">
                        <a:ln>
                          <a:noFill/>
                        </a:ln>
                        <a:solidFill>
                          <a:schemeClr val="tx1"/>
                        </a:solidFill>
                        <a:latin typeface="Avenir Next LT Pro" panose="020B0504020202020204" pitchFamily="34" charset="0"/>
                      </a:endParaRPr>
                    </a:p>
                  </a:txBody>
                  <a:tcPr marR="36000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040060"/>
                  </a:ext>
                </a:extLst>
              </a:tr>
              <a:tr h="386872">
                <a:tc>
                  <a:txBody>
                    <a:bodyPr/>
                    <a:lstStyle/>
                    <a:p>
                      <a:pPr marL="85725" indent="96838">
                        <a:buFont typeface="Arial" panose="020B0604020202020204" pitchFamily="34" charset="0"/>
                        <a:buNone/>
                      </a:pPr>
                      <a:r>
                        <a:rPr lang="en-US" sz="1600" dirty="0">
                          <a:ln>
                            <a:noFill/>
                          </a:ln>
                          <a:solidFill>
                            <a:schemeClr val="tx1"/>
                          </a:solidFill>
                          <a:latin typeface="Avenir Next LT Pro" panose="020B0504020202020204" pitchFamily="34" charset="0"/>
                        </a:rPr>
                        <a:t>Crude oil and liquids</a:t>
                      </a:r>
                      <a:r>
                        <a:rPr kumimoji="0" lang="en-US" sz="1600" b="0" i="0" u="none" strike="noStrike" kern="1200" cap="none" spc="0" normalizeH="0" baseline="-25000" noProof="0" dirty="0">
                          <a:ln>
                            <a:noFill/>
                          </a:ln>
                          <a:solidFill>
                            <a:srgbClr val="000000"/>
                          </a:solidFill>
                          <a:effectLst/>
                          <a:uLnTx/>
                          <a:uFillTx/>
                          <a:latin typeface="Avenir Next LT Pro" panose="020B0504020202020204" pitchFamily="34" charset="0"/>
                          <a:ea typeface="+mn-ea"/>
                          <a:cs typeface="+mn-cs"/>
                        </a:rPr>
                        <a:t> </a:t>
                      </a:r>
                      <a:r>
                        <a:rPr lang="en-US" sz="1600" i="1" dirty="0">
                          <a:ln>
                            <a:noFill/>
                          </a:ln>
                          <a:solidFill>
                            <a:schemeClr val="tx1"/>
                          </a:solidFill>
                          <a:latin typeface="Avenir Next LT Pro" panose="020B0504020202020204" pitchFamily="34" charset="0"/>
                        </a:rPr>
                        <a:t>(bbls/d)</a:t>
                      </a:r>
                      <a:endParaRPr lang="en-CA" sz="1600" i="1" dirty="0">
                        <a:ln>
                          <a:noFill/>
                        </a:ln>
                        <a:solidFill>
                          <a:schemeClr val="tx1"/>
                        </a:solidFill>
                        <a:latin typeface="Avenir Next LT Pro" panose="020B0504020202020204" pitchFamily="34" charset="0"/>
                      </a:endParaRPr>
                    </a:p>
                  </a:txBody>
                  <a:tcPr marL="360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600" dirty="0">
                          <a:ln>
                            <a:noFill/>
                          </a:ln>
                          <a:solidFill>
                            <a:schemeClr val="tx1"/>
                          </a:solidFill>
                          <a:latin typeface="Avenir Next LT Pro" panose="020B0504020202020204" pitchFamily="34" charset="0"/>
                        </a:rPr>
                        <a:t>1,325</a:t>
                      </a:r>
                      <a:endParaRPr lang="en-CA" sz="1600" dirty="0">
                        <a:ln>
                          <a:noFill/>
                        </a:ln>
                        <a:solidFill>
                          <a:schemeClr val="tx1"/>
                        </a:solidFill>
                        <a:latin typeface="Avenir Next LT Pro" panose="020B0504020202020204" pitchFamily="34" charset="0"/>
                      </a:endParaRPr>
                    </a:p>
                  </a:txBody>
                  <a:tcPr marR="360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280487"/>
                  </a:ext>
                </a:extLst>
              </a:tr>
              <a:tr h="386872">
                <a:tc>
                  <a:txBody>
                    <a:bodyPr/>
                    <a:lstStyle/>
                    <a:p>
                      <a:pPr marL="69850" indent="112713">
                        <a:buFont typeface="Arial" panose="020B0604020202020204" pitchFamily="34" charset="0"/>
                        <a:buNone/>
                      </a:pPr>
                      <a:r>
                        <a:rPr lang="en-US" sz="1600" dirty="0">
                          <a:ln>
                            <a:noFill/>
                          </a:ln>
                          <a:solidFill>
                            <a:schemeClr val="tx1"/>
                          </a:solidFill>
                          <a:latin typeface="Avenir Next LT Pro" panose="020B0504020202020204" pitchFamily="34" charset="0"/>
                        </a:rPr>
                        <a:t>Natural gas</a:t>
                      </a:r>
                      <a:r>
                        <a:rPr lang="en-US" sz="1600" baseline="-25000" dirty="0">
                          <a:ln>
                            <a:noFill/>
                          </a:ln>
                          <a:solidFill>
                            <a:schemeClr val="tx1"/>
                          </a:solidFill>
                          <a:latin typeface="Avenir Next LT Pro" panose="020B0504020202020204" pitchFamily="34" charset="0"/>
                        </a:rPr>
                        <a:t> </a:t>
                      </a:r>
                      <a:r>
                        <a:rPr lang="en-US" sz="1600" i="1" dirty="0">
                          <a:ln>
                            <a:noFill/>
                          </a:ln>
                          <a:solidFill>
                            <a:schemeClr val="tx1"/>
                          </a:solidFill>
                          <a:latin typeface="Avenir Next LT Pro" panose="020B0504020202020204" pitchFamily="34" charset="0"/>
                        </a:rPr>
                        <a:t>(Mcf/d)</a:t>
                      </a:r>
                      <a:endParaRPr lang="en-CA" sz="1600" i="1" dirty="0">
                        <a:ln>
                          <a:noFill/>
                        </a:ln>
                        <a:solidFill>
                          <a:schemeClr val="tx1"/>
                        </a:solidFill>
                        <a:latin typeface="Avenir Next LT Pro" panose="020B0504020202020204" pitchFamily="34" charset="0"/>
                      </a:endParaRPr>
                    </a:p>
                  </a:txBody>
                  <a:tcPr marL="360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600" dirty="0">
                          <a:ln>
                            <a:noFill/>
                          </a:ln>
                          <a:solidFill>
                            <a:schemeClr val="tx1"/>
                          </a:solidFill>
                          <a:latin typeface="Avenir Next LT Pro" panose="020B0504020202020204" pitchFamily="34" charset="0"/>
                        </a:rPr>
                        <a:t>27,349</a:t>
                      </a:r>
                      <a:endParaRPr lang="en-CA" sz="1600" dirty="0">
                        <a:ln>
                          <a:noFill/>
                        </a:ln>
                        <a:solidFill>
                          <a:schemeClr val="tx1"/>
                        </a:solidFill>
                        <a:latin typeface="Avenir Next LT Pro" panose="020B0504020202020204" pitchFamily="34" charset="0"/>
                      </a:endParaRPr>
                    </a:p>
                  </a:txBody>
                  <a:tcPr marR="360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0392351"/>
                  </a:ext>
                </a:extLst>
              </a:tr>
              <a:tr h="386872">
                <a:tc>
                  <a:txBody>
                    <a:bodyPr/>
                    <a:lstStyle/>
                    <a:p>
                      <a:pPr marL="69850" indent="112713">
                        <a:buFont typeface="Arial" panose="020B0604020202020204" pitchFamily="34" charset="0"/>
                        <a:buNone/>
                      </a:pPr>
                      <a:r>
                        <a:rPr lang="en-CA" sz="1600" i="0" dirty="0">
                          <a:ln>
                            <a:noFill/>
                          </a:ln>
                          <a:solidFill>
                            <a:schemeClr val="tx1"/>
                          </a:solidFill>
                          <a:latin typeface="Avenir Next LT Pro" panose="020B0504020202020204" pitchFamily="34" charset="0"/>
                        </a:rPr>
                        <a:t>Average daily production (</a:t>
                      </a:r>
                      <a:r>
                        <a:rPr lang="en-CA" sz="1600" i="1" dirty="0">
                          <a:ln>
                            <a:noFill/>
                          </a:ln>
                          <a:solidFill>
                            <a:schemeClr val="tx1"/>
                          </a:solidFill>
                          <a:latin typeface="Avenir Next LT Pro" panose="020B0504020202020204" pitchFamily="34" charset="0"/>
                        </a:rPr>
                        <a:t>boe/d</a:t>
                      </a:r>
                      <a:r>
                        <a:rPr lang="en-CA" sz="1600" i="0" dirty="0">
                          <a:ln>
                            <a:noFill/>
                          </a:ln>
                          <a:solidFill>
                            <a:schemeClr val="tx1"/>
                          </a:solidFill>
                          <a:latin typeface="Avenir Next LT Pro" panose="020B0504020202020204" pitchFamily="34" charset="0"/>
                        </a:rPr>
                        <a:t>)                                                   </a:t>
                      </a:r>
                    </a:p>
                  </a:txBody>
                  <a:tcPr marL="360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CA" sz="1600" dirty="0">
                          <a:ln>
                            <a:noFill/>
                          </a:ln>
                          <a:solidFill>
                            <a:schemeClr val="tx1"/>
                          </a:solidFill>
                          <a:latin typeface="Avenir Next LT Pro" panose="020B0504020202020204" pitchFamily="34" charset="0"/>
                        </a:rPr>
                        <a:t>5,883</a:t>
                      </a:r>
                    </a:p>
                  </a:txBody>
                  <a:tcPr marR="360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93550"/>
                  </a:ext>
                </a:extLst>
              </a:tr>
              <a:tr h="435836">
                <a:tc>
                  <a:txBody>
                    <a:bodyPr/>
                    <a:lstStyle/>
                    <a:p>
                      <a:r>
                        <a:rPr lang="en-US" sz="1600" dirty="0">
                          <a:ln>
                            <a:noFill/>
                          </a:ln>
                          <a:solidFill>
                            <a:schemeClr val="tx1"/>
                          </a:solidFill>
                          <a:latin typeface="Avenir Next LT Pro" panose="020B0504020202020204" pitchFamily="34" charset="0"/>
                        </a:rPr>
                        <a:t>2023 Gross 2P reserves</a:t>
                      </a:r>
                      <a:r>
                        <a:rPr lang="en-US" sz="1200" baseline="30000" dirty="0">
                          <a:ln>
                            <a:noFill/>
                          </a:ln>
                          <a:solidFill>
                            <a:schemeClr val="tx1"/>
                          </a:solidFill>
                          <a:latin typeface="Avenir Next LT Pro" panose="020B0504020202020204" pitchFamily="34" charset="0"/>
                        </a:rPr>
                        <a:t>(2)</a:t>
                      </a:r>
                      <a:r>
                        <a:rPr lang="en-US" sz="1600" baseline="30000" dirty="0">
                          <a:ln>
                            <a:noFill/>
                          </a:ln>
                          <a:solidFill>
                            <a:schemeClr val="tx1"/>
                          </a:solidFill>
                          <a:latin typeface="Avenir Next LT Pro" panose="020B0504020202020204" pitchFamily="34" charset="0"/>
                        </a:rPr>
                        <a:t> </a:t>
                      </a:r>
                      <a:r>
                        <a:rPr lang="en-US" sz="1600" b="0" i="1" baseline="0" dirty="0">
                          <a:ln>
                            <a:noFill/>
                          </a:ln>
                          <a:solidFill>
                            <a:schemeClr val="tx1"/>
                          </a:solidFill>
                          <a:latin typeface="Avenir Next LT Pro" panose="020B0504020202020204" pitchFamily="34" charset="0"/>
                        </a:rPr>
                        <a:t>(Mboe)</a:t>
                      </a:r>
                      <a:endParaRPr lang="en-CA" sz="1600" b="0" i="1" baseline="-25000" dirty="0">
                        <a:ln>
                          <a:noFill/>
                        </a:ln>
                        <a:solidFill>
                          <a:schemeClr val="tx1"/>
                        </a:solidFill>
                        <a:latin typeface="Avenir Next LT Pro" panose="020B0504020202020204" pitchFamily="34" charset="0"/>
                      </a:endParaRPr>
                    </a:p>
                  </a:txBody>
                  <a:tcPr marL="36000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600" dirty="0">
                          <a:ln>
                            <a:noFill/>
                          </a:ln>
                          <a:solidFill>
                            <a:schemeClr val="tx1"/>
                          </a:solidFill>
                          <a:latin typeface="Avenir Next LT Pro" panose="020B0504020202020204" pitchFamily="34" charset="0"/>
                        </a:rPr>
                        <a:t>67,379</a:t>
                      </a:r>
                      <a:endParaRPr lang="en-CA" sz="1600" dirty="0">
                        <a:ln>
                          <a:noFill/>
                        </a:ln>
                        <a:solidFill>
                          <a:schemeClr val="tx1"/>
                        </a:solidFill>
                        <a:latin typeface="Avenir Next LT Pro" panose="020B0504020202020204" pitchFamily="34" charset="0"/>
                      </a:endParaRPr>
                    </a:p>
                  </a:txBody>
                  <a:tcPr marR="36000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2439675"/>
                  </a:ext>
                </a:extLst>
              </a:tr>
              <a:tr h="604485">
                <a:tc>
                  <a:txBody>
                    <a:bodyPr/>
                    <a:lstStyle/>
                    <a:p>
                      <a:r>
                        <a:rPr lang="en-US" sz="1600" dirty="0">
                          <a:ln>
                            <a:noFill/>
                          </a:ln>
                          <a:solidFill>
                            <a:schemeClr val="tx1"/>
                          </a:solidFill>
                          <a:latin typeface="Avenir Next LT Pro" panose="020B0504020202020204" pitchFamily="34" charset="0"/>
                        </a:rPr>
                        <a:t>2P Reserve life index</a:t>
                      </a:r>
                      <a:r>
                        <a:rPr lang="en-US" sz="1200" baseline="30000" dirty="0">
                          <a:ln>
                            <a:noFill/>
                          </a:ln>
                          <a:solidFill>
                            <a:schemeClr val="tx1"/>
                          </a:solidFill>
                          <a:latin typeface="Avenir Next LT Pro" panose="020B0504020202020204" pitchFamily="34" charset="0"/>
                        </a:rPr>
                        <a:t>(2)</a:t>
                      </a:r>
                      <a:endParaRPr lang="en-CA" sz="1200" baseline="30000" dirty="0">
                        <a:ln>
                          <a:noFill/>
                        </a:ln>
                        <a:solidFill>
                          <a:schemeClr val="tx1"/>
                        </a:solidFill>
                        <a:latin typeface="Avenir Next LT Pro" panose="020B0504020202020204" pitchFamily="34" charset="0"/>
                      </a:endParaRPr>
                    </a:p>
                  </a:txBody>
                  <a:tcPr marL="36000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a:r>
                        <a:rPr lang="en-US" sz="1600" dirty="0">
                          <a:ln>
                            <a:noFill/>
                          </a:ln>
                          <a:solidFill>
                            <a:schemeClr val="tx1"/>
                          </a:solidFill>
                          <a:latin typeface="Avenir Next LT Pro" panose="020B0504020202020204" pitchFamily="34" charset="0"/>
                        </a:rPr>
                        <a:t>~14.4 years</a:t>
                      </a:r>
                    </a:p>
                  </a:txBody>
                  <a:tcPr marR="36000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89175995"/>
                  </a:ext>
                </a:extLst>
              </a:tr>
            </a:tbl>
          </a:graphicData>
        </a:graphic>
      </p:graphicFrame>
      <p:sp>
        <p:nvSpPr>
          <p:cNvPr id="7" name="TextBox 6">
            <a:extLst>
              <a:ext uri="{FF2B5EF4-FFF2-40B4-BE49-F238E27FC236}">
                <a16:creationId xmlns:a16="http://schemas.microsoft.com/office/drawing/2014/main" id="{CD0A50E9-F233-EE27-6F46-9B41DA357AD2}"/>
              </a:ext>
            </a:extLst>
          </p:cNvPr>
          <p:cNvSpPr txBox="1"/>
          <p:nvPr/>
        </p:nvSpPr>
        <p:spPr>
          <a:xfrm>
            <a:off x="1880159" y="6203390"/>
            <a:ext cx="6881067" cy="584775"/>
          </a:xfrm>
          <a:prstGeom prst="rect">
            <a:avLst/>
          </a:prstGeom>
          <a:noFill/>
        </p:spPr>
        <p:txBody>
          <a:bodyPr wrap="square" rtlCol="0">
            <a:spAutoFit/>
          </a:bodyPr>
          <a:lstStyle/>
          <a:p>
            <a:r>
              <a:rPr lang="en-US" sz="800" dirty="0">
                <a:solidFill>
                  <a:srgbClr val="939598"/>
                </a:solidFill>
                <a:latin typeface="+mj-lt"/>
              </a:rPr>
              <a:t>Notes:</a:t>
            </a:r>
          </a:p>
          <a:p>
            <a:pPr marL="228600" indent="-228600">
              <a:buAutoNum type="arabicParenBoth"/>
            </a:pPr>
            <a:r>
              <a:rPr lang="en-US" sz="800" dirty="0">
                <a:solidFill>
                  <a:srgbClr val="939598"/>
                </a:solidFill>
                <a:latin typeface="+mj-lt"/>
              </a:rPr>
              <a:t>Based on  236,460,661 outstanding shares multiplied by the closing share price on the TSX on December 31, 2024, being C$0.46 per share.</a:t>
            </a:r>
          </a:p>
          <a:p>
            <a:pPr marL="228600" indent="-228600">
              <a:buAutoNum type="arabicParenBoth"/>
            </a:pPr>
            <a:r>
              <a:rPr lang="en-US" sz="800" dirty="0">
                <a:solidFill>
                  <a:srgbClr val="939598"/>
                </a:solidFill>
                <a:latin typeface="+mj-lt"/>
              </a:rPr>
              <a:t>Based on the December 31, 2023 GLJ Ltd. independent reserves evaluation. Gross reserves are the Company's working interest share before the deduction of royalties. See "Advisories: Oil and Gas Reserves" and "Advisories: Oil and Gas Measures".</a:t>
            </a:r>
            <a:endParaRPr lang="en-CA" sz="800" dirty="0">
              <a:solidFill>
                <a:srgbClr val="939598"/>
              </a:solidFill>
              <a:latin typeface="+mj-lt"/>
            </a:endParaRPr>
          </a:p>
        </p:txBody>
      </p:sp>
      <p:sp>
        <p:nvSpPr>
          <p:cNvPr id="9" name="TextBox 8">
            <a:extLst>
              <a:ext uri="{FF2B5EF4-FFF2-40B4-BE49-F238E27FC236}">
                <a16:creationId xmlns:a16="http://schemas.microsoft.com/office/drawing/2014/main" id="{77173985-09F6-7509-B413-0D8A9BF54059}"/>
              </a:ext>
            </a:extLst>
          </p:cNvPr>
          <p:cNvSpPr txBox="1"/>
          <p:nvPr/>
        </p:nvSpPr>
        <p:spPr>
          <a:xfrm>
            <a:off x="4667721" y="975075"/>
            <a:ext cx="7263516" cy="446276"/>
          </a:xfrm>
          <a:prstGeom prst="rect">
            <a:avLst/>
          </a:prstGeom>
          <a:noFill/>
        </p:spPr>
        <p:txBody>
          <a:bodyPr wrap="square">
            <a:spAutoFit/>
          </a:bodyPr>
          <a:lstStyle/>
          <a:p>
            <a:pPr algn="ctr"/>
            <a:r>
              <a:rPr lang="en-US" sz="2200" b="1" i="1" dirty="0">
                <a:solidFill>
                  <a:srgbClr val="C00000"/>
                </a:solidFill>
                <a:latin typeface="Avenir Next LT Pro" panose="020B0504020202020204" pitchFamily="34" charset="0"/>
              </a:rPr>
              <a:t>Largest independent onshore producer in Trinidad</a:t>
            </a:r>
            <a:endParaRPr lang="en-CA" sz="2200" b="1" i="1" dirty="0">
              <a:solidFill>
                <a:srgbClr val="C00000"/>
              </a:solidFill>
              <a:latin typeface="Avenir Next LT Pro" panose="020B0504020202020204" pitchFamily="34" charset="0"/>
            </a:endParaRPr>
          </a:p>
        </p:txBody>
      </p:sp>
      <p:pic>
        <p:nvPicPr>
          <p:cNvPr id="15" name="Picture 14">
            <a:extLst>
              <a:ext uri="{FF2B5EF4-FFF2-40B4-BE49-F238E27FC236}">
                <a16:creationId xmlns:a16="http://schemas.microsoft.com/office/drawing/2014/main" id="{112B6671-9974-E76C-39A5-840A2FA89C2B}"/>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38612" y="1101908"/>
            <a:ext cx="4082559" cy="4900603"/>
          </a:xfrm>
          <a:prstGeom prst="rect">
            <a:avLst/>
          </a:prstGeom>
          <a:ln>
            <a:solidFill>
              <a:srgbClr val="E7E7E7"/>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12FF9DAF-8F05-56B5-B6F2-FFA9A2025B93}"/>
              </a:ext>
            </a:extLst>
          </p:cNvPr>
          <p:cNvPicPr>
            <a:picLocks noChangeAspect="1"/>
          </p:cNvPicPr>
          <p:nvPr/>
        </p:nvPicPr>
        <p:blipFill>
          <a:blip r:embed="rId5"/>
          <a:stretch>
            <a:fillRect/>
          </a:stretch>
        </p:blipFill>
        <p:spPr>
          <a:xfrm>
            <a:off x="5128840" y="4430204"/>
            <a:ext cx="6113798" cy="1773186"/>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3615997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F90CE-3007-82EF-22B9-4C5F65EA5E3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68933F-3C14-F647-ED0C-CB5C1D5C4D09}"/>
              </a:ext>
            </a:extLst>
          </p:cNvPr>
          <p:cNvSpPr>
            <a:spLocks noGrp="1"/>
          </p:cNvSpPr>
          <p:nvPr>
            <p:ph type="sldNum" sz="quarter" idx="12"/>
          </p:nvPr>
        </p:nvSpPr>
        <p:spPr/>
        <p:txBody>
          <a:bodyPr/>
          <a:lstStyle/>
          <a:p>
            <a:r>
              <a:rPr lang="en-CA" dirty="0"/>
              <a:t>Corporate Presentation  | </a:t>
            </a:r>
            <a:r>
              <a:rPr lang="en-CA" dirty="0">
                <a:solidFill>
                  <a:srgbClr val="EEF0F1"/>
                </a:solidFill>
                <a:latin typeface="Avenir Next LT Pro" panose="020B0504020202020204" pitchFamily="34" charset="0"/>
              </a:rPr>
              <a:t>February 2025 </a:t>
            </a:r>
            <a:r>
              <a:rPr lang="en-CA" dirty="0"/>
              <a:t>|  </a:t>
            </a:r>
            <a:fld id="{FEA607D4-8F18-4F51-B246-B81EEA981425}" type="slidenum">
              <a:rPr lang="en-CA" smtClean="0"/>
              <a:pPr/>
              <a:t>20</a:t>
            </a:fld>
            <a:endParaRPr lang="en-CA" dirty="0"/>
          </a:p>
        </p:txBody>
      </p:sp>
      <p:sp>
        <p:nvSpPr>
          <p:cNvPr id="5" name="Title 1">
            <a:extLst>
              <a:ext uri="{FF2B5EF4-FFF2-40B4-BE49-F238E27FC236}">
                <a16:creationId xmlns:a16="http://schemas.microsoft.com/office/drawing/2014/main" id="{805B87E5-79C2-3B4A-7074-13D47967CFD2}"/>
              </a:ext>
            </a:extLst>
          </p:cNvPr>
          <p:cNvSpPr>
            <a:spLocks noGrp="1"/>
          </p:cNvSpPr>
          <p:nvPr>
            <p:ph type="title"/>
          </p:nvPr>
        </p:nvSpPr>
        <p:spPr>
          <a:xfrm>
            <a:off x="1173163" y="134938"/>
            <a:ext cx="10515600" cy="560387"/>
          </a:xfrm>
        </p:spPr>
        <p:txBody>
          <a:bodyPr/>
          <a:lstStyle/>
          <a:p>
            <a:r>
              <a:rPr lang="en-CA" dirty="0">
                <a:solidFill>
                  <a:srgbClr val="E7E7E7"/>
                </a:solidFill>
              </a:rPr>
              <a:t>Drill for the Future: </a:t>
            </a:r>
            <a:r>
              <a:rPr lang="en-CA" i="1" dirty="0">
                <a:solidFill>
                  <a:srgbClr val="E7E7E7"/>
                </a:solidFill>
              </a:rPr>
              <a:t>New Exploration Acreage</a:t>
            </a:r>
          </a:p>
        </p:txBody>
      </p:sp>
      <p:pic>
        <p:nvPicPr>
          <p:cNvPr id="42" name="Picture 41">
            <a:extLst>
              <a:ext uri="{FF2B5EF4-FFF2-40B4-BE49-F238E27FC236}">
                <a16:creationId xmlns:a16="http://schemas.microsoft.com/office/drawing/2014/main" id="{AA8A6FBE-6EF9-2DC7-7AC1-029357BAE28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67339" y="1348298"/>
            <a:ext cx="2637768" cy="4074320"/>
          </a:xfrm>
          <a:prstGeom prst="rect">
            <a:avLst/>
          </a:prstGeom>
          <a:ln>
            <a:solidFill>
              <a:schemeClr val="bg2"/>
            </a:solidFill>
          </a:ln>
        </p:spPr>
      </p:pic>
      <p:sp>
        <p:nvSpPr>
          <p:cNvPr id="46" name="AutoShape 20">
            <a:extLst>
              <a:ext uri="{FF2B5EF4-FFF2-40B4-BE49-F238E27FC236}">
                <a16:creationId xmlns:a16="http://schemas.microsoft.com/office/drawing/2014/main" id="{5FAFECC0-39EC-4B4F-DB8F-B6F45882532B}"/>
              </a:ext>
            </a:extLst>
          </p:cNvPr>
          <p:cNvSpPr/>
          <p:nvPr/>
        </p:nvSpPr>
        <p:spPr>
          <a:xfrm>
            <a:off x="1437910" y="5089239"/>
            <a:ext cx="1294234" cy="0"/>
          </a:xfrm>
          <a:prstGeom prst="line">
            <a:avLst/>
          </a:prstGeom>
          <a:ln w="19050" cap="rnd">
            <a:solidFill>
              <a:srgbClr val="D70014"/>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dirty="0">
              <a:latin typeface="Avenir Next LT Pro" panose="020B0504020202020204" pitchFamily="34" charset="0"/>
            </a:endParaRPr>
          </a:p>
        </p:txBody>
      </p:sp>
      <p:pic>
        <p:nvPicPr>
          <p:cNvPr id="11" name="Picture 10" descr="A black background with a black square&#10;&#10;Description automatically generated with medium confidence">
            <a:extLst>
              <a:ext uri="{FF2B5EF4-FFF2-40B4-BE49-F238E27FC236}">
                <a16:creationId xmlns:a16="http://schemas.microsoft.com/office/drawing/2014/main" id="{23FD4F1D-A955-9EA8-A7B8-F39530D696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700" y="107517"/>
            <a:ext cx="646331" cy="646331"/>
          </a:xfrm>
          <a:prstGeom prst="rect">
            <a:avLst/>
          </a:prstGeom>
        </p:spPr>
      </p:pic>
      <p:sp>
        <p:nvSpPr>
          <p:cNvPr id="10" name="TextBox 9">
            <a:extLst>
              <a:ext uri="{FF2B5EF4-FFF2-40B4-BE49-F238E27FC236}">
                <a16:creationId xmlns:a16="http://schemas.microsoft.com/office/drawing/2014/main" id="{F316A5B4-3ABB-ACC8-F17F-04D3D7EB98A9}"/>
              </a:ext>
            </a:extLst>
          </p:cNvPr>
          <p:cNvSpPr txBox="1"/>
          <p:nvPr/>
        </p:nvSpPr>
        <p:spPr>
          <a:xfrm>
            <a:off x="435432" y="5466160"/>
            <a:ext cx="2827731"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lumMod val="95000"/>
                  </a:schemeClr>
                </a:solidFill>
                <a:effectLst/>
                <a:uLnTx/>
                <a:uFillTx/>
                <a:latin typeface="Avenir Next LT Pro" panose="020B0504020202020204" pitchFamily="34" charset="0"/>
              </a:rPr>
              <a:t>Exploration prospects in the </a:t>
            </a:r>
            <a:r>
              <a:rPr kumimoji="0" lang="en-US" sz="1100" b="1" i="0" u="none" strike="noStrike" kern="1200" cap="none" spc="0" normalizeH="0" baseline="0" noProof="0" dirty="0">
                <a:ln>
                  <a:noFill/>
                </a:ln>
                <a:solidFill>
                  <a:schemeClr val="bg1">
                    <a:lumMod val="95000"/>
                  </a:schemeClr>
                </a:solidFill>
                <a:effectLst/>
                <a:uLnTx/>
                <a:uFillTx/>
                <a:latin typeface="Avenir Next LT Pro" panose="020B0504020202020204" pitchFamily="34" charset="0"/>
              </a:rPr>
              <a:t>Retrench </a:t>
            </a:r>
            <a:r>
              <a:rPr kumimoji="0" lang="en-US" sz="1100" b="0" i="0" u="none" strike="noStrike" kern="1200" cap="none" spc="0" normalizeH="0" baseline="0" noProof="0" dirty="0">
                <a:ln>
                  <a:noFill/>
                </a:ln>
                <a:solidFill>
                  <a:schemeClr val="bg1">
                    <a:lumMod val="95000"/>
                  </a:schemeClr>
                </a:solidFill>
                <a:effectLst/>
                <a:uLnTx/>
                <a:uFillTx/>
                <a:latin typeface="Avenir Next LT Pro" panose="020B0504020202020204" pitchFamily="34" charset="0"/>
              </a:rPr>
              <a:t>and </a:t>
            </a:r>
            <a:r>
              <a:rPr kumimoji="0" lang="en-US" sz="1100" b="1" i="0" u="none" strike="noStrike" kern="1200" cap="none" spc="0" normalizeH="0" baseline="0" noProof="0" dirty="0">
                <a:ln>
                  <a:noFill/>
                </a:ln>
                <a:solidFill>
                  <a:schemeClr val="bg1">
                    <a:lumMod val="95000"/>
                  </a:schemeClr>
                </a:solidFill>
                <a:effectLst/>
                <a:uLnTx/>
                <a:uFillTx/>
                <a:latin typeface="Avenir Next LT Pro" panose="020B0504020202020204" pitchFamily="34" charset="0"/>
              </a:rPr>
              <a:t>Herrera </a:t>
            </a:r>
            <a:r>
              <a:rPr lang="en-US" sz="1100" dirty="0">
                <a:solidFill>
                  <a:schemeClr val="bg1">
                    <a:lumMod val="95000"/>
                  </a:schemeClr>
                </a:solidFill>
                <a:latin typeface="Avenir Next LT Pro" panose="020B0504020202020204" pitchFamily="34" charset="0"/>
              </a:rPr>
              <a:t>s</a:t>
            </a:r>
            <a:r>
              <a:rPr kumimoji="0" lang="en-US" sz="1100" i="0" u="none" strike="noStrike" kern="1200" cap="none" spc="0" normalizeH="0" baseline="0" noProof="0" dirty="0">
                <a:ln>
                  <a:noFill/>
                </a:ln>
                <a:solidFill>
                  <a:schemeClr val="bg1">
                    <a:lumMod val="95000"/>
                  </a:schemeClr>
                </a:solidFill>
                <a:effectLst/>
                <a:uLnTx/>
                <a:uFillTx/>
                <a:latin typeface="Avenir Next LT Pro" panose="020B0504020202020204" pitchFamily="34" charset="0"/>
              </a:rPr>
              <a:t>ands</a:t>
            </a:r>
            <a:r>
              <a:rPr kumimoji="0" lang="en-US" sz="1100" b="1" i="0" u="none" strike="noStrike" kern="1200" cap="none" spc="0" normalizeH="0" baseline="0" noProof="0" dirty="0">
                <a:ln>
                  <a:noFill/>
                </a:ln>
                <a:solidFill>
                  <a:schemeClr val="bg1">
                    <a:lumMod val="95000"/>
                  </a:schemeClr>
                </a:solidFill>
                <a:effectLst/>
                <a:uLnTx/>
                <a:uFillTx/>
                <a:latin typeface="Avenir Next LT Pro" panose="020B0504020202020204" pitchFamily="34" charset="0"/>
              </a:rPr>
              <a:t> </a:t>
            </a:r>
            <a:r>
              <a:rPr kumimoji="0" lang="en-US" sz="1100" b="0" i="0" u="none" strike="noStrike" kern="1200" cap="none" spc="0" normalizeH="0" baseline="0" noProof="0" dirty="0">
                <a:ln>
                  <a:noFill/>
                </a:ln>
                <a:solidFill>
                  <a:schemeClr val="bg1">
                    <a:lumMod val="95000"/>
                  </a:schemeClr>
                </a:solidFill>
                <a:effectLst/>
                <a:uLnTx/>
                <a:uFillTx/>
                <a:latin typeface="Avenir Next LT Pro" panose="020B0504020202020204" pitchFamily="34" charset="0"/>
              </a:rPr>
              <a:t>target depths from 4,500 to 10,000 feet as well as </a:t>
            </a:r>
            <a:r>
              <a:rPr kumimoji="0" lang="en-US" sz="1100" b="1" i="0" u="none" strike="noStrike" kern="1200" cap="none" spc="0" normalizeH="0" baseline="0" noProof="0" dirty="0">
                <a:ln>
                  <a:noFill/>
                </a:ln>
                <a:solidFill>
                  <a:schemeClr val="bg1">
                    <a:lumMod val="95000"/>
                  </a:schemeClr>
                </a:solidFill>
                <a:effectLst/>
                <a:uLnTx/>
                <a:uFillTx/>
                <a:latin typeface="Avenir Next LT Pro" panose="020B0504020202020204" pitchFamily="34" charset="0"/>
              </a:rPr>
              <a:t>Cretaceous</a:t>
            </a:r>
            <a:r>
              <a:rPr kumimoji="0" lang="en-US" sz="1100" b="0" i="0" u="none" strike="noStrike" kern="1200" cap="none" spc="0" normalizeH="0" baseline="0" noProof="0" dirty="0">
                <a:ln>
                  <a:noFill/>
                </a:ln>
                <a:solidFill>
                  <a:schemeClr val="bg1">
                    <a:lumMod val="95000"/>
                  </a:schemeClr>
                </a:solidFill>
                <a:effectLst/>
                <a:uLnTx/>
                <a:uFillTx/>
                <a:latin typeface="Avenir Next LT Pro" panose="020B0504020202020204" pitchFamily="34" charset="0"/>
              </a:rPr>
              <a:t> sands at c. 13,500 feet</a:t>
            </a:r>
          </a:p>
        </p:txBody>
      </p:sp>
      <p:grpSp>
        <p:nvGrpSpPr>
          <p:cNvPr id="41" name="Group 40">
            <a:extLst>
              <a:ext uri="{FF2B5EF4-FFF2-40B4-BE49-F238E27FC236}">
                <a16:creationId xmlns:a16="http://schemas.microsoft.com/office/drawing/2014/main" id="{17A80E1F-70B5-81B3-8590-D9D2556CC6D3}"/>
              </a:ext>
            </a:extLst>
          </p:cNvPr>
          <p:cNvGrpSpPr/>
          <p:nvPr/>
        </p:nvGrpSpPr>
        <p:grpSpPr>
          <a:xfrm>
            <a:off x="2979507" y="1356273"/>
            <a:ext cx="3740954" cy="2890748"/>
            <a:chOff x="6519760" y="1014919"/>
            <a:chExt cx="3889959" cy="3005888"/>
          </a:xfrm>
        </p:grpSpPr>
        <p:pic>
          <p:nvPicPr>
            <p:cNvPr id="13" name="Picture 12">
              <a:extLst>
                <a:ext uri="{FF2B5EF4-FFF2-40B4-BE49-F238E27FC236}">
                  <a16:creationId xmlns:a16="http://schemas.microsoft.com/office/drawing/2014/main" id="{DD9E935A-3DD8-87E1-0A71-190EB3438435}"/>
                </a:ext>
              </a:extLst>
            </p:cNvPr>
            <p:cNvPicPr>
              <a:picLocks noChangeAspect="1"/>
            </p:cNvPicPr>
            <p:nvPr/>
          </p:nvPicPr>
          <p:blipFill rotWithShape="1">
            <a:blip r:embed="rId5">
              <a:extLst>
                <a:ext uri="{28A0092B-C50C-407E-A947-70E740481C1C}">
                  <a14:useLocalDpi xmlns:a14="http://schemas.microsoft.com/office/drawing/2010/main" val="0"/>
                </a:ext>
              </a:extLst>
            </a:blip>
            <a:srcRect l="18124" r="24979"/>
            <a:stretch/>
          </p:blipFill>
          <p:spPr>
            <a:xfrm>
              <a:off x="7163312" y="1014919"/>
              <a:ext cx="3246407" cy="3005888"/>
            </a:xfrm>
            <a:prstGeom prst="rect">
              <a:avLst/>
            </a:prstGeom>
            <a:ln w="12700">
              <a:solidFill>
                <a:srgbClr val="EEF0F1"/>
              </a:solidFill>
            </a:ln>
          </p:spPr>
        </p:pic>
        <p:sp>
          <p:nvSpPr>
            <p:cNvPr id="14" name="Freeform: Shape 13">
              <a:extLst>
                <a:ext uri="{FF2B5EF4-FFF2-40B4-BE49-F238E27FC236}">
                  <a16:creationId xmlns:a16="http://schemas.microsoft.com/office/drawing/2014/main" id="{8AD9786D-CD78-1D1F-6D26-E7D3911EF9C6}"/>
                </a:ext>
              </a:extLst>
            </p:cNvPr>
            <p:cNvSpPr/>
            <p:nvPr/>
          </p:nvSpPr>
          <p:spPr>
            <a:xfrm>
              <a:off x="7146596" y="1930403"/>
              <a:ext cx="1142266" cy="352641"/>
            </a:xfrm>
            <a:custGeom>
              <a:avLst/>
              <a:gdLst>
                <a:gd name="connsiteX0" fmla="*/ 16830 w 1363186"/>
                <a:gd name="connsiteY0" fmla="*/ 201953 h 370248"/>
                <a:gd name="connsiteX1" fmla="*/ 319760 w 1363186"/>
                <a:gd name="connsiteY1" fmla="*/ 235612 h 370248"/>
                <a:gd name="connsiteX2" fmla="*/ 555372 w 1363186"/>
                <a:gd name="connsiteY2" fmla="*/ 213173 h 370248"/>
                <a:gd name="connsiteX3" fmla="*/ 701227 w 1363186"/>
                <a:gd name="connsiteY3" fmla="*/ 123416 h 370248"/>
                <a:gd name="connsiteX4" fmla="*/ 841473 w 1363186"/>
                <a:gd name="connsiteY4" fmla="*/ 22439 h 370248"/>
                <a:gd name="connsiteX5" fmla="*/ 1009767 w 1363186"/>
                <a:gd name="connsiteY5" fmla="*/ 0 h 370248"/>
                <a:gd name="connsiteX6" fmla="*/ 1178062 w 1363186"/>
                <a:gd name="connsiteY6" fmla="*/ 50488 h 370248"/>
                <a:gd name="connsiteX7" fmla="*/ 1363186 w 1363186"/>
                <a:gd name="connsiteY7" fmla="*/ 145855 h 370248"/>
                <a:gd name="connsiteX8" fmla="*/ 1116354 w 1363186"/>
                <a:gd name="connsiteY8" fmla="*/ 230002 h 370248"/>
                <a:gd name="connsiteX9" fmla="*/ 987328 w 1363186"/>
                <a:gd name="connsiteY9" fmla="*/ 157075 h 370248"/>
                <a:gd name="connsiteX10" fmla="*/ 863912 w 1363186"/>
                <a:gd name="connsiteY10" fmla="*/ 173904 h 370248"/>
                <a:gd name="connsiteX11" fmla="*/ 751716 w 1363186"/>
                <a:gd name="connsiteY11" fmla="*/ 246832 h 370248"/>
                <a:gd name="connsiteX12" fmla="*/ 622690 w 1363186"/>
                <a:gd name="connsiteY12" fmla="*/ 308540 h 370248"/>
                <a:gd name="connsiteX13" fmla="*/ 353419 w 1363186"/>
                <a:gd name="connsiteY13" fmla="*/ 347808 h 370248"/>
                <a:gd name="connsiteX14" fmla="*/ 106587 w 1363186"/>
                <a:gd name="connsiteY14" fmla="*/ 370248 h 370248"/>
                <a:gd name="connsiteX15" fmla="*/ 0 w 1363186"/>
                <a:gd name="connsiteY15" fmla="*/ 342198 h 370248"/>
                <a:gd name="connsiteX16" fmla="*/ 16830 w 1363186"/>
                <a:gd name="connsiteY16" fmla="*/ 201953 h 370248"/>
                <a:gd name="connsiteX0" fmla="*/ 0 w 1375570"/>
                <a:gd name="connsiteY0" fmla="*/ 216560 h 370248"/>
                <a:gd name="connsiteX1" fmla="*/ 332144 w 1375570"/>
                <a:gd name="connsiteY1" fmla="*/ 235612 h 370248"/>
                <a:gd name="connsiteX2" fmla="*/ 567756 w 1375570"/>
                <a:gd name="connsiteY2" fmla="*/ 213173 h 370248"/>
                <a:gd name="connsiteX3" fmla="*/ 713611 w 1375570"/>
                <a:gd name="connsiteY3" fmla="*/ 123416 h 370248"/>
                <a:gd name="connsiteX4" fmla="*/ 853857 w 1375570"/>
                <a:gd name="connsiteY4" fmla="*/ 22439 h 370248"/>
                <a:gd name="connsiteX5" fmla="*/ 1022151 w 1375570"/>
                <a:gd name="connsiteY5" fmla="*/ 0 h 370248"/>
                <a:gd name="connsiteX6" fmla="*/ 1190446 w 1375570"/>
                <a:gd name="connsiteY6" fmla="*/ 50488 h 370248"/>
                <a:gd name="connsiteX7" fmla="*/ 1375570 w 1375570"/>
                <a:gd name="connsiteY7" fmla="*/ 145855 h 370248"/>
                <a:gd name="connsiteX8" fmla="*/ 1128738 w 1375570"/>
                <a:gd name="connsiteY8" fmla="*/ 230002 h 370248"/>
                <a:gd name="connsiteX9" fmla="*/ 999712 w 1375570"/>
                <a:gd name="connsiteY9" fmla="*/ 157075 h 370248"/>
                <a:gd name="connsiteX10" fmla="*/ 876296 w 1375570"/>
                <a:gd name="connsiteY10" fmla="*/ 173904 h 370248"/>
                <a:gd name="connsiteX11" fmla="*/ 764100 w 1375570"/>
                <a:gd name="connsiteY11" fmla="*/ 246832 h 370248"/>
                <a:gd name="connsiteX12" fmla="*/ 635074 w 1375570"/>
                <a:gd name="connsiteY12" fmla="*/ 308540 h 370248"/>
                <a:gd name="connsiteX13" fmla="*/ 365803 w 1375570"/>
                <a:gd name="connsiteY13" fmla="*/ 347808 h 370248"/>
                <a:gd name="connsiteX14" fmla="*/ 118971 w 1375570"/>
                <a:gd name="connsiteY14" fmla="*/ 370248 h 370248"/>
                <a:gd name="connsiteX15" fmla="*/ 12384 w 1375570"/>
                <a:gd name="connsiteY15" fmla="*/ 342198 h 370248"/>
                <a:gd name="connsiteX16" fmla="*/ 0 w 1375570"/>
                <a:gd name="connsiteY16" fmla="*/ 216560 h 370248"/>
                <a:gd name="connsiteX0" fmla="*/ 0 w 1375570"/>
                <a:gd name="connsiteY0" fmla="*/ 216560 h 352641"/>
                <a:gd name="connsiteX1" fmla="*/ 332144 w 1375570"/>
                <a:gd name="connsiteY1" fmla="*/ 235612 h 352641"/>
                <a:gd name="connsiteX2" fmla="*/ 567756 w 1375570"/>
                <a:gd name="connsiteY2" fmla="*/ 213173 h 352641"/>
                <a:gd name="connsiteX3" fmla="*/ 713611 w 1375570"/>
                <a:gd name="connsiteY3" fmla="*/ 123416 h 352641"/>
                <a:gd name="connsiteX4" fmla="*/ 853857 w 1375570"/>
                <a:gd name="connsiteY4" fmla="*/ 22439 h 352641"/>
                <a:gd name="connsiteX5" fmla="*/ 1022151 w 1375570"/>
                <a:gd name="connsiteY5" fmla="*/ 0 h 352641"/>
                <a:gd name="connsiteX6" fmla="*/ 1190446 w 1375570"/>
                <a:gd name="connsiteY6" fmla="*/ 50488 h 352641"/>
                <a:gd name="connsiteX7" fmla="*/ 1375570 w 1375570"/>
                <a:gd name="connsiteY7" fmla="*/ 145855 h 352641"/>
                <a:gd name="connsiteX8" fmla="*/ 1128738 w 1375570"/>
                <a:gd name="connsiteY8" fmla="*/ 230002 h 352641"/>
                <a:gd name="connsiteX9" fmla="*/ 999712 w 1375570"/>
                <a:gd name="connsiteY9" fmla="*/ 157075 h 352641"/>
                <a:gd name="connsiteX10" fmla="*/ 876296 w 1375570"/>
                <a:gd name="connsiteY10" fmla="*/ 173904 h 352641"/>
                <a:gd name="connsiteX11" fmla="*/ 764100 w 1375570"/>
                <a:gd name="connsiteY11" fmla="*/ 246832 h 352641"/>
                <a:gd name="connsiteX12" fmla="*/ 635074 w 1375570"/>
                <a:gd name="connsiteY12" fmla="*/ 308540 h 352641"/>
                <a:gd name="connsiteX13" fmla="*/ 365803 w 1375570"/>
                <a:gd name="connsiteY13" fmla="*/ 347808 h 352641"/>
                <a:gd name="connsiteX14" fmla="*/ 259833 w 1375570"/>
                <a:gd name="connsiteY14" fmla="*/ 352641 h 352641"/>
                <a:gd name="connsiteX15" fmla="*/ 12384 w 1375570"/>
                <a:gd name="connsiteY15" fmla="*/ 342198 h 352641"/>
                <a:gd name="connsiteX16" fmla="*/ 0 w 1375570"/>
                <a:gd name="connsiteY16" fmla="*/ 216560 h 352641"/>
                <a:gd name="connsiteX0" fmla="*/ 220920 w 1363186"/>
                <a:gd name="connsiteY0" fmla="*/ 229766 h 352641"/>
                <a:gd name="connsiteX1" fmla="*/ 319760 w 1363186"/>
                <a:gd name="connsiteY1" fmla="*/ 235612 h 352641"/>
                <a:gd name="connsiteX2" fmla="*/ 555372 w 1363186"/>
                <a:gd name="connsiteY2" fmla="*/ 213173 h 352641"/>
                <a:gd name="connsiteX3" fmla="*/ 701227 w 1363186"/>
                <a:gd name="connsiteY3" fmla="*/ 123416 h 352641"/>
                <a:gd name="connsiteX4" fmla="*/ 841473 w 1363186"/>
                <a:gd name="connsiteY4" fmla="*/ 22439 h 352641"/>
                <a:gd name="connsiteX5" fmla="*/ 1009767 w 1363186"/>
                <a:gd name="connsiteY5" fmla="*/ 0 h 352641"/>
                <a:gd name="connsiteX6" fmla="*/ 1178062 w 1363186"/>
                <a:gd name="connsiteY6" fmla="*/ 50488 h 352641"/>
                <a:gd name="connsiteX7" fmla="*/ 1363186 w 1363186"/>
                <a:gd name="connsiteY7" fmla="*/ 145855 h 352641"/>
                <a:gd name="connsiteX8" fmla="*/ 1116354 w 1363186"/>
                <a:gd name="connsiteY8" fmla="*/ 230002 h 352641"/>
                <a:gd name="connsiteX9" fmla="*/ 987328 w 1363186"/>
                <a:gd name="connsiteY9" fmla="*/ 157075 h 352641"/>
                <a:gd name="connsiteX10" fmla="*/ 863912 w 1363186"/>
                <a:gd name="connsiteY10" fmla="*/ 173904 h 352641"/>
                <a:gd name="connsiteX11" fmla="*/ 751716 w 1363186"/>
                <a:gd name="connsiteY11" fmla="*/ 246832 h 352641"/>
                <a:gd name="connsiteX12" fmla="*/ 622690 w 1363186"/>
                <a:gd name="connsiteY12" fmla="*/ 308540 h 352641"/>
                <a:gd name="connsiteX13" fmla="*/ 353419 w 1363186"/>
                <a:gd name="connsiteY13" fmla="*/ 347808 h 352641"/>
                <a:gd name="connsiteX14" fmla="*/ 247449 w 1363186"/>
                <a:gd name="connsiteY14" fmla="*/ 352641 h 352641"/>
                <a:gd name="connsiteX15" fmla="*/ 0 w 1363186"/>
                <a:gd name="connsiteY15" fmla="*/ 342198 h 352641"/>
                <a:gd name="connsiteX16" fmla="*/ 220920 w 1363186"/>
                <a:gd name="connsiteY16" fmla="*/ 229766 h 352641"/>
                <a:gd name="connsiteX0" fmla="*/ 0 w 1142266"/>
                <a:gd name="connsiteY0" fmla="*/ 229766 h 352641"/>
                <a:gd name="connsiteX1" fmla="*/ 98840 w 1142266"/>
                <a:gd name="connsiteY1" fmla="*/ 235612 h 352641"/>
                <a:gd name="connsiteX2" fmla="*/ 334452 w 1142266"/>
                <a:gd name="connsiteY2" fmla="*/ 213173 h 352641"/>
                <a:gd name="connsiteX3" fmla="*/ 480307 w 1142266"/>
                <a:gd name="connsiteY3" fmla="*/ 123416 h 352641"/>
                <a:gd name="connsiteX4" fmla="*/ 620553 w 1142266"/>
                <a:gd name="connsiteY4" fmla="*/ 22439 h 352641"/>
                <a:gd name="connsiteX5" fmla="*/ 788847 w 1142266"/>
                <a:gd name="connsiteY5" fmla="*/ 0 h 352641"/>
                <a:gd name="connsiteX6" fmla="*/ 957142 w 1142266"/>
                <a:gd name="connsiteY6" fmla="*/ 50488 h 352641"/>
                <a:gd name="connsiteX7" fmla="*/ 1142266 w 1142266"/>
                <a:gd name="connsiteY7" fmla="*/ 145855 h 352641"/>
                <a:gd name="connsiteX8" fmla="*/ 895434 w 1142266"/>
                <a:gd name="connsiteY8" fmla="*/ 230002 h 352641"/>
                <a:gd name="connsiteX9" fmla="*/ 766408 w 1142266"/>
                <a:gd name="connsiteY9" fmla="*/ 157075 h 352641"/>
                <a:gd name="connsiteX10" fmla="*/ 642992 w 1142266"/>
                <a:gd name="connsiteY10" fmla="*/ 173904 h 352641"/>
                <a:gd name="connsiteX11" fmla="*/ 530796 w 1142266"/>
                <a:gd name="connsiteY11" fmla="*/ 246832 h 352641"/>
                <a:gd name="connsiteX12" fmla="*/ 401770 w 1142266"/>
                <a:gd name="connsiteY12" fmla="*/ 308540 h 352641"/>
                <a:gd name="connsiteX13" fmla="*/ 132499 w 1142266"/>
                <a:gd name="connsiteY13" fmla="*/ 347808 h 352641"/>
                <a:gd name="connsiteX14" fmla="*/ 26529 w 1142266"/>
                <a:gd name="connsiteY14" fmla="*/ 352641 h 352641"/>
                <a:gd name="connsiteX15" fmla="*/ 0 w 1142266"/>
                <a:gd name="connsiteY15" fmla="*/ 229766 h 352641"/>
                <a:gd name="connsiteX0" fmla="*/ 0 w 1142266"/>
                <a:gd name="connsiteY0" fmla="*/ 229766 h 352641"/>
                <a:gd name="connsiteX1" fmla="*/ 98840 w 1142266"/>
                <a:gd name="connsiteY1" fmla="*/ 235612 h 352641"/>
                <a:gd name="connsiteX2" fmla="*/ 334452 w 1142266"/>
                <a:gd name="connsiteY2" fmla="*/ 213173 h 352641"/>
                <a:gd name="connsiteX3" fmla="*/ 480307 w 1142266"/>
                <a:gd name="connsiteY3" fmla="*/ 123416 h 352641"/>
                <a:gd name="connsiteX4" fmla="*/ 620553 w 1142266"/>
                <a:gd name="connsiteY4" fmla="*/ 22439 h 352641"/>
                <a:gd name="connsiteX5" fmla="*/ 788847 w 1142266"/>
                <a:gd name="connsiteY5" fmla="*/ 0 h 352641"/>
                <a:gd name="connsiteX6" fmla="*/ 957142 w 1142266"/>
                <a:gd name="connsiteY6" fmla="*/ 50488 h 352641"/>
                <a:gd name="connsiteX7" fmla="*/ 1142266 w 1142266"/>
                <a:gd name="connsiteY7" fmla="*/ 145855 h 352641"/>
                <a:gd name="connsiteX8" fmla="*/ 895434 w 1142266"/>
                <a:gd name="connsiteY8" fmla="*/ 230002 h 352641"/>
                <a:gd name="connsiteX9" fmla="*/ 766408 w 1142266"/>
                <a:gd name="connsiteY9" fmla="*/ 157075 h 352641"/>
                <a:gd name="connsiteX10" fmla="*/ 642992 w 1142266"/>
                <a:gd name="connsiteY10" fmla="*/ 173904 h 352641"/>
                <a:gd name="connsiteX11" fmla="*/ 530796 w 1142266"/>
                <a:gd name="connsiteY11" fmla="*/ 246832 h 352641"/>
                <a:gd name="connsiteX12" fmla="*/ 401770 w 1142266"/>
                <a:gd name="connsiteY12" fmla="*/ 308540 h 352641"/>
                <a:gd name="connsiteX13" fmla="*/ 132499 w 1142266"/>
                <a:gd name="connsiteY13" fmla="*/ 347808 h 352641"/>
                <a:gd name="connsiteX14" fmla="*/ 13323 w 1142266"/>
                <a:gd name="connsiteY14" fmla="*/ 352641 h 352641"/>
                <a:gd name="connsiteX15" fmla="*/ 0 w 1142266"/>
                <a:gd name="connsiteY15" fmla="*/ 229766 h 352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42266" h="352641">
                  <a:moveTo>
                    <a:pt x="0" y="229766"/>
                  </a:moveTo>
                  <a:lnTo>
                    <a:pt x="98840" y="235612"/>
                  </a:lnTo>
                  <a:lnTo>
                    <a:pt x="334452" y="213173"/>
                  </a:lnTo>
                  <a:lnTo>
                    <a:pt x="480307" y="123416"/>
                  </a:lnTo>
                  <a:lnTo>
                    <a:pt x="620553" y="22439"/>
                  </a:lnTo>
                  <a:lnTo>
                    <a:pt x="788847" y="0"/>
                  </a:lnTo>
                  <a:lnTo>
                    <a:pt x="957142" y="50488"/>
                  </a:lnTo>
                  <a:lnTo>
                    <a:pt x="1142266" y="145855"/>
                  </a:lnTo>
                  <a:lnTo>
                    <a:pt x="895434" y="230002"/>
                  </a:lnTo>
                  <a:lnTo>
                    <a:pt x="766408" y="157075"/>
                  </a:lnTo>
                  <a:lnTo>
                    <a:pt x="642992" y="173904"/>
                  </a:lnTo>
                  <a:lnTo>
                    <a:pt x="530796" y="246832"/>
                  </a:lnTo>
                  <a:lnTo>
                    <a:pt x="401770" y="308540"/>
                  </a:lnTo>
                  <a:lnTo>
                    <a:pt x="132499" y="347808"/>
                  </a:lnTo>
                  <a:lnTo>
                    <a:pt x="13323" y="352641"/>
                  </a:lnTo>
                  <a:lnTo>
                    <a:pt x="0" y="229766"/>
                  </a:lnTo>
                  <a:close/>
                </a:path>
              </a:pathLst>
            </a:custGeom>
            <a:solidFill>
              <a:srgbClr val="FFFF00">
                <a:alpha val="30000"/>
              </a:srgb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latin typeface="Avenir Next LT Pro" panose="020B0504020202020204" pitchFamily="34" charset="0"/>
              </a:endParaRPr>
            </a:p>
          </p:txBody>
        </p:sp>
        <p:sp>
          <p:nvSpPr>
            <p:cNvPr id="15" name="Freeform: Shape 14">
              <a:extLst>
                <a:ext uri="{FF2B5EF4-FFF2-40B4-BE49-F238E27FC236}">
                  <a16:creationId xmlns:a16="http://schemas.microsoft.com/office/drawing/2014/main" id="{8B3109A9-EFFA-DFDB-F1AF-1C5EF1C0654B}"/>
                </a:ext>
              </a:extLst>
            </p:cNvPr>
            <p:cNvSpPr/>
            <p:nvPr/>
          </p:nvSpPr>
          <p:spPr>
            <a:xfrm>
              <a:off x="6931678" y="2058565"/>
              <a:ext cx="1881385" cy="406075"/>
            </a:xfrm>
            <a:custGeom>
              <a:avLst/>
              <a:gdLst>
                <a:gd name="connsiteX0" fmla="*/ 8764 w 1881385"/>
                <a:gd name="connsiteY0" fmla="*/ 254162 h 406075"/>
                <a:gd name="connsiteX1" fmla="*/ 709901 w 1881385"/>
                <a:gd name="connsiteY1" fmla="*/ 201577 h 406075"/>
                <a:gd name="connsiteX2" fmla="*/ 747880 w 1881385"/>
                <a:gd name="connsiteY2" fmla="*/ 195734 h 406075"/>
                <a:gd name="connsiteX3" fmla="*/ 1194855 w 1881385"/>
                <a:gd name="connsiteY3" fmla="*/ 137306 h 406075"/>
                <a:gd name="connsiteX4" fmla="*/ 1510367 w 1881385"/>
                <a:gd name="connsiteY4" fmla="*/ 37978 h 406075"/>
                <a:gd name="connsiteX5" fmla="*/ 1700258 w 1881385"/>
                <a:gd name="connsiteY5" fmla="*/ 0 h 406075"/>
                <a:gd name="connsiteX6" fmla="*/ 1825878 w 1881385"/>
                <a:gd name="connsiteY6" fmla="*/ 20450 h 406075"/>
                <a:gd name="connsiteX7" fmla="*/ 1881385 w 1881385"/>
                <a:gd name="connsiteY7" fmla="*/ 55506 h 406075"/>
                <a:gd name="connsiteX8" fmla="*/ 1589245 w 1881385"/>
                <a:gd name="connsiteY8" fmla="*/ 184048 h 406075"/>
                <a:gd name="connsiteX9" fmla="*/ 1294183 w 1881385"/>
                <a:gd name="connsiteY9" fmla="*/ 271690 h 406075"/>
                <a:gd name="connsiteX10" fmla="*/ 1183169 w 1881385"/>
                <a:gd name="connsiteY10" fmla="*/ 295062 h 406075"/>
                <a:gd name="connsiteX11" fmla="*/ 882264 w 1881385"/>
                <a:gd name="connsiteY11" fmla="*/ 309669 h 406075"/>
                <a:gd name="connsiteX12" fmla="*/ 756644 w 1881385"/>
                <a:gd name="connsiteY12" fmla="*/ 350568 h 406075"/>
                <a:gd name="connsiteX13" fmla="*/ 704059 w 1881385"/>
                <a:gd name="connsiteY13" fmla="*/ 362254 h 406075"/>
                <a:gd name="connsiteX14" fmla="*/ 482032 w 1881385"/>
                <a:gd name="connsiteY14" fmla="*/ 362254 h 406075"/>
                <a:gd name="connsiteX15" fmla="*/ 260005 w 1881385"/>
                <a:gd name="connsiteY15" fmla="*/ 403154 h 406075"/>
                <a:gd name="connsiteX16" fmla="*/ 175284 w 1881385"/>
                <a:gd name="connsiteY16" fmla="*/ 397311 h 406075"/>
                <a:gd name="connsiteX17" fmla="*/ 5843 w 1881385"/>
                <a:gd name="connsiteY17" fmla="*/ 406075 h 406075"/>
                <a:gd name="connsiteX18" fmla="*/ 0 w 1881385"/>
                <a:gd name="connsiteY18" fmla="*/ 391468 h 40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81385" h="406075">
                  <a:moveTo>
                    <a:pt x="8764" y="254162"/>
                  </a:moveTo>
                  <a:lnTo>
                    <a:pt x="709901" y="201577"/>
                  </a:lnTo>
                  <a:lnTo>
                    <a:pt x="747880" y="195734"/>
                  </a:lnTo>
                  <a:lnTo>
                    <a:pt x="1194855" y="137306"/>
                  </a:lnTo>
                  <a:lnTo>
                    <a:pt x="1510367" y="37978"/>
                  </a:lnTo>
                  <a:lnTo>
                    <a:pt x="1700258" y="0"/>
                  </a:lnTo>
                  <a:lnTo>
                    <a:pt x="1825878" y="20450"/>
                  </a:lnTo>
                  <a:lnTo>
                    <a:pt x="1881385" y="55506"/>
                  </a:lnTo>
                  <a:lnTo>
                    <a:pt x="1589245" y="184048"/>
                  </a:lnTo>
                  <a:lnTo>
                    <a:pt x="1294183" y="271690"/>
                  </a:lnTo>
                  <a:cubicBezTo>
                    <a:pt x="1202673" y="291300"/>
                    <a:pt x="1239727" y="283750"/>
                    <a:pt x="1183169" y="295062"/>
                  </a:cubicBezTo>
                  <a:lnTo>
                    <a:pt x="882264" y="309669"/>
                  </a:lnTo>
                  <a:lnTo>
                    <a:pt x="756644" y="350568"/>
                  </a:lnTo>
                  <a:lnTo>
                    <a:pt x="704059" y="362254"/>
                  </a:lnTo>
                  <a:lnTo>
                    <a:pt x="482032" y="362254"/>
                  </a:lnTo>
                  <a:lnTo>
                    <a:pt x="260005" y="403154"/>
                  </a:lnTo>
                  <a:lnTo>
                    <a:pt x="175284" y="397311"/>
                  </a:lnTo>
                  <a:lnTo>
                    <a:pt x="5843" y="406075"/>
                  </a:lnTo>
                  <a:lnTo>
                    <a:pt x="0" y="391468"/>
                  </a:lnTo>
                </a:path>
              </a:pathLst>
            </a:cu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latin typeface="Avenir Next LT Pro" panose="020B0504020202020204" pitchFamily="34" charset="0"/>
              </a:endParaRPr>
            </a:p>
          </p:txBody>
        </p:sp>
        <p:sp>
          <p:nvSpPr>
            <p:cNvPr id="16" name="Freeform: Shape 15">
              <a:extLst>
                <a:ext uri="{FF2B5EF4-FFF2-40B4-BE49-F238E27FC236}">
                  <a16:creationId xmlns:a16="http://schemas.microsoft.com/office/drawing/2014/main" id="{0153440F-C142-CE88-4B41-365436734DE8}"/>
                </a:ext>
              </a:extLst>
            </p:cNvPr>
            <p:cNvSpPr/>
            <p:nvPr/>
          </p:nvSpPr>
          <p:spPr>
            <a:xfrm>
              <a:off x="6519760" y="2660069"/>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solidFill>
              <a:srgbClr val="FFFF00">
                <a:alpha val="30000"/>
              </a:srgb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latin typeface="Avenir Next LT Pro" panose="020B0504020202020204" pitchFamily="34" charset="0"/>
              </a:endParaRPr>
            </a:p>
          </p:txBody>
        </p:sp>
        <p:sp>
          <p:nvSpPr>
            <p:cNvPr id="18" name="Freeform: Shape 17">
              <a:extLst>
                <a:ext uri="{FF2B5EF4-FFF2-40B4-BE49-F238E27FC236}">
                  <a16:creationId xmlns:a16="http://schemas.microsoft.com/office/drawing/2014/main" id="{8EF3AE42-40A2-946F-75B5-AD4AB4BC3875}"/>
                </a:ext>
              </a:extLst>
            </p:cNvPr>
            <p:cNvSpPr/>
            <p:nvPr/>
          </p:nvSpPr>
          <p:spPr>
            <a:xfrm>
              <a:off x="6519760" y="2558125"/>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solidFill>
              <a:srgbClr val="FFFF00">
                <a:alpha val="30000"/>
              </a:srgb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latin typeface="Avenir Next LT Pro" panose="020B0504020202020204" pitchFamily="34" charset="0"/>
              </a:endParaRPr>
            </a:p>
          </p:txBody>
        </p:sp>
        <p:sp>
          <p:nvSpPr>
            <p:cNvPr id="26" name="Freeform: Shape 25">
              <a:extLst>
                <a:ext uri="{FF2B5EF4-FFF2-40B4-BE49-F238E27FC236}">
                  <a16:creationId xmlns:a16="http://schemas.microsoft.com/office/drawing/2014/main" id="{1DB858EC-3450-9CC4-9367-DE2238F584B2}"/>
                </a:ext>
              </a:extLst>
            </p:cNvPr>
            <p:cNvSpPr/>
            <p:nvPr/>
          </p:nvSpPr>
          <p:spPr>
            <a:xfrm>
              <a:off x="7152077" y="2003782"/>
              <a:ext cx="1671172" cy="408648"/>
            </a:xfrm>
            <a:custGeom>
              <a:avLst/>
              <a:gdLst>
                <a:gd name="connsiteX0" fmla="*/ 24276 w 1893536"/>
                <a:gd name="connsiteY0" fmla="*/ 287267 h 416740"/>
                <a:gd name="connsiteX1" fmla="*/ 647363 w 1893536"/>
                <a:gd name="connsiteY1" fmla="*/ 230623 h 416740"/>
                <a:gd name="connsiteX2" fmla="*/ 1157161 w 1893536"/>
                <a:gd name="connsiteY2" fmla="*/ 121380 h 416740"/>
                <a:gd name="connsiteX3" fmla="*/ 1484889 w 1893536"/>
                <a:gd name="connsiteY3" fmla="*/ 24276 h 416740"/>
                <a:gd name="connsiteX4" fmla="*/ 1731696 w 1893536"/>
                <a:gd name="connsiteY4" fmla="*/ 0 h 416740"/>
                <a:gd name="connsiteX5" fmla="*/ 1873306 w 1893536"/>
                <a:gd name="connsiteY5" fmla="*/ 44506 h 416740"/>
                <a:gd name="connsiteX6" fmla="*/ 1893536 w 1893536"/>
                <a:gd name="connsiteY6" fmla="*/ 72828 h 416740"/>
                <a:gd name="connsiteX7" fmla="*/ 1569855 w 1893536"/>
                <a:gd name="connsiteY7" fmla="*/ 190163 h 416740"/>
                <a:gd name="connsiteX8" fmla="*/ 1153115 w 1893536"/>
                <a:gd name="connsiteY8" fmla="*/ 347957 h 416740"/>
                <a:gd name="connsiteX9" fmla="*/ 886078 w 1893536"/>
                <a:gd name="connsiteY9" fmla="*/ 392464 h 416740"/>
                <a:gd name="connsiteX10" fmla="*/ 489568 w 1893536"/>
                <a:gd name="connsiteY10" fmla="*/ 408648 h 416740"/>
                <a:gd name="connsiteX11" fmla="*/ 133519 w 1893536"/>
                <a:gd name="connsiteY11" fmla="*/ 416740 h 416740"/>
                <a:gd name="connsiteX12" fmla="*/ 0 w 1893536"/>
                <a:gd name="connsiteY12" fmla="*/ 404602 h 416740"/>
                <a:gd name="connsiteX13" fmla="*/ 24276 w 1893536"/>
                <a:gd name="connsiteY13" fmla="*/ 287267 h 416740"/>
                <a:gd name="connsiteX0" fmla="*/ 24276 w 1893536"/>
                <a:gd name="connsiteY0" fmla="*/ 287267 h 408648"/>
                <a:gd name="connsiteX1" fmla="*/ 647363 w 1893536"/>
                <a:gd name="connsiteY1" fmla="*/ 230623 h 408648"/>
                <a:gd name="connsiteX2" fmla="*/ 1157161 w 1893536"/>
                <a:gd name="connsiteY2" fmla="*/ 121380 h 408648"/>
                <a:gd name="connsiteX3" fmla="*/ 1484889 w 1893536"/>
                <a:gd name="connsiteY3" fmla="*/ 24276 h 408648"/>
                <a:gd name="connsiteX4" fmla="*/ 1731696 w 1893536"/>
                <a:gd name="connsiteY4" fmla="*/ 0 h 408648"/>
                <a:gd name="connsiteX5" fmla="*/ 1873306 w 1893536"/>
                <a:gd name="connsiteY5" fmla="*/ 44506 h 408648"/>
                <a:gd name="connsiteX6" fmla="*/ 1893536 w 1893536"/>
                <a:gd name="connsiteY6" fmla="*/ 72828 h 408648"/>
                <a:gd name="connsiteX7" fmla="*/ 1569855 w 1893536"/>
                <a:gd name="connsiteY7" fmla="*/ 190163 h 408648"/>
                <a:gd name="connsiteX8" fmla="*/ 1153115 w 1893536"/>
                <a:gd name="connsiteY8" fmla="*/ 347957 h 408648"/>
                <a:gd name="connsiteX9" fmla="*/ 886078 w 1893536"/>
                <a:gd name="connsiteY9" fmla="*/ 392464 h 408648"/>
                <a:gd name="connsiteX10" fmla="*/ 489568 w 1893536"/>
                <a:gd name="connsiteY10" fmla="*/ 408648 h 408648"/>
                <a:gd name="connsiteX11" fmla="*/ 225960 w 1893536"/>
                <a:gd name="connsiteY11" fmla="*/ 399132 h 408648"/>
                <a:gd name="connsiteX12" fmla="*/ 0 w 1893536"/>
                <a:gd name="connsiteY12" fmla="*/ 404602 h 408648"/>
                <a:gd name="connsiteX13" fmla="*/ 24276 w 1893536"/>
                <a:gd name="connsiteY13" fmla="*/ 287267 h 408648"/>
                <a:gd name="connsiteX0" fmla="*/ 222364 w 1893536"/>
                <a:gd name="connsiteY0" fmla="*/ 274061 h 408648"/>
                <a:gd name="connsiteX1" fmla="*/ 647363 w 1893536"/>
                <a:gd name="connsiteY1" fmla="*/ 230623 h 408648"/>
                <a:gd name="connsiteX2" fmla="*/ 1157161 w 1893536"/>
                <a:gd name="connsiteY2" fmla="*/ 121380 h 408648"/>
                <a:gd name="connsiteX3" fmla="*/ 1484889 w 1893536"/>
                <a:gd name="connsiteY3" fmla="*/ 24276 h 408648"/>
                <a:gd name="connsiteX4" fmla="*/ 1731696 w 1893536"/>
                <a:gd name="connsiteY4" fmla="*/ 0 h 408648"/>
                <a:gd name="connsiteX5" fmla="*/ 1873306 w 1893536"/>
                <a:gd name="connsiteY5" fmla="*/ 44506 h 408648"/>
                <a:gd name="connsiteX6" fmla="*/ 1893536 w 1893536"/>
                <a:gd name="connsiteY6" fmla="*/ 72828 h 408648"/>
                <a:gd name="connsiteX7" fmla="*/ 1569855 w 1893536"/>
                <a:gd name="connsiteY7" fmla="*/ 190163 h 408648"/>
                <a:gd name="connsiteX8" fmla="*/ 1153115 w 1893536"/>
                <a:gd name="connsiteY8" fmla="*/ 347957 h 408648"/>
                <a:gd name="connsiteX9" fmla="*/ 886078 w 1893536"/>
                <a:gd name="connsiteY9" fmla="*/ 392464 h 408648"/>
                <a:gd name="connsiteX10" fmla="*/ 489568 w 1893536"/>
                <a:gd name="connsiteY10" fmla="*/ 408648 h 408648"/>
                <a:gd name="connsiteX11" fmla="*/ 225960 w 1893536"/>
                <a:gd name="connsiteY11" fmla="*/ 399132 h 408648"/>
                <a:gd name="connsiteX12" fmla="*/ 0 w 1893536"/>
                <a:gd name="connsiteY12" fmla="*/ 404602 h 408648"/>
                <a:gd name="connsiteX13" fmla="*/ 222364 w 1893536"/>
                <a:gd name="connsiteY13" fmla="*/ 274061 h 408648"/>
                <a:gd name="connsiteX0" fmla="*/ 0 w 1671172"/>
                <a:gd name="connsiteY0" fmla="*/ 274061 h 408648"/>
                <a:gd name="connsiteX1" fmla="*/ 424999 w 1671172"/>
                <a:gd name="connsiteY1" fmla="*/ 230623 h 408648"/>
                <a:gd name="connsiteX2" fmla="*/ 934797 w 1671172"/>
                <a:gd name="connsiteY2" fmla="*/ 121380 h 408648"/>
                <a:gd name="connsiteX3" fmla="*/ 1262525 w 1671172"/>
                <a:gd name="connsiteY3" fmla="*/ 24276 h 408648"/>
                <a:gd name="connsiteX4" fmla="*/ 1509332 w 1671172"/>
                <a:gd name="connsiteY4" fmla="*/ 0 h 408648"/>
                <a:gd name="connsiteX5" fmla="*/ 1650942 w 1671172"/>
                <a:gd name="connsiteY5" fmla="*/ 44506 h 408648"/>
                <a:gd name="connsiteX6" fmla="*/ 1671172 w 1671172"/>
                <a:gd name="connsiteY6" fmla="*/ 72828 h 408648"/>
                <a:gd name="connsiteX7" fmla="*/ 1347491 w 1671172"/>
                <a:gd name="connsiteY7" fmla="*/ 190163 h 408648"/>
                <a:gd name="connsiteX8" fmla="*/ 930751 w 1671172"/>
                <a:gd name="connsiteY8" fmla="*/ 347957 h 408648"/>
                <a:gd name="connsiteX9" fmla="*/ 663714 w 1671172"/>
                <a:gd name="connsiteY9" fmla="*/ 392464 h 408648"/>
                <a:gd name="connsiteX10" fmla="*/ 267204 w 1671172"/>
                <a:gd name="connsiteY10" fmla="*/ 408648 h 408648"/>
                <a:gd name="connsiteX11" fmla="*/ 3596 w 1671172"/>
                <a:gd name="connsiteY11" fmla="*/ 399132 h 408648"/>
                <a:gd name="connsiteX12" fmla="*/ 0 w 1671172"/>
                <a:gd name="connsiteY12" fmla="*/ 274061 h 408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1172" h="408648">
                  <a:moveTo>
                    <a:pt x="0" y="274061"/>
                  </a:moveTo>
                  <a:lnTo>
                    <a:pt x="424999" y="230623"/>
                  </a:lnTo>
                  <a:lnTo>
                    <a:pt x="934797" y="121380"/>
                  </a:lnTo>
                  <a:lnTo>
                    <a:pt x="1262525" y="24276"/>
                  </a:lnTo>
                  <a:lnTo>
                    <a:pt x="1509332" y="0"/>
                  </a:lnTo>
                  <a:lnTo>
                    <a:pt x="1650942" y="44506"/>
                  </a:lnTo>
                  <a:lnTo>
                    <a:pt x="1671172" y="72828"/>
                  </a:lnTo>
                  <a:lnTo>
                    <a:pt x="1347491" y="190163"/>
                  </a:lnTo>
                  <a:lnTo>
                    <a:pt x="930751" y="347957"/>
                  </a:lnTo>
                  <a:lnTo>
                    <a:pt x="663714" y="392464"/>
                  </a:lnTo>
                  <a:lnTo>
                    <a:pt x="267204" y="408648"/>
                  </a:lnTo>
                  <a:lnTo>
                    <a:pt x="3596" y="399132"/>
                  </a:lnTo>
                  <a:lnTo>
                    <a:pt x="0" y="274061"/>
                  </a:lnTo>
                  <a:close/>
                </a:path>
              </a:pathLst>
            </a:custGeom>
            <a:solidFill>
              <a:srgbClr val="FFFF00">
                <a:alpha val="30000"/>
              </a:srgb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latin typeface="Avenir Next LT Pro" panose="020B0504020202020204" pitchFamily="34" charset="0"/>
              </a:endParaRPr>
            </a:p>
          </p:txBody>
        </p:sp>
        <p:sp>
          <p:nvSpPr>
            <p:cNvPr id="36" name="Freeform: Shape 35">
              <a:extLst>
                <a:ext uri="{FF2B5EF4-FFF2-40B4-BE49-F238E27FC236}">
                  <a16:creationId xmlns:a16="http://schemas.microsoft.com/office/drawing/2014/main" id="{5A705940-2F77-2D16-4257-D83B0D7920C7}"/>
                </a:ext>
              </a:extLst>
            </p:cNvPr>
            <p:cNvSpPr/>
            <p:nvPr/>
          </p:nvSpPr>
          <p:spPr>
            <a:xfrm>
              <a:off x="7136249" y="2254635"/>
              <a:ext cx="1832658" cy="327727"/>
            </a:xfrm>
            <a:custGeom>
              <a:avLst/>
              <a:gdLst>
                <a:gd name="connsiteX0" fmla="*/ 0 w 2047285"/>
                <a:gd name="connsiteY0" fmla="*/ 165887 h 327727"/>
                <a:gd name="connsiteX1" fmla="*/ 550258 w 2047285"/>
                <a:gd name="connsiteY1" fmla="*/ 161841 h 327727"/>
                <a:gd name="connsiteX2" fmla="*/ 1051965 w 2047285"/>
                <a:gd name="connsiteY2" fmla="*/ 121381 h 327727"/>
                <a:gd name="connsiteX3" fmla="*/ 1335186 w 2047285"/>
                <a:gd name="connsiteY3" fmla="*/ 56644 h 327727"/>
                <a:gd name="connsiteX4" fmla="*/ 1529395 w 2047285"/>
                <a:gd name="connsiteY4" fmla="*/ 8092 h 327727"/>
                <a:gd name="connsiteX5" fmla="*/ 1739788 w 2047285"/>
                <a:gd name="connsiteY5" fmla="*/ 0 h 327727"/>
                <a:gd name="connsiteX6" fmla="*/ 1950181 w 2047285"/>
                <a:gd name="connsiteY6" fmla="*/ 44506 h 327727"/>
                <a:gd name="connsiteX7" fmla="*/ 2047285 w 2047285"/>
                <a:gd name="connsiteY7" fmla="*/ 80920 h 327727"/>
                <a:gd name="connsiteX8" fmla="*/ 1820708 w 2047285"/>
                <a:gd name="connsiteY8" fmla="*/ 202301 h 327727"/>
                <a:gd name="connsiteX9" fmla="*/ 1614361 w 2047285"/>
                <a:gd name="connsiteY9" fmla="*/ 165887 h 327727"/>
                <a:gd name="connsiteX10" fmla="*/ 1399922 w 2047285"/>
                <a:gd name="connsiteY10" fmla="*/ 173979 h 327727"/>
                <a:gd name="connsiteX11" fmla="*/ 1112655 w 2047285"/>
                <a:gd name="connsiteY11" fmla="*/ 271083 h 327727"/>
                <a:gd name="connsiteX12" fmla="*/ 667593 w 2047285"/>
                <a:gd name="connsiteY12" fmla="*/ 327727 h 327727"/>
                <a:gd name="connsiteX13" fmla="*/ 623087 w 2047285"/>
                <a:gd name="connsiteY13" fmla="*/ 327727 h 327727"/>
                <a:gd name="connsiteX14" fmla="*/ 319635 w 2047285"/>
                <a:gd name="connsiteY14" fmla="*/ 323681 h 327727"/>
                <a:gd name="connsiteX15" fmla="*/ 12138 w 2047285"/>
                <a:gd name="connsiteY15" fmla="*/ 311543 h 327727"/>
                <a:gd name="connsiteX16" fmla="*/ 0 w 2047285"/>
                <a:gd name="connsiteY16" fmla="*/ 165887 h 327727"/>
                <a:gd name="connsiteX0" fmla="*/ 0 w 2047285"/>
                <a:gd name="connsiteY0" fmla="*/ 165887 h 327727"/>
                <a:gd name="connsiteX1" fmla="*/ 550258 w 2047285"/>
                <a:gd name="connsiteY1" fmla="*/ 161841 h 327727"/>
                <a:gd name="connsiteX2" fmla="*/ 1051965 w 2047285"/>
                <a:gd name="connsiteY2" fmla="*/ 121381 h 327727"/>
                <a:gd name="connsiteX3" fmla="*/ 1335186 w 2047285"/>
                <a:gd name="connsiteY3" fmla="*/ 56644 h 327727"/>
                <a:gd name="connsiteX4" fmla="*/ 1529395 w 2047285"/>
                <a:gd name="connsiteY4" fmla="*/ 8092 h 327727"/>
                <a:gd name="connsiteX5" fmla="*/ 1739788 w 2047285"/>
                <a:gd name="connsiteY5" fmla="*/ 0 h 327727"/>
                <a:gd name="connsiteX6" fmla="*/ 1950181 w 2047285"/>
                <a:gd name="connsiteY6" fmla="*/ 44506 h 327727"/>
                <a:gd name="connsiteX7" fmla="*/ 2047285 w 2047285"/>
                <a:gd name="connsiteY7" fmla="*/ 80920 h 327727"/>
                <a:gd name="connsiteX8" fmla="*/ 1820708 w 2047285"/>
                <a:gd name="connsiteY8" fmla="*/ 202301 h 327727"/>
                <a:gd name="connsiteX9" fmla="*/ 1614361 w 2047285"/>
                <a:gd name="connsiteY9" fmla="*/ 165887 h 327727"/>
                <a:gd name="connsiteX10" fmla="*/ 1399922 w 2047285"/>
                <a:gd name="connsiteY10" fmla="*/ 173979 h 327727"/>
                <a:gd name="connsiteX11" fmla="*/ 1112655 w 2047285"/>
                <a:gd name="connsiteY11" fmla="*/ 271083 h 327727"/>
                <a:gd name="connsiteX12" fmla="*/ 667593 w 2047285"/>
                <a:gd name="connsiteY12" fmla="*/ 327727 h 327727"/>
                <a:gd name="connsiteX13" fmla="*/ 623087 w 2047285"/>
                <a:gd name="connsiteY13" fmla="*/ 327727 h 327727"/>
                <a:gd name="connsiteX14" fmla="*/ 319635 w 2047285"/>
                <a:gd name="connsiteY14" fmla="*/ 323681 h 327727"/>
                <a:gd name="connsiteX15" fmla="*/ 214627 w 2047285"/>
                <a:gd name="connsiteY15" fmla="*/ 320347 h 327727"/>
                <a:gd name="connsiteX16" fmla="*/ 0 w 2047285"/>
                <a:gd name="connsiteY16" fmla="*/ 165887 h 327727"/>
                <a:gd name="connsiteX0" fmla="*/ 5470 w 1832658"/>
                <a:gd name="connsiteY0" fmla="*/ 161485 h 327727"/>
                <a:gd name="connsiteX1" fmla="*/ 335631 w 1832658"/>
                <a:gd name="connsiteY1" fmla="*/ 161841 h 327727"/>
                <a:gd name="connsiteX2" fmla="*/ 837338 w 1832658"/>
                <a:gd name="connsiteY2" fmla="*/ 121381 h 327727"/>
                <a:gd name="connsiteX3" fmla="*/ 1120559 w 1832658"/>
                <a:gd name="connsiteY3" fmla="*/ 56644 h 327727"/>
                <a:gd name="connsiteX4" fmla="*/ 1314768 w 1832658"/>
                <a:gd name="connsiteY4" fmla="*/ 8092 h 327727"/>
                <a:gd name="connsiteX5" fmla="*/ 1525161 w 1832658"/>
                <a:gd name="connsiteY5" fmla="*/ 0 h 327727"/>
                <a:gd name="connsiteX6" fmla="*/ 1735554 w 1832658"/>
                <a:gd name="connsiteY6" fmla="*/ 44506 h 327727"/>
                <a:gd name="connsiteX7" fmla="*/ 1832658 w 1832658"/>
                <a:gd name="connsiteY7" fmla="*/ 80920 h 327727"/>
                <a:gd name="connsiteX8" fmla="*/ 1606081 w 1832658"/>
                <a:gd name="connsiteY8" fmla="*/ 202301 h 327727"/>
                <a:gd name="connsiteX9" fmla="*/ 1399734 w 1832658"/>
                <a:gd name="connsiteY9" fmla="*/ 165887 h 327727"/>
                <a:gd name="connsiteX10" fmla="*/ 1185295 w 1832658"/>
                <a:gd name="connsiteY10" fmla="*/ 173979 h 327727"/>
                <a:gd name="connsiteX11" fmla="*/ 898028 w 1832658"/>
                <a:gd name="connsiteY11" fmla="*/ 271083 h 327727"/>
                <a:gd name="connsiteX12" fmla="*/ 452966 w 1832658"/>
                <a:gd name="connsiteY12" fmla="*/ 327727 h 327727"/>
                <a:gd name="connsiteX13" fmla="*/ 408460 w 1832658"/>
                <a:gd name="connsiteY13" fmla="*/ 327727 h 327727"/>
                <a:gd name="connsiteX14" fmla="*/ 105008 w 1832658"/>
                <a:gd name="connsiteY14" fmla="*/ 323681 h 327727"/>
                <a:gd name="connsiteX15" fmla="*/ 0 w 1832658"/>
                <a:gd name="connsiteY15" fmla="*/ 320347 h 327727"/>
                <a:gd name="connsiteX16" fmla="*/ 5470 w 1832658"/>
                <a:gd name="connsiteY16" fmla="*/ 161485 h 3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32658" h="327727">
                  <a:moveTo>
                    <a:pt x="5470" y="161485"/>
                  </a:moveTo>
                  <a:lnTo>
                    <a:pt x="335631" y="161841"/>
                  </a:lnTo>
                  <a:lnTo>
                    <a:pt x="837338" y="121381"/>
                  </a:lnTo>
                  <a:lnTo>
                    <a:pt x="1120559" y="56644"/>
                  </a:lnTo>
                  <a:lnTo>
                    <a:pt x="1314768" y="8092"/>
                  </a:lnTo>
                  <a:lnTo>
                    <a:pt x="1525161" y="0"/>
                  </a:lnTo>
                  <a:lnTo>
                    <a:pt x="1735554" y="44506"/>
                  </a:lnTo>
                  <a:lnTo>
                    <a:pt x="1832658" y="80920"/>
                  </a:lnTo>
                  <a:lnTo>
                    <a:pt x="1606081" y="202301"/>
                  </a:lnTo>
                  <a:lnTo>
                    <a:pt x="1399734" y="165887"/>
                  </a:lnTo>
                  <a:lnTo>
                    <a:pt x="1185295" y="173979"/>
                  </a:lnTo>
                  <a:lnTo>
                    <a:pt x="898028" y="271083"/>
                  </a:lnTo>
                  <a:lnTo>
                    <a:pt x="452966" y="327727"/>
                  </a:lnTo>
                  <a:lnTo>
                    <a:pt x="408460" y="327727"/>
                  </a:lnTo>
                  <a:lnTo>
                    <a:pt x="105008" y="323681"/>
                  </a:lnTo>
                  <a:lnTo>
                    <a:pt x="0" y="320347"/>
                  </a:lnTo>
                  <a:lnTo>
                    <a:pt x="5470" y="161485"/>
                  </a:lnTo>
                  <a:close/>
                </a:path>
              </a:pathLst>
            </a:custGeom>
            <a:solidFill>
              <a:srgbClr val="FFFF00">
                <a:alpha val="30000"/>
              </a:srgb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latin typeface="Avenir Next LT Pro" panose="020B0504020202020204" pitchFamily="34" charset="0"/>
              </a:endParaRPr>
            </a:p>
          </p:txBody>
        </p:sp>
        <p:sp>
          <p:nvSpPr>
            <p:cNvPr id="37" name="Freeform: Shape 36">
              <a:extLst>
                <a:ext uri="{FF2B5EF4-FFF2-40B4-BE49-F238E27FC236}">
                  <a16:creationId xmlns:a16="http://schemas.microsoft.com/office/drawing/2014/main" id="{3F004518-ACC0-4429-CEBA-58C35870D480}"/>
                </a:ext>
              </a:extLst>
            </p:cNvPr>
            <p:cNvSpPr/>
            <p:nvPr/>
          </p:nvSpPr>
          <p:spPr>
            <a:xfrm>
              <a:off x="8467200" y="2282957"/>
              <a:ext cx="1068148" cy="291313"/>
            </a:xfrm>
            <a:custGeom>
              <a:avLst/>
              <a:gdLst>
                <a:gd name="connsiteX0" fmla="*/ 1068148 w 1068148"/>
                <a:gd name="connsiteY0" fmla="*/ 0 h 291313"/>
                <a:gd name="connsiteX1" fmla="*/ 1035780 w 1068148"/>
                <a:gd name="connsiteY1" fmla="*/ 242761 h 291313"/>
                <a:gd name="connsiteX2" fmla="*/ 837525 w 1068148"/>
                <a:gd name="connsiteY2" fmla="*/ 279175 h 291313"/>
                <a:gd name="connsiteX3" fmla="*/ 683777 w 1068148"/>
                <a:gd name="connsiteY3" fmla="*/ 262991 h 291313"/>
                <a:gd name="connsiteX4" fmla="*/ 566442 w 1068148"/>
                <a:gd name="connsiteY4" fmla="*/ 254899 h 291313"/>
                <a:gd name="connsiteX5" fmla="*/ 343911 w 1068148"/>
                <a:gd name="connsiteY5" fmla="*/ 275129 h 291313"/>
                <a:gd name="connsiteX6" fmla="*/ 97104 w 1068148"/>
                <a:gd name="connsiteY6" fmla="*/ 291313 h 291313"/>
                <a:gd name="connsiteX7" fmla="*/ 0 w 1068148"/>
                <a:gd name="connsiteY7" fmla="*/ 271083 h 291313"/>
                <a:gd name="connsiteX8" fmla="*/ 372233 w 1068148"/>
                <a:gd name="connsiteY8" fmla="*/ 121381 h 291313"/>
                <a:gd name="connsiteX9" fmla="*/ 687823 w 1068148"/>
                <a:gd name="connsiteY9" fmla="*/ 117335 h 291313"/>
                <a:gd name="connsiteX10" fmla="*/ 882032 w 1068148"/>
                <a:gd name="connsiteY10" fmla="*/ 84966 h 291313"/>
                <a:gd name="connsiteX11" fmla="*/ 1068148 w 1068148"/>
                <a:gd name="connsiteY11" fmla="*/ 0 h 29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8148" h="291313">
                  <a:moveTo>
                    <a:pt x="1068148" y="0"/>
                  </a:moveTo>
                  <a:lnTo>
                    <a:pt x="1035780" y="242761"/>
                  </a:lnTo>
                  <a:lnTo>
                    <a:pt x="837525" y="279175"/>
                  </a:lnTo>
                  <a:lnTo>
                    <a:pt x="683777" y="262991"/>
                  </a:lnTo>
                  <a:lnTo>
                    <a:pt x="566442" y="254899"/>
                  </a:lnTo>
                  <a:lnTo>
                    <a:pt x="343911" y="275129"/>
                  </a:lnTo>
                  <a:lnTo>
                    <a:pt x="97104" y="291313"/>
                  </a:lnTo>
                  <a:lnTo>
                    <a:pt x="0" y="271083"/>
                  </a:lnTo>
                  <a:lnTo>
                    <a:pt x="372233" y="121381"/>
                  </a:lnTo>
                  <a:lnTo>
                    <a:pt x="687823" y="117335"/>
                  </a:lnTo>
                  <a:lnTo>
                    <a:pt x="882032" y="84966"/>
                  </a:lnTo>
                  <a:lnTo>
                    <a:pt x="1068148" y="0"/>
                  </a:lnTo>
                  <a:close/>
                </a:path>
              </a:pathLst>
            </a:custGeom>
            <a:solidFill>
              <a:srgbClr val="FFFF00">
                <a:alpha val="30000"/>
              </a:srgb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latin typeface="Avenir Next LT Pro" panose="020B0504020202020204" pitchFamily="34" charset="0"/>
              </a:endParaRPr>
            </a:p>
          </p:txBody>
        </p:sp>
        <p:sp>
          <p:nvSpPr>
            <p:cNvPr id="38" name="Freeform: Shape 37">
              <a:extLst>
                <a:ext uri="{FF2B5EF4-FFF2-40B4-BE49-F238E27FC236}">
                  <a16:creationId xmlns:a16="http://schemas.microsoft.com/office/drawing/2014/main" id="{E65F7994-7264-E6FC-1D4D-17AE3BEFEE64}"/>
                </a:ext>
              </a:extLst>
            </p:cNvPr>
            <p:cNvSpPr/>
            <p:nvPr/>
          </p:nvSpPr>
          <p:spPr>
            <a:xfrm>
              <a:off x="7167467" y="2846322"/>
              <a:ext cx="1853118" cy="441426"/>
            </a:xfrm>
            <a:custGeom>
              <a:avLst/>
              <a:gdLst>
                <a:gd name="connsiteX0" fmla="*/ 4943 w 2078407"/>
                <a:gd name="connsiteY0" fmla="*/ 0 h 402830"/>
                <a:gd name="connsiteX1" fmla="*/ 323747 w 2078407"/>
                <a:gd name="connsiteY1" fmla="*/ 14828 h 402830"/>
                <a:gd name="connsiteX2" fmla="*/ 353403 w 2078407"/>
                <a:gd name="connsiteY2" fmla="*/ 14828 h 402830"/>
                <a:gd name="connsiteX3" fmla="*/ 620309 w 2078407"/>
                <a:gd name="connsiteY3" fmla="*/ 34599 h 402830"/>
                <a:gd name="connsiteX4" fmla="*/ 850145 w 2078407"/>
                <a:gd name="connsiteY4" fmla="*/ 71669 h 402830"/>
                <a:gd name="connsiteX5" fmla="*/ 872387 w 2078407"/>
                <a:gd name="connsiteY5" fmla="*/ 106268 h 402830"/>
                <a:gd name="connsiteX6" fmla="*/ 1037968 w 2078407"/>
                <a:gd name="connsiteY6" fmla="*/ 153224 h 402830"/>
                <a:gd name="connsiteX7" fmla="*/ 1233204 w 2078407"/>
                <a:gd name="connsiteY7" fmla="*/ 180409 h 402830"/>
                <a:gd name="connsiteX8" fmla="*/ 1282631 w 2078407"/>
                <a:gd name="connsiteY8" fmla="*/ 210065 h 402830"/>
                <a:gd name="connsiteX9" fmla="*/ 1450683 w 2078407"/>
                <a:gd name="connsiteY9" fmla="*/ 237250 h 402830"/>
                <a:gd name="connsiteX10" fmla="*/ 1603907 w 2078407"/>
                <a:gd name="connsiteY10" fmla="*/ 276791 h 402830"/>
                <a:gd name="connsiteX11" fmla="*/ 1863399 w 2078407"/>
                <a:gd name="connsiteY11" fmla="*/ 254549 h 402830"/>
                <a:gd name="connsiteX12" fmla="*/ 2021566 w 2078407"/>
                <a:gd name="connsiteY12" fmla="*/ 232307 h 402830"/>
                <a:gd name="connsiteX13" fmla="*/ 2078407 w 2078407"/>
                <a:gd name="connsiteY13" fmla="*/ 257020 h 402830"/>
                <a:gd name="connsiteX14" fmla="*/ 1964724 w 2078407"/>
                <a:gd name="connsiteY14" fmla="*/ 348460 h 402830"/>
                <a:gd name="connsiteX15" fmla="*/ 1811501 w 2078407"/>
                <a:gd name="connsiteY15" fmla="*/ 402830 h 402830"/>
                <a:gd name="connsiteX16" fmla="*/ 1616264 w 2078407"/>
                <a:gd name="connsiteY16" fmla="*/ 378117 h 402830"/>
                <a:gd name="connsiteX17" fmla="*/ 1591550 w 2078407"/>
                <a:gd name="connsiteY17" fmla="*/ 373174 h 402830"/>
                <a:gd name="connsiteX18" fmla="*/ 1458097 w 2078407"/>
                <a:gd name="connsiteY18" fmla="*/ 350932 h 402830"/>
                <a:gd name="connsiteX19" fmla="*/ 1376543 w 2078407"/>
                <a:gd name="connsiteY19" fmla="*/ 363289 h 402830"/>
                <a:gd name="connsiteX20" fmla="*/ 1159064 w 2078407"/>
                <a:gd name="connsiteY20" fmla="*/ 323747 h 402830"/>
                <a:gd name="connsiteX21" fmla="*/ 1097280 w 2078407"/>
                <a:gd name="connsiteY21" fmla="*/ 306447 h 402830"/>
                <a:gd name="connsiteX22" fmla="*/ 1117051 w 2078407"/>
                <a:gd name="connsiteY22" fmla="*/ 276791 h 402830"/>
                <a:gd name="connsiteX23" fmla="*/ 941585 w 2078407"/>
                <a:gd name="connsiteY23" fmla="*/ 227364 h 402830"/>
                <a:gd name="connsiteX24" fmla="*/ 822960 w 2078407"/>
                <a:gd name="connsiteY24" fmla="*/ 195237 h 402830"/>
                <a:gd name="connsiteX25" fmla="*/ 820489 w 2078407"/>
                <a:gd name="connsiteY25" fmla="*/ 158166 h 402830"/>
                <a:gd name="connsiteX26" fmla="*/ 664794 w 2078407"/>
                <a:gd name="connsiteY26" fmla="*/ 140867 h 402830"/>
                <a:gd name="connsiteX27" fmla="*/ 459671 w 2078407"/>
                <a:gd name="connsiteY27" fmla="*/ 128510 h 402830"/>
                <a:gd name="connsiteX28" fmla="*/ 222422 w 2078407"/>
                <a:gd name="connsiteY28" fmla="*/ 118625 h 402830"/>
                <a:gd name="connsiteX29" fmla="*/ 0 w 2078407"/>
                <a:gd name="connsiteY29" fmla="*/ 106268 h 402830"/>
                <a:gd name="connsiteX30" fmla="*/ 4943 w 2078407"/>
                <a:gd name="connsiteY30" fmla="*/ 0 h 402830"/>
                <a:gd name="connsiteX0" fmla="*/ 4943 w 2078407"/>
                <a:gd name="connsiteY0" fmla="*/ 0 h 445827"/>
                <a:gd name="connsiteX1" fmla="*/ 323747 w 2078407"/>
                <a:gd name="connsiteY1" fmla="*/ 14828 h 445827"/>
                <a:gd name="connsiteX2" fmla="*/ 353403 w 2078407"/>
                <a:gd name="connsiteY2" fmla="*/ 14828 h 445827"/>
                <a:gd name="connsiteX3" fmla="*/ 620309 w 2078407"/>
                <a:gd name="connsiteY3" fmla="*/ 34599 h 445827"/>
                <a:gd name="connsiteX4" fmla="*/ 850145 w 2078407"/>
                <a:gd name="connsiteY4" fmla="*/ 71669 h 445827"/>
                <a:gd name="connsiteX5" fmla="*/ 872387 w 2078407"/>
                <a:gd name="connsiteY5" fmla="*/ 106268 h 445827"/>
                <a:gd name="connsiteX6" fmla="*/ 1037968 w 2078407"/>
                <a:gd name="connsiteY6" fmla="*/ 153224 h 445827"/>
                <a:gd name="connsiteX7" fmla="*/ 1233204 w 2078407"/>
                <a:gd name="connsiteY7" fmla="*/ 180409 h 445827"/>
                <a:gd name="connsiteX8" fmla="*/ 1282631 w 2078407"/>
                <a:gd name="connsiteY8" fmla="*/ 210065 h 445827"/>
                <a:gd name="connsiteX9" fmla="*/ 1450683 w 2078407"/>
                <a:gd name="connsiteY9" fmla="*/ 237250 h 445827"/>
                <a:gd name="connsiteX10" fmla="*/ 1603907 w 2078407"/>
                <a:gd name="connsiteY10" fmla="*/ 276791 h 445827"/>
                <a:gd name="connsiteX11" fmla="*/ 1863399 w 2078407"/>
                <a:gd name="connsiteY11" fmla="*/ 254549 h 445827"/>
                <a:gd name="connsiteX12" fmla="*/ 2021566 w 2078407"/>
                <a:gd name="connsiteY12" fmla="*/ 232307 h 445827"/>
                <a:gd name="connsiteX13" fmla="*/ 2078407 w 2078407"/>
                <a:gd name="connsiteY13" fmla="*/ 257020 h 445827"/>
                <a:gd name="connsiteX14" fmla="*/ 1964724 w 2078407"/>
                <a:gd name="connsiteY14" fmla="*/ 348460 h 445827"/>
                <a:gd name="connsiteX15" fmla="*/ 1719775 w 2078407"/>
                <a:gd name="connsiteY15" fmla="*/ 445827 h 445827"/>
                <a:gd name="connsiteX16" fmla="*/ 1616264 w 2078407"/>
                <a:gd name="connsiteY16" fmla="*/ 378117 h 445827"/>
                <a:gd name="connsiteX17" fmla="*/ 1591550 w 2078407"/>
                <a:gd name="connsiteY17" fmla="*/ 373174 h 445827"/>
                <a:gd name="connsiteX18" fmla="*/ 1458097 w 2078407"/>
                <a:gd name="connsiteY18" fmla="*/ 350932 h 445827"/>
                <a:gd name="connsiteX19" fmla="*/ 1376543 w 2078407"/>
                <a:gd name="connsiteY19" fmla="*/ 363289 h 445827"/>
                <a:gd name="connsiteX20" fmla="*/ 1159064 w 2078407"/>
                <a:gd name="connsiteY20" fmla="*/ 323747 h 445827"/>
                <a:gd name="connsiteX21" fmla="*/ 1097280 w 2078407"/>
                <a:gd name="connsiteY21" fmla="*/ 306447 h 445827"/>
                <a:gd name="connsiteX22" fmla="*/ 1117051 w 2078407"/>
                <a:gd name="connsiteY22" fmla="*/ 276791 h 445827"/>
                <a:gd name="connsiteX23" fmla="*/ 941585 w 2078407"/>
                <a:gd name="connsiteY23" fmla="*/ 227364 h 445827"/>
                <a:gd name="connsiteX24" fmla="*/ 822960 w 2078407"/>
                <a:gd name="connsiteY24" fmla="*/ 195237 h 445827"/>
                <a:gd name="connsiteX25" fmla="*/ 820489 w 2078407"/>
                <a:gd name="connsiteY25" fmla="*/ 158166 h 445827"/>
                <a:gd name="connsiteX26" fmla="*/ 664794 w 2078407"/>
                <a:gd name="connsiteY26" fmla="*/ 140867 h 445827"/>
                <a:gd name="connsiteX27" fmla="*/ 459671 w 2078407"/>
                <a:gd name="connsiteY27" fmla="*/ 128510 h 445827"/>
                <a:gd name="connsiteX28" fmla="*/ 222422 w 2078407"/>
                <a:gd name="connsiteY28" fmla="*/ 118625 h 445827"/>
                <a:gd name="connsiteX29" fmla="*/ 0 w 2078407"/>
                <a:gd name="connsiteY29" fmla="*/ 106268 h 445827"/>
                <a:gd name="connsiteX30" fmla="*/ 4943 w 2078407"/>
                <a:gd name="connsiteY30" fmla="*/ 0 h 445827"/>
                <a:gd name="connsiteX0" fmla="*/ 4943 w 2078407"/>
                <a:gd name="connsiteY0" fmla="*/ 0 h 445827"/>
                <a:gd name="connsiteX1" fmla="*/ 323747 w 2078407"/>
                <a:gd name="connsiteY1" fmla="*/ 14828 h 445827"/>
                <a:gd name="connsiteX2" fmla="*/ 353403 w 2078407"/>
                <a:gd name="connsiteY2" fmla="*/ 14828 h 445827"/>
                <a:gd name="connsiteX3" fmla="*/ 620309 w 2078407"/>
                <a:gd name="connsiteY3" fmla="*/ 34599 h 445827"/>
                <a:gd name="connsiteX4" fmla="*/ 850145 w 2078407"/>
                <a:gd name="connsiteY4" fmla="*/ 71669 h 445827"/>
                <a:gd name="connsiteX5" fmla="*/ 872387 w 2078407"/>
                <a:gd name="connsiteY5" fmla="*/ 106268 h 445827"/>
                <a:gd name="connsiteX6" fmla="*/ 1037968 w 2078407"/>
                <a:gd name="connsiteY6" fmla="*/ 153224 h 445827"/>
                <a:gd name="connsiteX7" fmla="*/ 1233204 w 2078407"/>
                <a:gd name="connsiteY7" fmla="*/ 180409 h 445827"/>
                <a:gd name="connsiteX8" fmla="*/ 1282631 w 2078407"/>
                <a:gd name="connsiteY8" fmla="*/ 210065 h 445827"/>
                <a:gd name="connsiteX9" fmla="*/ 1450683 w 2078407"/>
                <a:gd name="connsiteY9" fmla="*/ 237250 h 445827"/>
                <a:gd name="connsiteX10" fmla="*/ 1603907 w 2078407"/>
                <a:gd name="connsiteY10" fmla="*/ 276791 h 445827"/>
                <a:gd name="connsiteX11" fmla="*/ 1863399 w 2078407"/>
                <a:gd name="connsiteY11" fmla="*/ 254549 h 445827"/>
                <a:gd name="connsiteX12" fmla="*/ 2021566 w 2078407"/>
                <a:gd name="connsiteY12" fmla="*/ 232307 h 445827"/>
                <a:gd name="connsiteX13" fmla="*/ 2078407 w 2078407"/>
                <a:gd name="connsiteY13" fmla="*/ 257020 h 445827"/>
                <a:gd name="connsiteX14" fmla="*/ 1964724 w 2078407"/>
                <a:gd name="connsiteY14" fmla="*/ 348460 h 445827"/>
                <a:gd name="connsiteX15" fmla="*/ 1719775 w 2078407"/>
                <a:gd name="connsiteY15" fmla="*/ 445827 h 445827"/>
                <a:gd name="connsiteX16" fmla="*/ 1616264 w 2078407"/>
                <a:gd name="connsiteY16" fmla="*/ 378117 h 445827"/>
                <a:gd name="connsiteX17" fmla="*/ 1511289 w 2078407"/>
                <a:gd name="connsiteY17" fmla="*/ 441969 h 445827"/>
                <a:gd name="connsiteX18" fmla="*/ 1458097 w 2078407"/>
                <a:gd name="connsiteY18" fmla="*/ 350932 h 445827"/>
                <a:gd name="connsiteX19" fmla="*/ 1376543 w 2078407"/>
                <a:gd name="connsiteY19" fmla="*/ 363289 h 445827"/>
                <a:gd name="connsiteX20" fmla="*/ 1159064 w 2078407"/>
                <a:gd name="connsiteY20" fmla="*/ 323747 h 445827"/>
                <a:gd name="connsiteX21" fmla="*/ 1097280 w 2078407"/>
                <a:gd name="connsiteY21" fmla="*/ 306447 h 445827"/>
                <a:gd name="connsiteX22" fmla="*/ 1117051 w 2078407"/>
                <a:gd name="connsiteY22" fmla="*/ 276791 h 445827"/>
                <a:gd name="connsiteX23" fmla="*/ 941585 w 2078407"/>
                <a:gd name="connsiteY23" fmla="*/ 227364 h 445827"/>
                <a:gd name="connsiteX24" fmla="*/ 822960 w 2078407"/>
                <a:gd name="connsiteY24" fmla="*/ 195237 h 445827"/>
                <a:gd name="connsiteX25" fmla="*/ 820489 w 2078407"/>
                <a:gd name="connsiteY25" fmla="*/ 158166 h 445827"/>
                <a:gd name="connsiteX26" fmla="*/ 664794 w 2078407"/>
                <a:gd name="connsiteY26" fmla="*/ 140867 h 445827"/>
                <a:gd name="connsiteX27" fmla="*/ 459671 w 2078407"/>
                <a:gd name="connsiteY27" fmla="*/ 128510 h 445827"/>
                <a:gd name="connsiteX28" fmla="*/ 222422 w 2078407"/>
                <a:gd name="connsiteY28" fmla="*/ 118625 h 445827"/>
                <a:gd name="connsiteX29" fmla="*/ 0 w 2078407"/>
                <a:gd name="connsiteY29" fmla="*/ 106268 h 445827"/>
                <a:gd name="connsiteX30" fmla="*/ 4943 w 2078407"/>
                <a:gd name="connsiteY30" fmla="*/ 0 h 445827"/>
                <a:gd name="connsiteX0" fmla="*/ 4943 w 2078407"/>
                <a:gd name="connsiteY0" fmla="*/ 0 h 445827"/>
                <a:gd name="connsiteX1" fmla="*/ 323747 w 2078407"/>
                <a:gd name="connsiteY1" fmla="*/ 14828 h 445827"/>
                <a:gd name="connsiteX2" fmla="*/ 353403 w 2078407"/>
                <a:gd name="connsiteY2" fmla="*/ 14828 h 445827"/>
                <a:gd name="connsiteX3" fmla="*/ 620309 w 2078407"/>
                <a:gd name="connsiteY3" fmla="*/ 34599 h 445827"/>
                <a:gd name="connsiteX4" fmla="*/ 850145 w 2078407"/>
                <a:gd name="connsiteY4" fmla="*/ 71669 h 445827"/>
                <a:gd name="connsiteX5" fmla="*/ 872387 w 2078407"/>
                <a:gd name="connsiteY5" fmla="*/ 106268 h 445827"/>
                <a:gd name="connsiteX6" fmla="*/ 1037968 w 2078407"/>
                <a:gd name="connsiteY6" fmla="*/ 153224 h 445827"/>
                <a:gd name="connsiteX7" fmla="*/ 1233204 w 2078407"/>
                <a:gd name="connsiteY7" fmla="*/ 180409 h 445827"/>
                <a:gd name="connsiteX8" fmla="*/ 1282631 w 2078407"/>
                <a:gd name="connsiteY8" fmla="*/ 210065 h 445827"/>
                <a:gd name="connsiteX9" fmla="*/ 1450683 w 2078407"/>
                <a:gd name="connsiteY9" fmla="*/ 237250 h 445827"/>
                <a:gd name="connsiteX10" fmla="*/ 1603907 w 2078407"/>
                <a:gd name="connsiteY10" fmla="*/ 276791 h 445827"/>
                <a:gd name="connsiteX11" fmla="*/ 1863399 w 2078407"/>
                <a:gd name="connsiteY11" fmla="*/ 254549 h 445827"/>
                <a:gd name="connsiteX12" fmla="*/ 2021566 w 2078407"/>
                <a:gd name="connsiteY12" fmla="*/ 232307 h 445827"/>
                <a:gd name="connsiteX13" fmla="*/ 2078407 w 2078407"/>
                <a:gd name="connsiteY13" fmla="*/ 257020 h 445827"/>
                <a:gd name="connsiteX14" fmla="*/ 1964724 w 2078407"/>
                <a:gd name="connsiteY14" fmla="*/ 348460 h 445827"/>
                <a:gd name="connsiteX15" fmla="*/ 1719775 w 2078407"/>
                <a:gd name="connsiteY15" fmla="*/ 445827 h 445827"/>
                <a:gd name="connsiteX16" fmla="*/ 1511289 w 2078407"/>
                <a:gd name="connsiteY16" fmla="*/ 441969 h 445827"/>
                <a:gd name="connsiteX17" fmla="*/ 1458097 w 2078407"/>
                <a:gd name="connsiteY17" fmla="*/ 350932 h 445827"/>
                <a:gd name="connsiteX18" fmla="*/ 1376543 w 2078407"/>
                <a:gd name="connsiteY18" fmla="*/ 363289 h 445827"/>
                <a:gd name="connsiteX19" fmla="*/ 1159064 w 2078407"/>
                <a:gd name="connsiteY19" fmla="*/ 323747 h 445827"/>
                <a:gd name="connsiteX20" fmla="*/ 1097280 w 2078407"/>
                <a:gd name="connsiteY20" fmla="*/ 306447 h 445827"/>
                <a:gd name="connsiteX21" fmla="*/ 1117051 w 2078407"/>
                <a:gd name="connsiteY21" fmla="*/ 276791 h 445827"/>
                <a:gd name="connsiteX22" fmla="*/ 941585 w 2078407"/>
                <a:gd name="connsiteY22" fmla="*/ 227364 h 445827"/>
                <a:gd name="connsiteX23" fmla="*/ 822960 w 2078407"/>
                <a:gd name="connsiteY23" fmla="*/ 195237 h 445827"/>
                <a:gd name="connsiteX24" fmla="*/ 820489 w 2078407"/>
                <a:gd name="connsiteY24" fmla="*/ 158166 h 445827"/>
                <a:gd name="connsiteX25" fmla="*/ 664794 w 2078407"/>
                <a:gd name="connsiteY25" fmla="*/ 140867 h 445827"/>
                <a:gd name="connsiteX26" fmla="*/ 459671 w 2078407"/>
                <a:gd name="connsiteY26" fmla="*/ 128510 h 445827"/>
                <a:gd name="connsiteX27" fmla="*/ 222422 w 2078407"/>
                <a:gd name="connsiteY27" fmla="*/ 118625 h 445827"/>
                <a:gd name="connsiteX28" fmla="*/ 0 w 2078407"/>
                <a:gd name="connsiteY28" fmla="*/ 106268 h 445827"/>
                <a:gd name="connsiteX29" fmla="*/ 4943 w 2078407"/>
                <a:gd name="connsiteY29" fmla="*/ 0 h 445827"/>
                <a:gd name="connsiteX0" fmla="*/ 4943 w 2078407"/>
                <a:gd name="connsiteY0" fmla="*/ 0 h 445827"/>
                <a:gd name="connsiteX1" fmla="*/ 323747 w 2078407"/>
                <a:gd name="connsiteY1" fmla="*/ 14828 h 445827"/>
                <a:gd name="connsiteX2" fmla="*/ 353403 w 2078407"/>
                <a:gd name="connsiteY2" fmla="*/ 14828 h 445827"/>
                <a:gd name="connsiteX3" fmla="*/ 620309 w 2078407"/>
                <a:gd name="connsiteY3" fmla="*/ 34599 h 445827"/>
                <a:gd name="connsiteX4" fmla="*/ 850145 w 2078407"/>
                <a:gd name="connsiteY4" fmla="*/ 71669 h 445827"/>
                <a:gd name="connsiteX5" fmla="*/ 872387 w 2078407"/>
                <a:gd name="connsiteY5" fmla="*/ 106268 h 445827"/>
                <a:gd name="connsiteX6" fmla="*/ 1037968 w 2078407"/>
                <a:gd name="connsiteY6" fmla="*/ 153224 h 445827"/>
                <a:gd name="connsiteX7" fmla="*/ 1233204 w 2078407"/>
                <a:gd name="connsiteY7" fmla="*/ 180409 h 445827"/>
                <a:gd name="connsiteX8" fmla="*/ 1282631 w 2078407"/>
                <a:gd name="connsiteY8" fmla="*/ 210065 h 445827"/>
                <a:gd name="connsiteX9" fmla="*/ 1450683 w 2078407"/>
                <a:gd name="connsiteY9" fmla="*/ 237250 h 445827"/>
                <a:gd name="connsiteX10" fmla="*/ 1603907 w 2078407"/>
                <a:gd name="connsiteY10" fmla="*/ 276791 h 445827"/>
                <a:gd name="connsiteX11" fmla="*/ 1863399 w 2078407"/>
                <a:gd name="connsiteY11" fmla="*/ 254549 h 445827"/>
                <a:gd name="connsiteX12" fmla="*/ 2021566 w 2078407"/>
                <a:gd name="connsiteY12" fmla="*/ 232307 h 445827"/>
                <a:gd name="connsiteX13" fmla="*/ 2078407 w 2078407"/>
                <a:gd name="connsiteY13" fmla="*/ 257020 h 445827"/>
                <a:gd name="connsiteX14" fmla="*/ 1964724 w 2078407"/>
                <a:gd name="connsiteY14" fmla="*/ 348460 h 445827"/>
                <a:gd name="connsiteX15" fmla="*/ 1719775 w 2078407"/>
                <a:gd name="connsiteY15" fmla="*/ 445827 h 445827"/>
                <a:gd name="connsiteX16" fmla="*/ 1511289 w 2078407"/>
                <a:gd name="connsiteY16" fmla="*/ 441969 h 445827"/>
                <a:gd name="connsiteX17" fmla="*/ 1237380 w 2078407"/>
                <a:gd name="connsiteY17" fmla="*/ 411128 h 445827"/>
                <a:gd name="connsiteX18" fmla="*/ 1376543 w 2078407"/>
                <a:gd name="connsiteY18" fmla="*/ 363289 h 445827"/>
                <a:gd name="connsiteX19" fmla="*/ 1159064 w 2078407"/>
                <a:gd name="connsiteY19" fmla="*/ 323747 h 445827"/>
                <a:gd name="connsiteX20" fmla="*/ 1097280 w 2078407"/>
                <a:gd name="connsiteY20" fmla="*/ 306447 h 445827"/>
                <a:gd name="connsiteX21" fmla="*/ 1117051 w 2078407"/>
                <a:gd name="connsiteY21" fmla="*/ 276791 h 445827"/>
                <a:gd name="connsiteX22" fmla="*/ 941585 w 2078407"/>
                <a:gd name="connsiteY22" fmla="*/ 227364 h 445827"/>
                <a:gd name="connsiteX23" fmla="*/ 822960 w 2078407"/>
                <a:gd name="connsiteY23" fmla="*/ 195237 h 445827"/>
                <a:gd name="connsiteX24" fmla="*/ 820489 w 2078407"/>
                <a:gd name="connsiteY24" fmla="*/ 158166 h 445827"/>
                <a:gd name="connsiteX25" fmla="*/ 664794 w 2078407"/>
                <a:gd name="connsiteY25" fmla="*/ 140867 h 445827"/>
                <a:gd name="connsiteX26" fmla="*/ 459671 w 2078407"/>
                <a:gd name="connsiteY26" fmla="*/ 128510 h 445827"/>
                <a:gd name="connsiteX27" fmla="*/ 222422 w 2078407"/>
                <a:gd name="connsiteY27" fmla="*/ 118625 h 445827"/>
                <a:gd name="connsiteX28" fmla="*/ 0 w 2078407"/>
                <a:gd name="connsiteY28" fmla="*/ 106268 h 445827"/>
                <a:gd name="connsiteX29" fmla="*/ 4943 w 2078407"/>
                <a:gd name="connsiteY29" fmla="*/ 0 h 445827"/>
                <a:gd name="connsiteX0" fmla="*/ 4943 w 2078407"/>
                <a:gd name="connsiteY0" fmla="*/ 0 h 445827"/>
                <a:gd name="connsiteX1" fmla="*/ 323747 w 2078407"/>
                <a:gd name="connsiteY1" fmla="*/ 14828 h 445827"/>
                <a:gd name="connsiteX2" fmla="*/ 353403 w 2078407"/>
                <a:gd name="connsiteY2" fmla="*/ 14828 h 445827"/>
                <a:gd name="connsiteX3" fmla="*/ 620309 w 2078407"/>
                <a:gd name="connsiteY3" fmla="*/ 34599 h 445827"/>
                <a:gd name="connsiteX4" fmla="*/ 850145 w 2078407"/>
                <a:gd name="connsiteY4" fmla="*/ 71669 h 445827"/>
                <a:gd name="connsiteX5" fmla="*/ 872387 w 2078407"/>
                <a:gd name="connsiteY5" fmla="*/ 106268 h 445827"/>
                <a:gd name="connsiteX6" fmla="*/ 1037968 w 2078407"/>
                <a:gd name="connsiteY6" fmla="*/ 153224 h 445827"/>
                <a:gd name="connsiteX7" fmla="*/ 1233204 w 2078407"/>
                <a:gd name="connsiteY7" fmla="*/ 180409 h 445827"/>
                <a:gd name="connsiteX8" fmla="*/ 1282631 w 2078407"/>
                <a:gd name="connsiteY8" fmla="*/ 210065 h 445827"/>
                <a:gd name="connsiteX9" fmla="*/ 1450683 w 2078407"/>
                <a:gd name="connsiteY9" fmla="*/ 237250 h 445827"/>
                <a:gd name="connsiteX10" fmla="*/ 1603907 w 2078407"/>
                <a:gd name="connsiteY10" fmla="*/ 276791 h 445827"/>
                <a:gd name="connsiteX11" fmla="*/ 1863399 w 2078407"/>
                <a:gd name="connsiteY11" fmla="*/ 254549 h 445827"/>
                <a:gd name="connsiteX12" fmla="*/ 2021566 w 2078407"/>
                <a:gd name="connsiteY12" fmla="*/ 232307 h 445827"/>
                <a:gd name="connsiteX13" fmla="*/ 2078407 w 2078407"/>
                <a:gd name="connsiteY13" fmla="*/ 257020 h 445827"/>
                <a:gd name="connsiteX14" fmla="*/ 1964724 w 2078407"/>
                <a:gd name="connsiteY14" fmla="*/ 348460 h 445827"/>
                <a:gd name="connsiteX15" fmla="*/ 1719775 w 2078407"/>
                <a:gd name="connsiteY15" fmla="*/ 445827 h 445827"/>
                <a:gd name="connsiteX16" fmla="*/ 1511289 w 2078407"/>
                <a:gd name="connsiteY16" fmla="*/ 441969 h 445827"/>
                <a:gd name="connsiteX17" fmla="*/ 1237380 w 2078407"/>
                <a:gd name="connsiteY17" fmla="*/ 411128 h 445827"/>
                <a:gd name="connsiteX18" fmla="*/ 1299148 w 2078407"/>
                <a:gd name="connsiteY18" fmla="*/ 389087 h 445827"/>
                <a:gd name="connsiteX19" fmla="*/ 1159064 w 2078407"/>
                <a:gd name="connsiteY19" fmla="*/ 323747 h 445827"/>
                <a:gd name="connsiteX20" fmla="*/ 1097280 w 2078407"/>
                <a:gd name="connsiteY20" fmla="*/ 306447 h 445827"/>
                <a:gd name="connsiteX21" fmla="*/ 1117051 w 2078407"/>
                <a:gd name="connsiteY21" fmla="*/ 276791 h 445827"/>
                <a:gd name="connsiteX22" fmla="*/ 941585 w 2078407"/>
                <a:gd name="connsiteY22" fmla="*/ 227364 h 445827"/>
                <a:gd name="connsiteX23" fmla="*/ 822960 w 2078407"/>
                <a:gd name="connsiteY23" fmla="*/ 195237 h 445827"/>
                <a:gd name="connsiteX24" fmla="*/ 820489 w 2078407"/>
                <a:gd name="connsiteY24" fmla="*/ 158166 h 445827"/>
                <a:gd name="connsiteX25" fmla="*/ 664794 w 2078407"/>
                <a:gd name="connsiteY25" fmla="*/ 140867 h 445827"/>
                <a:gd name="connsiteX26" fmla="*/ 459671 w 2078407"/>
                <a:gd name="connsiteY26" fmla="*/ 128510 h 445827"/>
                <a:gd name="connsiteX27" fmla="*/ 222422 w 2078407"/>
                <a:gd name="connsiteY27" fmla="*/ 118625 h 445827"/>
                <a:gd name="connsiteX28" fmla="*/ 0 w 2078407"/>
                <a:gd name="connsiteY28" fmla="*/ 106268 h 445827"/>
                <a:gd name="connsiteX29" fmla="*/ 4943 w 2078407"/>
                <a:gd name="connsiteY29" fmla="*/ 0 h 445827"/>
                <a:gd name="connsiteX0" fmla="*/ 4943 w 2078407"/>
                <a:gd name="connsiteY0" fmla="*/ 0 h 445827"/>
                <a:gd name="connsiteX1" fmla="*/ 323747 w 2078407"/>
                <a:gd name="connsiteY1" fmla="*/ 14828 h 445827"/>
                <a:gd name="connsiteX2" fmla="*/ 353403 w 2078407"/>
                <a:gd name="connsiteY2" fmla="*/ 14828 h 445827"/>
                <a:gd name="connsiteX3" fmla="*/ 620309 w 2078407"/>
                <a:gd name="connsiteY3" fmla="*/ 34599 h 445827"/>
                <a:gd name="connsiteX4" fmla="*/ 850145 w 2078407"/>
                <a:gd name="connsiteY4" fmla="*/ 71669 h 445827"/>
                <a:gd name="connsiteX5" fmla="*/ 872387 w 2078407"/>
                <a:gd name="connsiteY5" fmla="*/ 106268 h 445827"/>
                <a:gd name="connsiteX6" fmla="*/ 1037968 w 2078407"/>
                <a:gd name="connsiteY6" fmla="*/ 153224 h 445827"/>
                <a:gd name="connsiteX7" fmla="*/ 1233204 w 2078407"/>
                <a:gd name="connsiteY7" fmla="*/ 180409 h 445827"/>
                <a:gd name="connsiteX8" fmla="*/ 1282631 w 2078407"/>
                <a:gd name="connsiteY8" fmla="*/ 210065 h 445827"/>
                <a:gd name="connsiteX9" fmla="*/ 1450683 w 2078407"/>
                <a:gd name="connsiteY9" fmla="*/ 237250 h 445827"/>
                <a:gd name="connsiteX10" fmla="*/ 1603907 w 2078407"/>
                <a:gd name="connsiteY10" fmla="*/ 276791 h 445827"/>
                <a:gd name="connsiteX11" fmla="*/ 1863399 w 2078407"/>
                <a:gd name="connsiteY11" fmla="*/ 254549 h 445827"/>
                <a:gd name="connsiteX12" fmla="*/ 2021566 w 2078407"/>
                <a:gd name="connsiteY12" fmla="*/ 232307 h 445827"/>
                <a:gd name="connsiteX13" fmla="*/ 2078407 w 2078407"/>
                <a:gd name="connsiteY13" fmla="*/ 257020 h 445827"/>
                <a:gd name="connsiteX14" fmla="*/ 1964724 w 2078407"/>
                <a:gd name="connsiteY14" fmla="*/ 348460 h 445827"/>
                <a:gd name="connsiteX15" fmla="*/ 1719775 w 2078407"/>
                <a:gd name="connsiteY15" fmla="*/ 445827 h 445827"/>
                <a:gd name="connsiteX16" fmla="*/ 1511289 w 2078407"/>
                <a:gd name="connsiteY16" fmla="*/ 441969 h 445827"/>
                <a:gd name="connsiteX17" fmla="*/ 1237380 w 2078407"/>
                <a:gd name="connsiteY17" fmla="*/ 411128 h 445827"/>
                <a:gd name="connsiteX18" fmla="*/ 1299148 w 2078407"/>
                <a:gd name="connsiteY18" fmla="*/ 389087 h 445827"/>
                <a:gd name="connsiteX19" fmla="*/ 1097280 w 2078407"/>
                <a:gd name="connsiteY19" fmla="*/ 306447 h 445827"/>
                <a:gd name="connsiteX20" fmla="*/ 1117051 w 2078407"/>
                <a:gd name="connsiteY20" fmla="*/ 276791 h 445827"/>
                <a:gd name="connsiteX21" fmla="*/ 941585 w 2078407"/>
                <a:gd name="connsiteY21" fmla="*/ 227364 h 445827"/>
                <a:gd name="connsiteX22" fmla="*/ 822960 w 2078407"/>
                <a:gd name="connsiteY22" fmla="*/ 195237 h 445827"/>
                <a:gd name="connsiteX23" fmla="*/ 820489 w 2078407"/>
                <a:gd name="connsiteY23" fmla="*/ 158166 h 445827"/>
                <a:gd name="connsiteX24" fmla="*/ 664794 w 2078407"/>
                <a:gd name="connsiteY24" fmla="*/ 140867 h 445827"/>
                <a:gd name="connsiteX25" fmla="*/ 459671 w 2078407"/>
                <a:gd name="connsiteY25" fmla="*/ 128510 h 445827"/>
                <a:gd name="connsiteX26" fmla="*/ 222422 w 2078407"/>
                <a:gd name="connsiteY26" fmla="*/ 118625 h 445827"/>
                <a:gd name="connsiteX27" fmla="*/ 0 w 2078407"/>
                <a:gd name="connsiteY27" fmla="*/ 106268 h 445827"/>
                <a:gd name="connsiteX28" fmla="*/ 4943 w 2078407"/>
                <a:gd name="connsiteY28" fmla="*/ 0 h 445827"/>
                <a:gd name="connsiteX0" fmla="*/ 4943 w 2078407"/>
                <a:gd name="connsiteY0" fmla="*/ 0 h 445827"/>
                <a:gd name="connsiteX1" fmla="*/ 323747 w 2078407"/>
                <a:gd name="connsiteY1" fmla="*/ 14828 h 445827"/>
                <a:gd name="connsiteX2" fmla="*/ 353403 w 2078407"/>
                <a:gd name="connsiteY2" fmla="*/ 14828 h 445827"/>
                <a:gd name="connsiteX3" fmla="*/ 620309 w 2078407"/>
                <a:gd name="connsiteY3" fmla="*/ 34599 h 445827"/>
                <a:gd name="connsiteX4" fmla="*/ 850145 w 2078407"/>
                <a:gd name="connsiteY4" fmla="*/ 71669 h 445827"/>
                <a:gd name="connsiteX5" fmla="*/ 872387 w 2078407"/>
                <a:gd name="connsiteY5" fmla="*/ 106268 h 445827"/>
                <a:gd name="connsiteX6" fmla="*/ 1037968 w 2078407"/>
                <a:gd name="connsiteY6" fmla="*/ 153224 h 445827"/>
                <a:gd name="connsiteX7" fmla="*/ 1233204 w 2078407"/>
                <a:gd name="connsiteY7" fmla="*/ 180409 h 445827"/>
                <a:gd name="connsiteX8" fmla="*/ 1282631 w 2078407"/>
                <a:gd name="connsiteY8" fmla="*/ 210065 h 445827"/>
                <a:gd name="connsiteX9" fmla="*/ 1450683 w 2078407"/>
                <a:gd name="connsiteY9" fmla="*/ 237250 h 445827"/>
                <a:gd name="connsiteX10" fmla="*/ 1603907 w 2078407"/>
                <a:gd name="connsiteY10" fmla="*/ 276791 h 445827"/>
                <a:gd name="connsiteX11" fmla="*/ 1863399 w 2078407"/>
                <a:gd name="connsiteY11" fmla="*/ 254549 h 445827"/>
                <a:gd name="connsiteX12" fmla="*/ 2021566 w 2078407"/>
                <a:gd name="connsiteY12" fmla="*/ 232307 h 445827"/>
                <a:gd name="connsiteX13" fmla="*/ 2078407 w 2078407"/>
                <a:gd name="connsiteY13" fmla="*/ 257020 h 445827"/>
                <a:gd name="connsiteX14" fmla="*/ 1964724 w 2078407"/>
                <a:gd name="connsiteY14" fmla="*/ 348460 h 445827"/>
                <a:gd name="connsiteX15" fmla="*/ 1719775 w 2078407"/>
                <a:gd name="connsiteY15" fmla="*/ 445827 h 445827"/>
                <a:gd name="connsiteX16" fmla="*/ 1511289 w 2078407"/>
                <a:gd name="connsiteY16" fmla="*/ 441969 h 445827"/>
                <a:gd name="connsiteX17" fmla="*/ 1237380 w 2078407"/>
                <a:gd name="connsiteY17" fmla="*/ 411128 h 445827"/>
                <a:gd name="connsiteX18" fmla="*/ 1299148 w 2078407"/>
                <a:gd name="connsiteY18" fmla="*/ 389087 h 445827"/>
                <a:gd name="connsiteX19" fmla="*/ 1008419 w 2078407"/>
                <a:gd name="connsiteY19" fmla="*/ 358043 h 445827"/>
                <a:gd name="connsiteX20" fmla="*/ 1117051 w 2078407"/>
                <a:gd name="connsiteY20" fmla="*/ 276791 h 445827"/>
                <a:gd name="connsiteX21" fmla="*/ 941585 w 2078407"/>
                <a:gd name="connsiteY21" fmla="*/ 227364 h 445827"/>
                <a:gd name="connsiteX22" fmla="*/ 822960 w 2078407"/>
                <a:gd name="connsiteY22" fmla="*/ 195237 h 445827"/>
                <a:gd name="connsiteX23" fmla="*/ 820489 w 2078407"/>
                <a:gd name="connsiteY23" fmla="*/ 158166 h 445827"/>
                <a:gd name="connsiteX24" fmla="*/ 664794 w 2078407"/>
                <a:gd name="connsiteY24" fmla="*/ 140867 h 445827"/>
                <a:gd name="connsiteX25" fmla="*/ 459671 w 2078407"/>
                <a:gd name="connsiteY25" fmla="*/ 128510 h 445827"/>
                <a:gd name="connsiteX26" fmla="*/ 222422 w 2078407"/>
                <a:gd name="connsiteY26" fmla="*/ 118625 h 445827"/>
                <a:gd name="connsiteX27" fmla="*/ 0 w 2078407"/>
                <a:gd name="connsiteY27" fmla="*/ 106268 h 445827"/>
                <a:gd name="connsiteX28" fmla="*/ 4943 w 2078407"/>
                <a:gd name="connsiteY28" fmla="*/ 0 h 445827"/>
                <a:gd name="connsiteX0" fmla="*/ 4943 w 2078407"/>
                <a:gd name="connsiteY0" fmla="*/ 0 h 445827"/>
                <a:gd name="connsiteX1" fmla="*/ 323747 w 2078407"/>
                <a:gd name="connsiteY1" fmla="*/ 14828 h 445827"/>
                <a:gd name="connsiteX2" fmla="*/ 353403 w 2078407"/>
                <a:gd name="connsiteY2" fmla="*/ 14828 h 445827"/>
                <a:gd name="connsiteX3" fmla="*/ 620309 w 2078407"/>
                <a:gd name="connsiteY3" fmla="*/ 34599 h 445827"/>
                <a:gd name="connsiteX4" fmla="*/ 850145 w 2078407"/>
                <a:gd name="connsiteY4" fmla="*/ 71669 h 445827"/>
                <a:gd name="connsiteX5" fmla="*/ 872387 w 2078407"/>
                <a:gd name="connsiteY5" fmla="*/ 106268 h 445827"/>
                <a:gd name="connsiteX6" fmla="*/ 1037968 w 2078407"/>
                <a:gd name="connsiteY6" fmla="*/ 153224 h 445827"/>
                <a:gd name="connsiteX7" fmla="*/ 1233204 w 2078407"/>
                <a:gd name="connsiteY7" fmla="*/ 180409 h 445827"/>
                <a:gd name="connsiteX8" fmla="*/ 1282631 w 2078407"/>
                <a:gd name="connsiteY8" fmla="*/ 210065 h 445827"/>
                <a:gd name="connsiteX9" fmla="*/ 1450683 w 2078407"/>
                <a:gd name="connsiteY9" fmla="*/ 237250 h 445827"/>
                <a:gd name="connsiteX10" fmla="*/ 1603907 w 2078407"/>
                <a:gd name="connsiteY10" fmla="*/ 276791 h 445827"/>
                <a:gd name="connsiteX11" fmla="*/ 1863399 w 2078407"/>
                <a:gd name="connsiteY11" fmla="*/ 254549 h 445827"/>
                <a:gd name="connsiteX12" fmla="*/ 2021566 w 2078407"/>
                <a:gd name="connsiteY12" fmla="*/ 232307 h 445827"/>
                <a:gd name="connsiteX13" fmla="*/ 2078407 w 2078407"/>
                <a:gd name="connsiteY13" fmla="*/ 257020 h 445827"/>
                <a:gd name="connsiteX14" fmla="*/ 1964724 w 2078407"/>
                <a:gd name="connsiteY14" fmla="*/ 348460 h 445827"/>
                <a:gd name="connsiteX15" fmla="*/ 1719775 w 2078407"/>
                <a:gd name="connsiteY15" fmla="*/ 445827 h 445827"/>
                <a:gd name="connsiteX16" fmla="*/ 1511289 w 2078407"/>
                <a:gd name="connsiteY16" fmla="*/ 441969 h 445827"/>
                <a:gd name="connsiteX17" fmla="*/ 1237380 w 2078407"/>
                <a:gd name="connsiteY17" fmla="*/ 411128 h 445827"/>
                <a:gd name="connsiteX18" fmla="*/ 1299148 w 2078407"/>
                <a:gd name="connsiteY18" fmla="*/ 389087 h 445827"/>
                <a:gd name="connsiteX19" fmla="*/ 1008419 w 2078407"/>
                <a:gd name="connsiteY19" fmla="*/ 358043 h 445827"/>
                <a:gd name="connsiteX20" fmla="*/ 1082654 w 2078407"/>
                <a:gd name="connsiteY20" fmla="*/ 319787 h 445827"/>
                <a:gd name="connsiteX21" fmla="*/ 941585 w 2078407"/>
                <a:gd name="connsiteY21" fmla="*/ 227364 h 445827"/>
                <a:gd name="connsiteX22" fmla="*/ 822960 w 2078407"/>
                <a:gd name="connsiteY22" fmla="*/ 195237 h 445827"/>
                <a:gd name="connsiteX23" fmla="*/ 820489 w 2078407"/>
                <a:gd name="connsiteY23" fmla="*/ 158166 h 445827"/>
                <a:gd name="connsiteX24" fmla="*/ 664794 w 2078407"/>
                <a:gd name="connsiteY24" fmla="*/ 140867 h 445827"/>
                <a:gd name="connsiteX25" fmla="*/ 459671 w 2078407"/>
                <a:gd name="connsiteY25" fmla="*/ 128510 h 445827"/>
                <a:gd name="connsiteX26" fmla="*/ 222422 w 2078407"/>
                <a:gd name="connsiteY26" fmla="*/ 118625 h 445827"/>
                <a:gd name="connsiteX27" fmla="*/ 0 w 2078407"/>
                <a:gd name="connsiteY27" fmla="*/ 106268 h 445827"/>
                <a:gd name="connsiteX28" fmla="*/ 4943 w 2078407"/>
                <a:gd name="connsiteY28" fmla="*/ 0 h 445827"/>
                <a:gd name="connsiteX0" fmla="*/ 4943 w 2078407"/>
                <a:gd name="connsiteY0" fmla="*/ 0 h 445827"/>
                <a:gd name="connsiteX1" fmla="*/ 323747 w 2078407"/>
                <a:gd name="connsiteY1" fmla="*/ 14828 h 445827"/>
                <a:gd name="connsiteX2" fmla="*/ 353403 w 2078407"/>
                <a:gd name="connsiteY2" fmla="*/ 14828 h 445827"/>
                <a:gd name="connsiteX3" fmla="*/ 620309 w 2078407"/>
                <a:gd name="connsiteY3" fmla="*/ 34599 h 445827"/>
                <a:gd name="connsiteX4" fmla="*/ 850145 w 2078407"/>
                <a:gd name="connsiteY4" fmla="*/ 71669 h 445827"/>
                <a:gd name="connsiteX5" fmla="*/ 872387 w 2078407"/>
                <a:gd name="connsiteY5" fmla="*/ 106268 h 445827"/>
                <a:gd name="connsiteX6" fmla="*/ 1037968 w 2078407"/>
                <a:gd name="connsiteY6" fmla="*/ 153224 h 445827"/>
                <a:gd name="connsiteX7" fmla="*/ 1233204 w 2078407"/>
                <a:gd name="connsiteY7" fmla="*/ 180409 h 445827"/>
                <a:gd name="connsiteX8" fmla="*/ 1282631 w 2078407"/>
                <a:gd name="connsiteY8" fmla="*/ 210065 h 445827"/>
                <a:gd name="connsiteX9" fmla="*/ 1450683 w 2078407"/>
                <a:gd name="connsiteY9" fmla="*/ 237250 h 445827"/>
                <a:gd name="connsiteX10" fmla="*/ 1603907 w 2078407"/>
                <a:gd name="connsiteY10" fmla="*/ 276791 h 445827"/>
                <a:gd name="connsiteX11" fmla="*/ 1863399 w 2078407"/>
                <a:gd name="connsiteY11" fmla="*/ 254549 h 445827"/>
                <a:gd name="connsiteX12" fmla="*/ 2021566 w 2078407"/>
                <a:gd name="connsiteY12" fmla="*/ 232307 h 445827"/>
                <a:gd name="connsiteX13" fmla="*/ 2078407 w 2078407"/>
                <a:gd name="connsiteY13" fmla="*/ 257020 h 445827"/>
                <a:gd name="connsiteX14" fmla="*/ 1964724 w 2078407"/>
                <a:gd name="connsiteY14" fmla="*/ 348460 h 445827"/>
                <a:gd name="connsiteX15" fmla="*/ 1719775 w 2078407"/>
                <a:gd name="connsiteY15" fmla="*/ 445827 h 445827"/>
                <a:gd name="connsiteX16" fmla="*/ 1511289 w 2078407"/>
                <a:gd name="connsiteY16" fmla="*/ 441969 h 445827"/>
                <a:gd name="connsiteX17" fmla="*/ 1237380 w 2078407"/>
                <a:gd name="connsiteY17" fmla="*/ 411128 h 445827"/>
                <a:gd name="connsiteX18" fmla="*/ 1299148 w 2078407"/>
                <a:gd name="connsiteY18" fmla="*/ 389087 h 445827"/>
                <a:gd name="connsiteX19" fmla="*/ 991220 w 2078407"/>
                <a:gd name="connsiteY19" fmla="*/ 375241 h 445827"/>
                <a:gd name="connsiteX20" fmla="*/ 1082654 w 2078407"/>
                <a:gd name="connsiteY20" fmla="*/ 319787 h 445827"/>
                <a:gd name="connsiteX21" fmla="*/ 941585 w 2078407"/>
                <a:gd name="connsiteY21" fmla="*/ 227364 h 445827"/>
                <a:gd name="connsiteX22" fmla="*/ 822960 w 2078407"/>
                <a:gd name="connsiteY22" fmla="*/ 195237 h 445827"/>
                <a:gd name="connsiteX23" fmla="*/ 820489 w 2078407"/>
                <a:gd name="connsiteY23" fmla="*/ 158166 h 445827"/>
                <a:gd name="connsiteX24" fmla="*/ 664794 w 2078407"/>
                <a:gd name="connsiteY24" fmla="*/ 140867 h 445827"/>
                <a:gd name="connsiteX25" fmla="*/ 459671 w 2078407"/>
                <a:gd name="connsiteY25" fmla="*/ 128510 h 445827"/>
                <a:gd name="connsiteX26" fmla="*/ 222422 w 2078407"/>
                <a:gd name="connsiteY26" fmla="*/ 118625 h 445827"/>
                <a:gd name="connsiteX27" fmla="*/ 0 w 2078407"/>
                <a:gd name="connsiteY27" fmla="*/ 106268 h 445827"/>
                <a:gd name="connsiteX28" fmla="*/ 4943 w 2078407"/>
                <a:gd name="connsiteY28" fmla="*/ 0 h 445827"/>
                <a:gd name="connsiteX0" fmla="*/ 4943 w 2078407"/>
                <a:gd name="connsiteY0" fmla="*/ 0 h 445827"/>
                <a:gd name="connsiteX1" fmla="*/ 323747 w 2078407"/>
                <a:gd name="connsiteY1" fmla="*/ 14828 h 445827"/>
                <a:gd name="connsiteX2" fmla="*/ 353403 w 2078407"/>
                <a:gd name="connsiteY2" fmla="*/ 14828 h 445827"/>
                <a:gd name="connsiteX3" fmla="*/ 620309 w 2078407"/>
                <a:gd name="connsiteY3" fmla="*/ 34599 h 445827"/>
                <a:gd name="connsiteX4" fmla="*/ 850145 w 2078407"/>
                <a:gd name="connsiteY4" fmla="*/ 71669 h 445827"/>
                <a:gd name="connsiteX5" fmla="*/ 872387 w 2078407"/>
                <a:gd name="connsiteY5" fmla="*/ 106268 h 445827"/>
                <a:gd name="connsiteX6" fmla="*/ 1037968 w 2078407"/>
                <a:gd name="connsiteY6" fmla="*/ 153224 h 445827"/>
                <a:gd name="connsiteX7" fmla="*/ 1233204 w 2078407"/>
                <a:gd name="connsiteY7" fmla="*/ 180409 h 445827"/>
                <a:gd name="connsiteX8" fmla="*/ 1282631 w 2078407"/>
                <a:gd name="connsiteY8" fmla="*/ 210065 h 445827"/>
                <a:gd name="connsiteX9" fmla="*/ 1450683 w 2078407"/>
                <a:gd name="connsiteY9" fmla="*/ 237250 h 445827"/>
                <a:gd name="connsiteX10" fmla="*/ 1603907 w 2078407"/>
                <a:gd name="connsiteY10" fmla="*/ 276791 h 445827"/>
                <a:gd name="connsiteX11" fmla="*/ 1863399 w 2078407"/>
                <a:gd name="connsiteY11" fmla="*/ 254549 h 445827"/>
                <a:gd name="connsiteX12" fmla="*/ 2021566 w 2078407"/>
                <a:gd name="connsiteY12" fmla="*/ 232307 h 445827"/>
                <a:gd name="connsiteX13" fmla="*/ 2078407 w 2078407"/>
                <a:gd name="connsiteY13" fmla="*/ 257020 h 445827"/>
                <a:gd name="connsiteX14" fmla="*/ 1964724 w 2078407"/>
                <a:gd name="connsiteY14" fmla="*/ 348460 h 445827"/>
                <a:gd name="connsiteX15" fmla="*/ 1719775 w 2078407"/>
                <a:gd name="connsiteY15" fmla="*/ 445827 h 445827"/>
                <a:gd name="connsiteX16" fmla="*/ 1511289 w 2078407"/>
                <a:gd name="connsiteY16" fmla="*/ 441969 h 445827"/>
                <a:gd name="connsiteX17" fmla="*/ 1237380 w 2078407"/>
                <a:gd name="connsiteY17" fmla="*/ 411128 h 445827"/>
                <a:gd name="connsiteX18" fmla="*/ 1299148 w 2078407"/>
                <a:gd name="connsiteY18" fmla="*/ 389087 h 445827"/>
                <a:gd name="connsiteX19" fmla="*/ 991220 w 2078407"/>
                <a:gd name="connsiteY19" fmla="*/ 375241 h 445827"/>
                <a:gd name="connsiteX20" fmla="*/ 1082654 w 2078407"/>
                <a:gd name="connsiteY20" fmla="*/ 319787 h 445827"/>
                <a:gd name="connsiteX21" fmla="*/ 941585 w 2078407"/>
                <a:gd name="connsiteY21" fmla="*/ 227364 h 445827"/>
                <a:gd name="connsiteX22" fmla="*/ 731233 w 2078407"/>
                <a:gd name="connsiteY22" fmla="*/ 261166 h 445827"/>
                <a:gd name="connsiteX23" fmla="*/ 820489 w 2078407"/>
                <a:gd name="connsiteY23" fmla="*/ 158166 h 445827"/>
                <a:gd name="connsiteX24" fmla="*/ 664794 w 2078407"/>
                <a:gd name="connsiteY24" fmla="*/ 140867 h 445827"/>
                <a:gd name="connsiteX25" fmla="*/ 459671 w 2078407"/>
                <a:gd name="connsiteY25" fmla="*/ 128510 h 445827"/>
                <a:gd name="connsiteX26" fmla="*/ 222422 w 2078407"/>
                <a:gd name="connsiteY26" fmla="*/ 118625 h 445827"/>
                <a:gd name="connsiteX27" fmla="*/ 0 w 2078407"/>
                <a:gd name="connsiteY27" fmla="*/ 106268 h 445827"/>
                <a:gd name="connsiteX28" fmla="*/ 4943 w 2078407"/>
                <a:gd name="connsiteY28" fmla="*/ 0 h 445827"/>
                <a:gd name="connsiteX0" fmla="*/ 4943 w 2078407"/>
                <a:gd name="connsiteY0" fmla="*/ 0 h 445827"/>
                <a:gd name="connsiteX1" fmla="*/ 323747 w 2078407"/>
                <a:gd name="connsiteY1" fmla="*/ 14828 h 445827"/>
                <a:gd name="connsiteX2" fmla="*/ 353403 w 2078407"/>
                <a:gd name="connsiteY2" fmla="*/ 14828 h 445827"/>
                <a:gd name="connsiteX3" fmla="*/ 620309 w 2078407"/>
                <a:gd name="connsiteY3" fmla="*/ 34599 h 445827"/>
                <a:gd name="connsiteX4" fmla="*/ 850145 w 2078407"/>
                <a:gd name="connsiteY4" fmla="*/ 71669 h 445827"/>
                <a:gd name="connsiteX5" fmla="*/ 872387 w 2078407"/>
                <a:gd name="connsiteY5" fmla="*/ 106268 h 445827"/>
                <a:gd name="connsiteX6" fmla="*/ 1037968 w 2078407"/>
                <a:gd name="connsiteY6" fmla="*/ 153224 h 445827"/>
                <a:gd name="connsiteX7" fmla="*/ 1233204 w 2078407"/>
                <a:gd name="connsiteY7" fmla="*/ 180409 h 445827"/>
                <a:gd name="connsiteX8" fmla="*/ 1282631 w 2078407"/>
                <a:gd name="connsiteY8" fmla="*/ 210065 h 445827"/>
                <a:gd name="connsiteX9" fmla="*/ 1450683 w 2078407"/>
                <a:gd name="connsiteY9" fmla="*/ 237250 h 445827"/>
                <a:gd name="connsiteX10" fmla="*/ 1603907 w 2078407"/>
                <a:gd name="connsiteY10" fmla="*/ 276791 h 445827"/>
                <a:gd name="connsiteX11" fmla="*/ 1863399 w 2078407"/>
                <a:gd name="connsiteY11" fmla="*/ 254549 h 445827"/>
                <a:gd name="connsiteX12" fmla="*/ 2021566 w 2078407"/>
                <a:gd name="connsiteY12" fmla="*/ 232307 h 445827"/>
                <a:gd name="connsiteX13" fmla="*/ 2078407 w 2078407"/>
                <a:gd name="connsiteY13" fmla="*/ 257020 h 445827"/>
                <a:gd name="connsiteX14" fmla="*/ 1964724 w 2078407"/>
                <a:gd name="connsiteY14" fmla="*/ 348460 h 445827"/>
                <a:gd name="connsiteX15" fmla="*/ 1719775 w 2078407"/>
                <a:gd name="connsiteY15" fmla="*/ 445827 h 445827"/>
                <a:gd name="connsiteX16" fmla="*/ 1511289 w 2078407"/>
                <a:gd name="connsiteY16" fmla="*/ 441969 h 445827"/>
                <a:gd name="connsiteX17" fmla="*/ 1237380 w 2078407"/>
                <a:gd name="connsiteY17" fmla="*/ 411128 h 445827"/>
                <a:gd name="connsiteX18" fmla="*/ 1299148 w 2078407"/>
                <a:gd name="connsiteY18" fmla="*/ 389087 h 445827"/>
                <a:gd name="connsiteX19" fmla="*/ 991220 w 2078407"/>
                <a:gd name="connsiteY19" fmla="*/ 375241 h 445827"/>
                <a:gd name="connsiteX20" fmla="*/ 1082654 w 2078407"/>
                <a:gd name="connsiteY20" fmla="*/ 319787 h 445827"/>
                <a:gd name="connsiteX21" fmla="*/ 910054 w 2078407"/>
                <a:gd name="connsiteY21" fmla="*/ 276094 h 445827"/>
                <a:gd name="connsiteX22" fmla="*/ 731233 w 2078407"/>
                <a:gd name="connsiteY22" fmla="*/ 261166 h 445827"/>
                <a:gd name="connsiteX23" fmla="*/ 820489 w 2078407"/>
                <a:gd name="connsiteY23" fmla="*/ 158166 h 445827"/>
                <a:gd name="connsiteX24" fmla="*/ 664794 w 2078407"/>
                <a:gd name="connsiteY24" fmla="*/ 140867 h 445827"/>
                <a:gd name="connsiteX25" fmla="*/ 459671 w 2078407"/>
                <a:gd name="connsiteY25" fmla="*/ 128510 h 445827"/>
                <a:gd name="connsiteX26" fmla="*/ 222422 w 2078407"/>
                <a:gd name="connsiteY26" fmla="*/ 118625 h 445827"/>
                <a:gd name="connsiteX27" fmla="*/ 0 w 2078407"/>
                <a:gd name="connsiteY27" fmla="*/ 106268 h 445827"/>
                <a:gd name="connsiteX28" fmla="*/ 4943 w 2078407"/>
                <a:gd name="connsiteY28" fmla="*/ 0 h 445827"/>
                <a:gd name="connsiteX0" fmla="*/ 4943 w 2078407"/>
                <a:gd name="connsiteY0" fmla="*/ 0 h 445827"/>
                <a:gd name="connsiteX1" fmla="*/ 323747 w 2078407"/>
                <a:gd name="connsiteY1" fmla="*/ 14828 h 445827"/>
                <a:gd name="connsiteX2" fmla="*/ 353403 w 2078407"/>
                <a:gd name="connsiteY2" fmla="*/ 14828 h 445827"/>
                <a:gd name="connsiteX3" fmla="*/ 620309 w 2078407"/>
                <a:gd name="connsiteY3" fmla="*/ 34599 h 445827"/>
                <a:gd name="connsiteX4" fmla="*/ 850145 w 2078407"/>
                <a:gd name="connsiteY4" fmla="*/ 71669 h 445827"/>
                <a:gd name="connsiteX5" fmla="*/ 872387 w 2078407"/>
                <a:gd name="connsiteY5" fmla="*/ 106268 h 445827"/>
                <a:gd name="connsiteX6" fmla="*/ 1037968 w 2078407"/>
                <a:gd name="connsiteY6" fmla="*/ 153224 h 445827"/>
                <a:gd name="connsiteX7" fmla="*/ 1233204 w 2078407"/>
                <a:gd name="connsiteY7" fmla="*/ 180409 h 445827"/>
                <a:gd name="connsiteX8" fmla="*/ 1282631 w 2078407"/>
                <a:gd name="connsiteY8" fmla="*/ 210065 h 445827"/>
                <a:gd name="connsiteX9" fmla="*/ 1450683 w 2078407"/>
                <a:gd name="connsiteY9" fmla="*/ 237250 h 445827"/>
                <a:gd name="connsiteX10" fmla="*/ 1603907 w 2078407"/>
                <a:gd name="connsiteY10" fmla="*/ 276791 h 445827"/>
                <a:gd name="connsiteX11" fmla="*/ 1863399 w 2078407"/>
                <a:gd name="connsiteY11" fmla="*/ 254549 h 445827"/>
                <a:gd name="connsiteX12" fmla="*/ 2021566 w 2078407"/>
                <a:gd name="connsiteY12" fmla="*/ 232307 h 445827"/>
                <a:gd name="connsiteX13" fmla="*/ 2078407 w 2078407"/>
                <a:gd name="connsiteY13" fmla="*/ 257020 h 445827"/>
                <a:gd name="connsiteX14" fmla="*/ 1964724 w 2078407"/>
                <a:gd name="connsiteY14" fmla="*/ 348460 h 445827"/>
                <a:gd name="connsiteX15" fmla="*/ 1719775 w 2078407"/>
                <a:gd name="connsiteY15" fmla="*/ 445827 h 445827"/>
                <a:gd name="connsiteX16" fmla="*/ 1511289 w 2078407"/>
                <a:gd name="connsiteY16" fmla="*/ 441969 h 445827"/>
                <a:gd name="connsiteX17" fmla="*/ 1237380 w 2078407"/>
                <a:gd name="connsiteY17" fmla="*/ 411128 h 445827"/>
                <a:gd name="connsiteX18" fmla="*/ 1299148 w 2078407"/>
                <a:gd name="connsiteY18" fmla="*/ 389087 h 445827"/>
                <a:gd name="connsiteX19" fmla="*/ 991220 w 2078407"/>
                <a:gd name="connsiteY19" fmla="*/ 375241 h 445827"/>
                <a:gd name="connsiteX20" fmla="*/ 1082654 w 2078407"/>
                <a:gd name="connsiteY20" fmla="*/ 319787 h 445827"/>
                <a:gd name="connsiteX21" fmla="*/ 910054 w 2078407"/>
                <a:gd name="connsiteY21" fmla="*/ 276094 h 445827"/>
                <a:gd name="connsiteX22" fmla="*/ 731233 w 2078407"/>
                <a:gd name="connsiteY22" fmla="*/ 261166 h 445827"/>
                <a:gd name="connsiteX23" fmla="*/ 766026 w 2078407"/>
                <a:gd name="connsiteY23" fmla="*/ 215495 h 445827"/>
                <a:gd name="connsiteX24" fmla="*/ 664794 w 2078407"/>
                <a:gd name="connsiteY24" fmla="*/ 140867 h 445827"/>
                <a:gd name="connsiteX25" fmla="*/ 459671 w 2078407"/>
                <a:gd name="connsiteY25" fmla="*/ 128510 h 445827"/>
                <a:gd name="connsiteX26" fmla="*/ 222422 w 2078407"/>
                <a:gd name="connsiteY26" fmla="*/ 118625 h 445827"/>
                <a:gd name="connsiteX27" fmla="*/ 0 w 2078407"/>
                <a:gd name="connsiteY27" fmla="*/ 106268 h 445827"/>
                <a:gd name="connsiteX28" fmla="*/ 4943 w 2078407"/>
                <a:gd name="connsiteY28" fmla="*/ 0 h 445827"/>
                <a:gd name="connsiteX0" fmla="*/ 4943 w 2078407"/>
                <a:gd name="connsiteY0" fmla="*/ 0 h 445827"/>
                <a:gd name="connsiteX1" fmla="*/ 323747 w 2078407"/>
                <a:gd name="connsiteY1" fmla="*/ 14828 h 445827"/>
                <a:gd name="connsiteX2" fmla="*/ 353403 w 2078407"/>
                <a:gd name="connsiteY2" fmla="*/ 14828 h 445827"/>
                <a:gd name="connsiteX3" fmla="*/ 620309 w 2078407"/>
                <a:gd name="connsiteY3" fmla="*/ 34599 h 445827"/>
                <a:gd name="connsiteX4" fmla="*/ 850145 w 2078407"/>
                <a:gd name="connsiteY4" fmla="*/ 71669 h 445827"/>
                <a:gd name="connsiteX5" fmla="*/ 872387 w 2078407"/>
                <a:gd name="connsiteY5" fmla="*/ 106268 h 445827"/>
                <a:gd name="connsiteX6" fmla="*/ 1037968 w 2078407"/>
                <a:gd name="connsiteY6" fmla="*/ 153224 h 445827"/>
                <a:gd name="connsiteX7" fmla="*/ 1233204 w 2078407"/>
                <a:gd name="connsiteY7" fmla="*/ 180409 h 445827"/>
                <a:gd name="connsiteX8" fmla="*/ 1282631 w 2078407"/>
                <a:gd name="connsiteY8" fmla="*/ 210065 h 445827"/>
                <a:gd name="connsiteX9" fmla="*/ 1450683 w 2078407"/>
                <a:gd name="connsiteY9" fmla="*/ 237250 h 445827"/>
                <a:gd name="connsiteX10" fmla="*/ 1603907 w 2078407"/>
                <a:gd name="connsiteY10" fmla="*/ 276791 h 445827"/>
                <a:gd name="connsiteX11" fmla="*/ 1863399 w 2078407"/>
                <a:gd name="connsiteY11" fmla="*/ 254549 h 445827"/>
                <a:gd name="connsiteX12" fmla="*/ 2021566 w 2078407"/>
                <a:gd name="connsiteY12" fmla="*/ 232307 h 445827"/>
                <a:gd name="connsiteX13" fmla="*/ 2078407 w 2078407"/>
                <a:gd name="connsiteY13" fmla="*/ 257020 h 445827"/>
                <a:gd name="connsiteX14" fmla="*/ 1964724 w 2078407"/>
                <a:gd name="connsiteY14" fmla="*/ 348460 h 445827"/>
                <a:gd name="connsiteX15" fmla="*/ 1719775 w 2078407"/>
                <a:gd name="connsiteY15" fmla="*/ 445827 h 445827"/>
                <a:gd name="connsiteX16" fmla="*/ 1511289 w 2078407"/>
                <a:gd name="connsiteY16" fmla="*/ 441969 h 445827"/>
                <a:gd name="connsiteX17" fmla="*/ 1237380 w 2078407"/>
                <a:gd name="connsiteY17" fmla="*/ 411128 h 445827"/>
                <a:gd name="connsiteX18" fmla="*/ 1299148 w 2078407"/>
                <a:gd name="connsiteY18" fmla="*/ 389087 h 445827"/>
                <a:gd name="connsiteX19" fmla="*/ 991220 w 2078407"/>
                <a:gd name="connsiteY19" fmla="*/ 375241 h 445827"/>
                <a:gd name="connsiteX20" fmla="*/ 1082654 w 2078407"/>
                <a:gd name="connsiteY20" fmla="*/ 319787 h 445827"/>
                <a:gd name="connsiteX21" fmla="*/ 910054 w 2078407"/>
                <a:gd name="connsiteY21" fmla="*/ 276094 h 445827"/>
                <a:gd name="connsiteX22" fmla="*/ 731233 w 2078407"/>
                <a:gd name="connsiteY22" fmla="*/ 261166 h 445827"/>
                <a:gd name="connsiteX23" fmla="*/ 766026 w 2078407"/>
                <a:gd name="connsiteY23" fmla="*/ 215495 h 445827"/>
                <a:gd name="connsiteX24" fmla="*/ 650462 w 2078407"/>
                <a:gd name="connsiteY24" fmla="*/ 195330 h 445827"/>
                <a:gd name="connsiteX25" fmla="*/ 459671 w 2078407"/>
                <a:gd name="connsiteY25" fmla="*/ 128510 h 445827"/>
                <a:gd name="connsiteX26" fmla="*/ 222422 w 2078407"/>
                <a:gd name="connsiteY26" fmla="*/ 118625 h 445827"/>
                <a:gd name="connsiteX27" fmla="*/ 0 w 2078407"/>
                <a:gd name="connsiteY27" fmla="*/ 106268 h 445827"/>
                <a:gd name="connsiteX28" fmla="*/ 4943 w 2078407"/>
                <a:gd name="connsiteY28" fmla="*/ 0 h 445827"/>
                <a:gd name="connsiteX0" fmla="*/ 4943 w 2078407"/>
                <a:gd name="connsiteY0" fmla="*/ 0 h 445827"/>
                <a:gd name="connsiteX1" fmla="*/ 323747 w 2078407"/>
                <a:gd name="connsiteY1" fmla="*/ 14828 h 445827"/>
                <a:gd name="connsiteX2" fmla="*/ 353403 w 2078407"/>
                <a:gd name="connsiteY2" fmla="*/ 14828 h 445827"/>
                <a:gd name="connsiteX3" fmla="*/ 620309 w 2078407"/>
                <a:gd name="connsiteY3" fmla="*/ 34599 h 445827"/>
                <a:gd name="connsiteX4" fmla="*/ 850145 w 2078407"/>
                <a:gd name="connsiteY4" fmla="*/ 71669 h 445827"/>
                <a:gd name="connsiteX5" fmla="*/ 872387 w 2078407"/>
                <a:gd name="connsiteY5" fmla="*/ 106268 h 445827"/>
                <a:gd name="connsiteX6" fmla="*/ 1037968 w 2078407"/>
                <a:gd name="connsiteY6" fmla="*/ 153224 h 445827"/>
                <a:gd name="connsiteX7" fmla="*/ 1233204 w 2078407"/>
                <a:gd name="connsiteY7" fmla="*/ 180409 h 445827"/>
                <a:gd name="connsiteX8" fmla="*/ 1282631 w 2078407"/>
                <a:gd name="connsiteY8" fmla="*/ 210065 h 445827"/>
                <a:gd name="connsiteX9" fmla="*/ 1450683 w 2078407"/>
                <a:gd name="connsiteY9" fmla="*/ 237250 h 445827"/>
                <a:gd name="connsiteX10" fmla="*/ 1603907 w 2078407"/>
                <a:gd name="connsiteY10" fmla="*/ 276791 h 445827"/>
                <a:gd name="connsiteX11" fmla="*/ 1863399 w 2078407"/>
                <a:gd name="connsiteY11" fmla="*/ 254549 h 445827"/>
                <a:gd name="connsiteX12" fmla="*/ 2021566 w 2078407"/>
                <a:gd name="connsiteY12" fmla="*/ 232307 h 445827"/>
                <a:gd name="connsiteX13" fmla="*/ 2078407 w 2078407"/>
                <a:gd name="connsiteY13" fmla="*/ 257020 h 445827"/>
                <a:gd name="connsiteX14" fmla="*/ 1964724 w 2078407"/>
                <a:gd name="connsiteY14" fmla="*/ 348460 h 445827"/>
                <a:gd name="connsiteX15" fmla="*/ 1719775 w 2078407"/>
                <a:gd name="connsiteY15" fmla="*/ 445827 h 445827"/>
                <a:gd name="connsiteX16" fmla="*/ 1511289 w 2078407"/>
                <a:gd name="connsiteY16" fmla="*/ 441969 h 445827"/>
                <a:gd name="connsiteX17" fmla="*/ 1237380 w 2078407"/>
                <a:gd name="connsiteY17" fmla="*/ 411128 h 445827"/>
                <a:gd name="connsiteX18" fmla="*/ 1299148 w 2078407"/>
                <a:gd name="connsiteY18" fmla="*/ 389087 h 445827"/>
                <a:gd name="connsiteX19" fmla="*/ 991220 w 2078407"/>
                <a:gd name="connsiteY19" fmla="*/ 375241 h 445827"/>
                <a:gd name="connsiteX20" fmla="*/ 1082654 w 2078407"/>
                <a:gd name="connsiteY20" fmla="*/ 319787 h 445827"/>
                <a:gd name="connsiteX21" fmla="*/ 910054 w 2078407"/>
                <a:gd name="connsiteY21" fmla="*/ 276094 h 445827"/>
                <a:gd name="connsiteX22" fmla="*/ 731233 w 2078407"/>
                <a:gd name="connsiteY22" fmla="*/ 261166 h 445827"/>
                <a:gd name="connsiteX23" fmla="*/ 766026 w 2078407"/>
                <a:gd name="connsiteY23" fmla="*/ 215495 h 445827"/>
                <a:gd name="connsiteX24" fmla="*/ 650462 w 2078407"/>
                <a:gd name="connsiteY24" fmla="*/ 195330 h 445827"/>
                <a:gd name="connsiteX25" fmla="*/ 448205 w 2078407"/>
                <a:gd name="connsiteY25" fmla="*/ 185839 h 445827"/>
                <a:gd name="connsiteX26" fmla="*/ 222422 w 2078407"/>
                <a:gd name="connsiteY26" fmla="*/ 118625 h 445827"/>
                <a:gd name="connsiteX27" fmla="*/ 0 w 2078407"/>
                <a:gd name="connsiteY27" fmla="*/ 106268 h 445827"/>
                <a:gd name="connsiteX28" fmla="*/ 4943 w 2078407"/>
                <a:gd name="connsiteY28" fmla="*/ 0 h 445827"/>
                <a:gd name="connsiteX0" fmla="*/ 4943 w 2078407"/>
                <a:gd name="connsiteY0" fmla="*/ 0 h 445827"/>
                <a:gd name="connsiteX1" fmla="*/ 323747 w 2078407"/>
                <a:gd name="connsiteY1" fmla="*/ 14828 h 445827"/>
                <a:gd name="connsiteX2" fmla="*/ 353403 w 2078407"/>
                <a:gd name="connsiteY2" fmla="*/ 14828 h 445827"/>
                <a:gd name="connsiteX3" fmla="*/ 620309 w 2078407"/>
                <a:gd name="connsiteY3" fmla="*/ 34599 h 445827"/>
                <a:gd name="connsiteX4" fmla="*/ 850145 w 2078407"/>
                <a:gd name="connsiteY4" fmla="*/ 71669 h 445827"/>
                <a:gd name="connsiteX5" fmla="*/ 872387 w 2078407"/>
                <a:gd name="connsiteY5" fmla="*/ 106268 h 445827"/>
                <a:gd name="connsiteX6" fmla="*/ 1037968 w 2078407"/>
                <a:gd name="connsiteY6" fmla="*/ 153224 h 445827"/>
                <a:gd name="connsiteX7" fmla="*/ 1233204 w 2078407"/>
                <a:gd name="connsiteY7" fmla="*/ 180409 h 445827"/>
                <a:gd name="connsiteX8" fmla="*/ 1282631 w 2078407"/>
                <a:gd name="connsiteY8" fmla="*/ 210065 h 445827"/>
                <a:gd name="connsiteX9" fmla="*/ 1450683 w 2078407"/>
                <a:gd name="connsiteY9" fmla="*/ 237250 h 445827"/>
                <a:gd name="connsiteX10" fmla="*/ 1603907 w 2078407"/>
                <a:gd name="connsiteY10" fmla="*/ 276791 h 445827"/>
                <a:gd name="connsiteX11" fmla="*/ 1863399 w 2078407"/>
                <a:gd name="connsiteY11" fmla="*/ 254549 h 445827"/>
                <a:gd name="connsiteX12" fmla="*/ 2021566 w 2078407"/>
                <a:gd name="connsiteY12" fmla="*/ 232307 h 445827"/>
                <a:gd name="connsiteX13" fmla="*/ 2078407 w 2078407"/>
                <a:gd name="connsiteY13" fmla="*/ 257020 h 445827"/>
                <a:gd name="connsiteX14" fmla="*/ 1964724 w 2078407"/>
                <a:gd name="connsiteY14" fmla="*/ 348460 h 445827"/>
                <a:gd name="connsiteX15" fmla="*/ 1719775 w 2078407"/>
                <a:gd name="connsiteY15" fmla="*/ 445827 h 445827"/>
                <a:gd name="connsiteX16" fmla="*/ 1511289 w 2078407"/>
                <a:gd name="connsiteY16" fmla="*/ 441969 h 445827"/>
                <a:gd name="connsiteX17" fmla="*/ 1237380 w 2078407"/>
                <a:gd name="connsiteY17" fmla="*/ 411128 h 445827"/>
                <a:gd name="connsiteX18" fmla="*/ 1299148 w 2078407"/>
                <a:gd name="connsiteY18" fmla="*/ 389087 h 445827"/>
                <a:gd name="connsiteX19" fmla="*/ 991220 w 2078407"/>
                <a:gd name="connsiteY19" fmla="*/ 375241 h 445827"/>
                <a:gd name="connsiteX20" fmla="*/ 1082654 w 2078407"/>
                <a:gd name="connsiteY20" fmla="*/ 319787 h 445827"/>
                <a:gd name="connsiteX21" fmla="*/ 910054 w 2078407"/>
                <a:gd name="connsiteY21" fmla="*/ 276094 h 445827"/>
                <a:gd name="connsiteX22" fmla="*/ 731233 w 2078407"/>
                <a:gd name="connsiteY22" fmla="*/ 261166 h 445827"/>
                <a:gd name="connsiteX23" fmla="*/ 766026 w 2078407"/>
                <a:gd name="connsiteY23" fmla="*/ 215495 h 445827"/>
                <a:gd name="connsiteX24" fmla="*/ 650462 w 2078407"/>
                <a:gd name="connsiteY24" fmla="*/ 195330 h 445827"/>
                <a:gd name="connsiteX25" fmla="*/ 448205 w 2078407"/>
                <a:gd name="connsiteY25" fmla="*/ 185839 h 445827"/>
                <a:gd name="connsiteX26" fmla="*/ 208090 w 2078407"/>
                <a:gd name="connsiteY26" fmla="*/ 170222 h 445827"/>
                <a:gd name="connsiteX27" fmla="*/ 0 w 2078407"/>
                <a:gd name="connsiteY27" fmla="*/ 106268 h 445827"/>
                <a:gd name="connsiteX28" fmla="*/ 4943 w 2078407"/>
                <a:gd name="connsiteY28" fmla="*/ 0 h 445827"/>
                <a:gd name="connsiteX0" fmla="*/ 0 w 2073464"/>
                <a:gd name="connsiteY0" fmla="*/ 0 h 445827"/>
                <a:gd name="connsiteX1" fmla="*/ 318804 w 2073464"/>
                <a:gd name="connsiteY1" fmla="*/ 14828 h 445827"/>
                <a:gd name="connsiteX2" fmla="*/ 348460 w 2073464"/>
                <a:gd name="connsiteY2" fmla="*/ 14828 h 445827"/>
                <a:gd name="connsiteX3" fmla="*/ 615366 w 2073464"/>
                <a:gd name="connsiteY3" fmla="*/ 34599 h 445827"/>
                <a:gd name="connsiteX4" fmla="*/ 845202 w 2073464"/>
                <a:gd name="connsiteY4" fmla="*/ 71669 h 445827"/>
                <a:gd name="connsiteX5" fmla="*/ 867444 w 2073464"/>
                <a:gd name="connsiteY5" fmla="*/ 106268 h 445827"/>
                <a:gd name="connsiteX6" fmla="*/ 1033025 w 2073464"/>
                <a:gd name="connsiteY6" fmla="*/ 153224 h 445827"/>
                <a:gd name="connsiteX7" fmla="*/ 1228261 w 2073464"/>
                <a:gd name="connsiteY7" fmla="*/ 180409 h 445827"/>
                <a:gd name="connsiteX8" fmla="*/ 1277688 w 2073464"/>
                <a:gd name="connsiteY8" fmla="*/ 210065 h 445827"/>
                <a:gd name="connsiteX9" fmla="*/ 1445740 w 2073464"/>
                <a:gd name="connsiteY9" fmla="*/ 237250 h 445827"/>
                <a:gd name="connsiteX10" fmla="*/ 1598964 w 2073464"/>
                <a:gd name="connsiteY10" fmla="*/ 276791 h 445827"/>
                <a:gd name="connsiteX11" fmla="*/ 1858456 w 2073464"/>
                <a:gd name="connsiteY11" fmla="*/ 254549 h 445827"/>
                <a:gd name="connsiteX12" fmla="*/ 2016623 w 2073464"/>
                <a:gd name="connsiteY12" fmla="*/ 232307 h 445827"/>
                <a:gd name="connsiteX13" fmla="*/ 2073464 w 2073464"/>
                <a:gd name="connsiteY13" fmla="*/ 257020 h 445827"/>
                <a:gd name="connsiteX14" fmla="*/ 1959781 w 2073464"/>
                <a:gd name="connsiteY14" fmla="*/ 348460 h 445827"/>
                <a:gd name="connsiteX15" fmla="*/ 1714832 w 2073464"/>
                <a:gd name="connsiteY15" fmla="*/ 445827 h 445827"/>
                <a:gd name="connsiteX16" fmla="*/ 1506346 w 2073464"/>
                <a:gd name="connsiteY16" fmla="*/ 441969 h 445827"/>
                <a:gd name="connsiteX17" fmla="*/ 1232437 w 2073464"/>
                <a:gd name="connsiteY17" fmla="*/ 411128 h 445827"/>
                <a:gd name="connsiteX18" fmla="*/ 1294205 w 2073464"/>
                <a:gd name="connsiteY18" fmla="*/ 389087 h 445827"/>
                <a:gd name="connsiteX19" fmla="*/ 986277 w 2073464"/>
                <a:gd name="connsiteY19" fmla="*/ 375241 h 445827"/>
                <a:gd name="connsiteX20" fmla="*/ 1077711 w 2073464"/>
                <a:gd name="connsiteY20" fmla="*/ 319787 h 445827"/>
                <a:gd name="connsiteX21" fmla="*/ 905111 w 2073464"/>
                <a:gd name="connsiteY21" fmla="*/ 276094 h 445827"/>
                <a:gd name="connsiteX22" fmla="*/ 726290 w 2073464"/>
                <a:gd name="connsiteY22" fmla="*/ 261166 h 445827"/>
                <a:gd name="connsiteX23" fmla="*/ 761083 w 2073464"/>
                <a:gd name="connsiteY23" fmla="*/ 215495 h 445827"/>
                <a:gd name="connsiteX24" fmla="*/ 645519 w 2073464"/>
                <a:gd name="connsiteY24" fmla="*/ 195330 h 445827"/>
                <a:gd name="connsiteX25" fmla="*/ 443262 w 2073464"/>
                <a:gd name="connsiteY25" fmla="*/ 185839 h 445827"/>
                <a:gd name="connsiteX26" fmla="*/ 203147 w 2073464"/>
                <a:gd name="connsiteY26" fmla="*/ 170222 h 445827"/>
                <a:gd name="connsiteX27" fmla="*/ 9390 w 2073464"/>
                <a:gd name="connsiteY27" fmla="*/ 154998 h 445827"/>
                <a:gd name="connsiteX28" fmla="*/ 0 w 2073464"/>
                <a:gd name="connsiteY28" fmla="*/ 0 h 445827"/>
                <a:gd name="connsiteX0" fmla="*/ 16409 w 2089873"/>
                <a:gd name="connsiteY0" fmla="*/ 0 h 445827"/>
                <a:gd name="connsiteX1" fmla="*/ 335213 w 2089873"/>
                <a:gd name="connsiteY1" fmla="*/ 14828 h 445827"/>
                <a:gd name="connsiteX2" fmla="*/ 364869 w 2089873"/>
                <a:gd name="connsiteY2" fmla="*/ 14828 h 445827"/>
                <a:gd name="connsiteX3" fmla="*/ 631775 w 2089873"/>
                <a:gd name="connsiteY3" fmla="*/ 34599 h 445827"/>
                <a:gd name="connsiteX4" fmla="*/ 861611 w 2089873"/>
                <a:gd name="connsiteY4" fmla="*/ 71669 h 445827"/>
                <a:gd name="connsiteX5" fmla="*/ 883853 w 2089873"/>
                <a:gd name="connsiteY5" fmla="*/ 106268 h 445827"/>
                <a:gd name="connsiteX6" fmla="*/ 1049434 w 2089873"/>
                <a:gd name="connsiteY6" fmla="*/ 153224 h 445827"/>
                <a:gd name="connsiteX7" fmla="*/ 1244670 w 2089873"/>
                <a:gd name="connsiteY7" fmla="*/ 180409 h 445827"/>
                <a:gd name="connsiteX8" fmla="*/ 1294097 w 2089873"/>
                <a:gd name="connsiteY8" fmla="*/ 210065 h 445827"/>
                <a:gd name="connsiteX9" fmla="*/ 1462149 w 2089873"/>
                <a:gd name="connsiteY9" fmla="*/ 237250 h 445827"/>
                <a:gd name="connsiteX10" fmla="*/ 1615373 w 2089873"/>
                <a:gd name="connsiteY10" fmla="*/ 276791 h 445827"/>
                <a:gd name="connsiteX11" fmla="*/ 1874865 w 2089873"/>
                <a:gd name="connsiteY11" fmla="*/ 254549 h 445827"/>
                <a:gd name="connsiteX12" fmla="*/ 2033032 w 2089873"/>
                <a:gd name="connsiteY12" fmla="*/ 232307 h 445827"/>
                <a:gd name="connsiteX13" fmla="*/ 2089873 w 2089873"/>
                <a:gd name="connsiteY13" fmla="*/ 257020 h 445827"/>
                <a:gd name="connsiteX14" fmla="*/ 1976190 w 2089873"/>
                <a:gd name="connsiteY14" fmla="*/ 348460 h 445827"/>
                <a:gd name="connsiteX15" fmla="*/ 1731241 w 2089873"/>
                <a:gd name="connsiteY15" fmla="*/ 445827 h 445827"/>
                <a:gd name="connsiteX16" fmla="*/ 1522755 w 2089873"/>
                <a:gd name="connsiteY16" fmla="*/ 441969 h 445827"/>
                <a:gd name="connsiteX17" fmla="*/ 1248846 w 2089873"/>
                <a:gd name="connsiteY17" fmla="*/ 411128 h 445827"/>
                <a:gd name="connsiteX18" fmla="*/ 1310614 w 2089873"/>
                <a:gd name="connsiteY18" fmla="*/ 389087 h 445827"/>
                <a:gd name="connsiteX19" fmla="*/ 1002686 w 2089873"/>
                <a:gd name="connsiteY19" fmla="*/ 375241 h 445827"/>
                <a:gd name="connsiteX20" fmla="*/ 1094120 w 2089873"/>
                <a:gd name="connsiteY20" fmla="*/ 319787 h 445827"/>
                <a:gd name="connsiteX21" fmla="*/ 921520 w 2089873"/>
                <a:gd name="connsiteY21" fmla="*/ 276094 h 445827"/>
                <a:gd name="connsiteX22" fmla="*/ 742699 w 2089873"/>
                <a:gd name="connsiteY22" fmla="*/ 261166 h 445827"/>
                <a:gd name="connsiteX23" fmla="*/ 777492 w 2089873"/>
                <a:gd name="connsiteY23" fmla="*/ 215495 h 445827"/>
                <a:gd name="connsiteX24" fmla="*/ 661928 w 2089873"/>
                <a:gd name="connsiteY24" fmla="*/ 195330 h 445827"/>
                <a:gd name="connsiteX25" fmla="*/ 459671 w 2089873"/>
                <a:gd name="connsiteY25" fmla="*/ 185839 h 445827"/>
                <a:gd name="connsiteX26" fmla="*/ 219556 w 2089873"/>
                <a:gd name="connsiteY26" fmla="*/ 170222 h 445827"/>
                <a:gd name="connsiteX27" fmla="*/ 0 w 2089873"/>
                <a:gd name="connsiteY27" fmla="*/ 152131 h 445827"/>
                <a:gd name="connsiteX28" fmla="*/ 16409 w 2089873"/>
                <a:gd name="connsiteY28" fmla="*/ 0 h 445827"/>
                <a:gd name="connsiteX0" fmla="*/ 16409 w 2089873"/>
                <a:gd name="connsiteY0" fmla="*/ 0 h 445827"/>
                <a:gd name="connsiteX1" fmla="*/ 335213 w 2089873"/>
                <a:gd name="connsiteY1" fmla="*/ 14828 h 445827"/>
                <a:gd name="connsiteX2" fmla="*/ 364869 w 2089873"/>
                <a:gd name="connsiteY2" fmla="*/ 14828 h 445827"/>
                <a:gd name="connsiteX3" fmla="*/ 631775 w 2089873"/>
                <a:gd name="connsiteY3" fmla="*/ 34599 h 445827"/>
                <a:gd name="connsiteX4" fmla="*/ 861611 w 2089873"/>
                <a:gd name="connsiteY4" fmla="*/ 71669 h 445827"/>
                <a:gd name="connsiteX5" fmla="*/ 883853 w 2089873"/>
                <a:gd name="connsiteY5" fmla="*/ 106268 h 445827"/>
                <a:gd name="connsiteX6" fmla="*/ 1049434 w 2089873"/>
                <a:gd name="connsiteY6" fmla="*/ 153224 h 445827"/>
                <a:gd name="connsiteX7" fmla="*/ 1244670 w 2089873"/>
                <a:gd name="connsiteY7" fmla="*/ 180409 h 445827"/>
                <a:gd name="connsiteX8" fmla="*/ 1294097 w 2089873"/>
                <a:gd name="connsiteY8" fmla="*/ 210065 h 445827"/>
                <a:gd name="connsiteX9" fmla="*/ 1462149 w 2089873"/>
                <a:gd name="connsiteY9" fmla="*/ 237250 h 445827"/>
                <a:gd name="connsiteX10" fmla="*/ 1615373 w 2089873"/>
                <a:gd name="connsiteY10" fmla="*/ 276791 h 445827"/>
                <a:gd name="connsiteX11" fmla="*/ 1874865 w 2089873"/>
                <a:gd name="connsiteY11" fmla="*/ 254549 h 445827"/>
                <a:gd name="connsiteX12" fmla="*/ 2033032 w 2089873"/>
                <a:gd name="connsiteY12" fmla="*/ 232307 h 445827"/>
                <a:gd name="connsiteX13" fmla="*/ 2089873 w 2089873"/>
                <a:gd name="connsiteY13" fmla="*/ 257020 h 445827"/>
                <a:gd name="connsiteX14" fmla="*/ 1976190 w 2089873"/>
                <a:gd name="connsiteY14" fmla="*/ 348460 h 445827"/>
                <a:gd name="connsiteX15" fmla="*/ 1731241 w 2089873"/>
                <a:gd name="connsiteY15" fmla="*/ 445827 h 445827"/>
                <a:gd name="connsiteX16" fmla="*/ 1522755 w 2089873"/>
                <a:gd name="connsiteY16" fmla="*/ 441969 h 445827"/>
                <a:gd name="connsiteX17" fmla="*/ 1248846 w 2089873"/>
                <a:gd name="connsiteY17" fmla="*/ 411128 h 445827"/>
                <a:gd name="connsiteX18" fmla="*/ 1310614 w 2089873"/>
                <a:gd name="connsiteY18" fmla="*/ 389087 h 445827"/>
                <a:gd name="connsiteX19" fmla="*/ 1002686 w 2089873"/>
                <a:gd name="connsiteY19" fmla="*/ 375241 h 445827"/>
                <a:gd name="connsiteX20" fmla="*/ 1094120 w 2089873"/>
                <a:gd name="connsiteY20" fmla="*/ 319787 h 445827"/>
                <a:gd name="connsiteX21" fmla="*/ 921520 w 2089873"/>
                <a:gd name="connsiteY21" fmla="*/ 276094 h 445827"/>
                <a:gd name="connsiteX22" fmla="*/ 742699 w 2089873"/>
                <a:gd name="connsiteY22" fmla="*/ 261166 h 445827"/>
                <a:gd name="connsiteX23" fmla="*/ 777492 w 2089873"/>
                <a:gd name="connsiteY23" fmla="*/ 215495 h 445827"/>
                <a:gd name="connsiteX24" fmla="*/ 661928 w 2089873"/>
                <a:gd name="connsiteY24" fmla="*/ 195330 h 445827"/>
                <a:gd name="connsiteX25" fmla="*/ 459671 w 2089873"/>
                <a:gd name="connsiteY25" fmla="*/ 185839 h 445827"/>
                <a:gd name="connsiteX26" fmla="*/ 236755 w 2089873"/>
                <a:gd name="connsiteY26" fmla="*/ 161623 h 445827"/>
                <a:gd name="connsiteX27" fmla="*/ 0 w 2089873"/>
                <a:gd name="connsiteY27" fmla="*/ 152131 h 445827"/>
                <a:gd name="connsiteX28" fmla="*/ 16409 w 2089873"/>
                <a:gd name="connsiteY28" fmla="*/ 0 h 445827"/>
                <a:gd name="connsiteX0" fmla="*/ 16409 w 2089873"/>
                <a:gd name="connsiteY0" fmla="*/ 0 h 445827"/>
                <a:gd name="connsiteX1" fmla="*/ 335213 w 2089873"/>
                <a:gd name="connsiteY1" fmla="*/ 14828 h 445827"/>
                <a:gd name="connsiteX2" fmla="*/ 364869 w 2089873"/>
                <a:gd name="connsiteY2" fmla="*/ 14828 h 445827"/>
                <a:gd name="connsiteX3" fmla="*/ 631775 w 2089873"/>
                <a:gd name="connsiteY3" fmla="*/ 34599 h 445827"/>
                <a:gd name="connsiteX4" fmla="*/ 861611 w 2089873"/>
                <a:gd name="connsiteY4" fmla="*/ 71669 h 445827"/>
                <a:gd name="connsiteX5" fmla="*/ 883853 w 2089873"/>
                <a:gd name="connsiteY5" fmla="*/ 106268 h 445827"/>
                <a:gd name="connsiteX6" fmla="*/ 1049434 w 2089873"/>
                <a:gd name="connsiteY6" fmla="*/ 153224 h 445827"/>
                <a:gd name="connsiteX7" fmla="*/ 1244670 w 2089873"/>
                <a:gd name="connsiteY7" fmla="*/ 180409 h 445827"/>
                <a:gd name="connsiteX8" fmla="*/ 1294097 w 2089873"/>
                <a:gd name="connsiteY8" fmla="*/ 210065 h 445827"/>
                <a:gd name="connsiteX9" fmla="*/ 1462149 w 2089873"/>
                <a:gd name="connsiteY9" fmla="*/ 237250 h 445827"/>
                <a:gd name="connsiteX10" fmla="*/ 1615373 w 2089873"/>
                <a:gd name="connsiteY10" fmla="*/ 276791 h 445827"/>
                <a:gd name="connsiteX11" fmla="*/ 1874865 w 2089873"/>
                <a:gd name="connsiteY11" fmla="*/ 254549 h 445827"/>
                <a:gd name="connsiteX12" fmla="*/ 2033032 w 2089873"/>
                <a:gd name="connsiteY12" fmla="*/ 232307 h 445827"/>
                <a:gd name="connsiteX13" fmla="*/ 2089873 w 2089873"/>
                <a:gd name="connsiteY13" fmla="*/ 257020 h 445827"/>
                <a:gd name="connsiteX14" fmla="*/ 1976190 w 2089873"/>
                <a:gd name="connsiteY14" fmla="*/ 348460 h 445827"/>
                <a:gd name="connsiteX15" fmla="*/ 1731241 w 2089873"/>
                <a:gd name="connsiteY15" fmla="*/ 445827 h 445827"/>
                <a:gd name="connsiteX16" fmla="*/ 1522755 w 2089873"/>
                <a:gd name="connsiteY16" fmla="*/ 441969 h 445827"/>
                <a:gd name="connsiteX17" fmla="*/ 1248846 w 2089873"/>
                <a:gd name="connsiteY17" fmla="*/ 411128 h 445827"/>
                <a:gd name="connsiteX18" fmla="*/ 1310614 w 2089873"/>
                <a:gd name="connsiteY18" fmla="*/ 389087 h 445827"/>
                <a:gd name="connsiteX19" fmla="*/ 1019884 w 2089873"/>
                <a:gd name="connsiteY19" fmla="*/ 355175 h 445827"/>
                <a:gd name="connsiteX20" fmla="*/ 1094120 w 2089873"/>
                <a:gd name="connsiteY20" fmla="*/ 319787 h 445827"/>
                <a:gd name="connsiteX21" fmla="*/ 921520 w 2089873"/>
                <a:gd name="connsiteY21" fmla="*/ 276094 h 445827"/>
                <a:gd name="connsiteX22" fmla="*/ 742699 w 2089873"/>
                <a:gd name="connsiteY22" fmla="*/ 261166 h 445827"/>
                <a:gd name="connsiteX23" fmla="*/ 777492 w 2089873"/>
                <a:gd name="connsiteY23" fmla="*/ 215495 h 445827"/>
                <a:gd name="connsiteX24" fmla="*/ 661928 w 2089873"/>
                <a:gd name="connsiteY24" fmla="*/ 195330 h 445827"/>
                <a:gd name="connsiteX25" fmla="*/ 459671 w 2089873"/>
                <a:gd name="connsiteY25" fmla="*/ 185839 h 445827"/>
                <a:gd name="connsiteX26" fmla="*/ 236755 w 2089873"/>
                <a:gd name="connsiteY26" fmla="*/ 161623 h 445827"/>
                <a:gd name="connsiteX27" fmla="*/ 0 w 2089873"/>
                <a:gd name="connsiteY27" fmla="*/ 152131 h 445827"/>
                <a:gd name="connsiteX28" fmla="*/ 16409 w 2089873"/>
                <a:gd name="connsiteY28" fmla="*/ 0 h 445827"/>
                <a:gd name="connsiteX0" fmla="*/ 240908 w 2089873"/>
                <a:gd name="connsiteY0" fmla="*/ 0 h 441425"/>
                <a:gd name="connsiteX1" fmla="*/ 335213 w 2089873"/>
                <a:gd name="connsiteY1" fmla="*/ 10426 h 441425"/>
                <a:gd name="connsiteX2" fmla="*/ 364869 w 2089873"/>
                <a:gd name="connsiteY2" fmla="*/ 10426 h 441425"/>
                <a:gd name="connsiteX3" fmla="*/ 631775 w 2089873"/>
                <a:gd name="connsiteY3" fmla="*/ 30197 h 441425"/>
                <a:gd name="connsiteX4" fmla="*/ 861611 w 2089873"/>
                <a:gd name="connsiteY4" fmla="*/ 67267 h 441425"/>
                <a:gd name="connsiteX5" fmla="*/ 883853 w 2089873"/>
                <a:gd name="connsiteY5" fmla="*/ 101866 h 441425"/>
                <a:gd name="connsiteX6" fmla="*/ 1049434 w 2089873"/>
                <a:gd name="connsiteY6" fmla="*/ 148822 h 441425"/>
                <a:gd name="connsiteX7" fmla="*/ 1244670 w 2089873"/>
                <a:gd name="connsiteY7" fmla="*/ 176007 h 441425"/>
                <a:gd name="connsiteX8" fmla="*/ 1294097 w 2089873"/>
                <a:gd name="connsiteY8" fmla="*/ 205663 h 441425"/>
                <a:gd name="connsiteX9" fmla="*/ 1462149 w 2089873"/>
                <a:gd name="connsiteY9" fmla="*/ 232848 h 441425"/>
                <a:gd name="connsiteX10" fmla="*/ 1615373 w 2089873"/>
                <a:gd name="connsiteY10" fmla="*/ 272389 h 441425"/>
                <a:gd name="connsiteX11" fmla="*/ 1874865 w 2089873"/>
                <a:gd name="connsiteY11" fmla="*/ 250147 h 441425"/>
                <a:gd name="connsiteX12" fmla="*/ 2033032 w 2089873"/>
                <a:gd name="connsiteY12" fmla="*/ 227905 h 441425"/>
                <a:gd name="connsiteX13" fmla="*/ 2089873 w 2089873"/>
                <a:gd name="connsiteY13" fmla="*/ 252618 h 441425"/>
                <a:gd name="connsiteX14" fmla="*/ 1976190 w 2089873"/>
                <a:gd name="connsiteY14" fmla="*/ 344058 h 441425"/>
                <a:gd name="connsiteX15" fmla="*/ 1731241 w 2089873"/>
                <a:gd name="connsiteY15" fmla="*/ 441425 h 441425"/>
                <a:gd name="connsiteX16" fmla="*/ 1522755 w 2089873"/>
                <a:gd name="connsiteY16" fmla="*/ 437567 h 441425"/>
                <a:gd name="connsiteX17" fmla="*/ 1248846 w 2089873"/>
                <a:gd name="connsiteY17" fmla="*/ 406726 h 441425"/>
                <a:gd name="connsiteX18" fmla="*/ 1310614 w 2089873"/>
                <a:gd name="connsiteY18" fmla="*/ 384685 h 441425"/>
                <a:gd name="connsiteX19" fmla="*/ 1019884 w 2089873"/>
                <a:gd name="connsiteY19" fmla="*/ 350773 h 441425"/>
                <a:gd name="connsiteX20" fmla="*/ 1094120 w 2089873"/>
                <a:gd name="connsiteY20" fmla="*/ 315385 h 441425"/>
                <a:gd name="connsiteX21" fmla="*/ 921520 w 2089873"/>
                <a:gd name="connsiteY21" fmla="*/ 271692 h 441425"/>
                <a:gd name="connsiteX22" fmla="*/ 742699 w 2089873"/>
                <a:gd name="connsiteY22" fmla="*/ 256764 h 441425"/>
                <a:gd name="connsiteX23" fmla="*/ 777492 w 2089873"/>
                <a:gd name="connsiteY23" fmla="*/ 211093 h 441425"/>
                <a:gd name="connsiteX24" fmla="*/ 661928 w 2089873"/>
                <a:gd name="connsiteY24" fmla="*/ 190928 h 441425"/>
                <a:gd name="connsiteX25" fmla="*/ 459671 w 2089873"/>
                <a:gd name="connsiteY25" fmla="*/ 181437 h 441425"/>
                <a:gd name="connsiteX26" fmla="*/ 236755 w 2089873"/>
                <a:gd name="connsiteY26" fmla="*/ 157221 h 441425"/>
                <a:gd name="connsiteX27" fmla="*/ 0 w 2089873"/>
                <a:gd name="connsiteY27" fmla="*/ 147729 h 441425"/>
                <a:gd name="connsiteX28" fmla="*/ 240908 w 2089873"/>
                <a:gd name="connsiteY28" fmla="*/ 0 h 441425"/>
                <a:gd name="connsiteX0" fmla="*/ 4153 w 1853118"/>
                <a:gd name="connsiteY0" fmla="*/ 0 h 441425"/>
                <a:gd name="connsiteX1" fmla="*/ 98458 w 1853118"/>
                <a:gd name="connsiteY1" fmla="*/ 10426 h 441425"/>
                <a:gd name="connsiteX2" fmla="*/ 128114 w 1853118"/>
                <a:gd name="connsiteY2" fmla="*/ 10426 h 441425"/>
                <a:gd name="connsiteX3" fmla="*/ 395020 w 1853118"/>
                <a:gd name="connsiteY3" fmla="*/ 30197 h 441425"/>
                <a:gd name="connsiteX4" fmla="*/ 624856 w 1853118"/>
                <a:gd name="connsiteY4" fmla="*/ 67267 h 441425"/>
                <a:gd name="connsiteX5" fmla="*/ 647098 w 1853118"/>
                <a:gd name="connsiteY5" fmla="*/ 101866 h 441425"/>
                <a:gd name="connsiteX6" fmla="*/ 812679 w 1853118"/>
                <a:gd name="connsiteY6" fmla="*/ 148822 h 441425"/>
                <a:gd name="connsiteX7" fmla="*/ 1007915 w 1853118"/>
                <a:gd name="connsiteY7" fmla="*/ 176007 h 441425"/>
                <a:gd name="connsiteX8" fmla="*/ 1057342 w 1853118"/>
                <a:gd name="connsiteY8" fmla="*/ 205663 h 441425"/>
                <a:gd name="connsiteX9" fmla="*/ 1225394 w 1853118"/>
                <a:gd name="connsiteY9" fmla="*/ 232848 h 441425"/>
                <a:gd name="connsiteX10" fmla="*/ 1378618 w 1853118"/>
                <a:gd name="connsiteY10" fmla="*/ 272389 h 441425"/>
                <a:gd name="connsiteX11" fmla="*/ 1638110 w 1853118"/>
                <a:gd name="connsiteY11" fmla="*/ 250147 h 441425"/>
                <a:gd name="connsiteX12" fmla="*/ 1796277 w 1853118"/>
                <a:gd name="connsiteY12" fmla="*/ 227905 h 441425"/>
                <a:gd name="connsiteX13" fmla="*/ 1853118 w 1853118"/>
                <a:gd name="connsiteY13" fmla="*/ 252618 h 441425"/>
                <a:gd name="connsiteX14" fmla="*/ 1739435 w 1853118"/>
                <a:gd name="connsiteY14" fmla="*/ 344058 h 441425"/>
                <a:gd name="connsiteX15" fmla="*/ 1494486 w 1853118"/>
                <a:gd name="connsiteY15" fmla="*/ 441425 h 441425"/>
                <a:gd name="connsiteX16" fmla="*/ 1286000 w 1853118"/>
                <a:gd name="connsiteY16" fmla="*/ 437567 h 441425"/>
                <a:gd name="connsiteX17" fmla="*/ 1012091 w 1853118"/>
                <a:gd name="connsiteY17" fmla="*/ 406726 h 441425"/>
                <a:gd name="connsiteX18" fmla="*/ 1073859 w 1853118"/>
                <a:gd name="connsiteY18" fmla="*/ 384685 h 441425"/>
                <a:gd name="connsiteX19" fmla="*/ 783129 w 1853118"/>
                <a:gd name="connsiteY19" fmla="*/ 350773 h 441425"/>
                <a:gd name="connsiteX20" fmla="*/ 857365 w 1853118"/>
                <a:gd name="connsiteY20" fmla="*/ 315385 h 441425"/>
                <a:gd name="connsiteX21" fmla="*/ 684765 w 1853118"/>
                <a:gd name="connsiteY21" fmla="*/ 271692 h 441425"/>
                <a:gd name="connsiteX22" fmla="*/ 505944 w 1853118"/>
                <a:gd name="connsiteY22" fmla="*/ 256764 h 441425"/>
                <a:gd name="connsiteX23" fmla="*/ 540737 w 1853118"/>
                <a:gd name="connsiteY23" fmla="*/ 211093 h 441425"/>
                <a:gd name="connsiteX24" fmla="*/ 425173 w 1853118"/>
                <a:gd name="connsiteY24" fmla="*/ 190928 h 441425"/>
                <a:gd name="connsiteX25" fmla="*/ 222916 w 1853118"/>
                <a:gd name="connsiteY25" fmla="*/ 181437 h 441425"/>
                <a:gd name="connsiteX26" fmla="*/ 0 w 1853118"/>
                <a:gd name="connsiteY26" fmla="*/ 157221 h 441425"/>
                <a:gd name="connsiteX27" fmla="*/ 4153 w 1853118"/>
                <a:gd name="connsiteY27" fmla="*/ 0 h 44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53118" h="441425">
                  <a:moveTo>
                    <a:pt x="4153" y="0"/>
                  </a:moveTo>
                  <a:lnTo>
                    <a:pt x="98458" y="10426"/>
                  </a:lnTo>
                  <a:lnTo>
                    <a:pt x="128114" y="10426"/>
                  </a:lnTo>
                  <a:lnTo>
                    <a:pt x="395020" y="30197"/>
                  </a:lnTo>
                  <a:lnTo>
                    <a:pt x="624856" y="67267"/>
                  </a:lnTo>
                  <a:lnTo>
                    <a:pt x="647098" y="101866"/>
                  </a:lnTo>
                  <a:lnTo>
                    <a:pt x="812679" y="148822"/>
                  </a:lnTo>
                  <a:lnTo>
                    <a:pt x="1007915" y="176007"/>
                  </a:lnTo>
                  <a:lnTo>
                    <a:pt x="1057342" y="205663"/>
                  </a:lnTo>
                  <a:lnTo>
                    <a:pt x="1225394" y="232848"/>
                  </a:lnTo>
                  <a:lnTo>
                    <a:pt x="1378618" y="272389"/>
                  </a:lnTo>
                  <a:lnTo>
                    <a:pt x="1638110" y="250147"/>
                  </a:lnTo>
                  <a:lnTo>
                    <a:pt x="1796277" y="227905"/>
                  </a:lnTo>
                  <a:lnTo>
                    <a:pt x="1853118" y="252618"/>
                  </a:lnTo>
                  <a:lnTo>
                    <a:pt x="1739435" y="344058"/>
                  </a:lnTo>
                  <a:lnTo>
                    <a:pt x="1494486" y="441425"/>
                  </a:lnTo>
                  <a:lnTo>
                    <a:pt x="1286000" y="437567"/>
                  </a:lnTo>
                  <a:lnTo>
                    <a:pt x="1012091" y="406726"/>
                  </a:lnTo>
                  <a:lnTo>
                    <a:pt x="1073859" y="384685"/>
                  </a:lnTo>
                  <a:lnTo>
                    <a:pt x="783129" y="350773"/>
                  </a:lnTo>
                  <a:lnTo>
                    <a:pt x="857365" y="315385"/>
                  </a:lnTo>
                  <a:lnTo>
                    <a:pt x="684765" y="271692"/>
                  </a:lnTo>
                  <a:lnTo>
                    <a:pt x="505944" y="256764"/>
                  </a:lnTo>
                  <a:lnTo>
                    <a:pt x="540737" y="211093"/>
                  </a:lnTo>
                  <a:lnTo>
                    <a:pt x="425173" y="190928"/>
                  </a:lnTo>
                  <a:lnTo>
                    <a:pt x="222916" y="181437"/>
                  </a:lnTo>
                  <a:lnTo>
                    <a:pt x="0" y="157221"/>
                  </a:lnTo>
                  <a:lnTo>
                    <a:pt x="4153" y="0"/>
                  </a:lnTo>
                  <a:close/>
                </a:path>
              </a:pathLst>
            </a:custGeom>
            <a:solidFill>
              <a:srgbClr val="FFFF00">
                <a:alpha val="30000"/>
              </a:srgb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latin typeface="Avenir Next LT Pro" panose="020B0504020202020204" pitchFamily="34" charset="0"/>
              </a:endParaRPr>
            </a:p>
          </p:txBody>
        </p:sp>
      </p:grpSp>
      <p:sp>
        <p:nvSpPr>
          <p:cNvPr id="40" name="TextBox 39">
            <a:extLst>
              <a:ext uri="{FF2B5EF4-FFF2-40B4-BE49-F238E27FC236}">
                <a16:creationId xmlns:a16="http://schemas.microsoft.com/office/drawing/2014/main" id="{428BDDD5-7B06-C305-E1B0-7C52338ED310}"/>
              </a:ext>
            </a:extLst>
          </p:cNvPr>
          <p:cNvSpPr txBox="1"/>
          <p:nvPr/>
        </p:nvSpPr>
        <p:spPr>
          <a:xfrm>
            <a:off x="3598408" y="4394577"/>
            <a:ext cx="3122053" cy="600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EF0F1"/>
                </a:solidFill>
                <a:effectLst/>
                <a:uLnTx/>
                <a:uFillTx/>
                <a:latin typeface="Avenir Next LT Pro" panose="020B0504020202020204" pitchFamily="34" charset="0"/>
              </a:rPr>
              <a:t>Exploration prospects in the </a:t>
            </a:r>
            <a:r>
              <a:rPr kumimoji="0" lang="en-US" sz="1100" b="1" i="0" u="none" strike="noStrike" kern="1200" cap="none" spc="0" normalizeH="0" baseline="0" noProof="0" dirty="0">
                <a:ln>
                  <a:noFill/>
                </a:ln>
                <a:solidFill>
                  <a:srgbClr val="EEF0F1"/>
                </a:solidFill>
                <a:effectLst/>
                <a:uLnTx/>
                <a:uFillTx/>
                <a:latin typeface="Avenir Next LT Pro" panose="020B0504020202020204" pitchFamily="34" charset="0"/>
              </a:rPr>
              <a:t>Nariva</a:t>
            </a:r>
            <a:r>
              <a:rPr kumimoji="0" lang="en-US" sz="1100" b="0" i="0" u="none" strike="noStrike" kern="1200" cap="none" spc="0" normalizeH="0" baseline="0" noProof="0" dirty="0">
                <a:ln>
                  <a:noFill/>
                </a:ln>
                <a:solidFill>
                  <a:srgbClr val="EEF0F1"/>
                </a:solidFill>
                <a:effectLst/>
                <a:uLnTx/>
                <a:uFillTx/>
                <a:latin typeface="Avenir Next LT Pro" panose="020B0504020202020204" pitchFamily="34" charset="0"/>
              </a:rPr>
              <a:t> sands</a:t>
            </a:r>
            <a:r>
              <a:rPr kumimoji="0" lang="en-US" sz="1100" b="1" i="0" u="none" strike="noStrike" kern="1200" cap="none" spc="0" normalizeH="0" baseline="0" noProof="0" dirty="0">
                <a:ln>
                  <a:noFill/>
                </a:ln>
                <a:solidFill>
                  <a:srgbClr val="EEF0F1"/>
                </a:solidFill>
                <a:effectLst/>
                <a:uLnTx/>
                <a:uFillTx/>
                <a:latin typeface="Avenir Next LT Pro" panose="020B0504020202020204" pitchFamily="34" charset="0"/>
              </a:rPr>
              <a:t> </a:t>
            </a:r>
            <a:r>
              <a:rPr kumimoji="0" lang="en-US" sz="1100" b="0" i="0" u="none" strike="noStrike" kern="1200" cap="none" spc="0" normalizeH="0" baseline="0" noProof="0" dirty="0">
                <a:ln>
                  <a:noFill/>
                </a:ln>
                <a:solidFill>
                  <a:srgbClr val="EEF0F1"/>
                </a:solidFill>
                <a:effectLst/>
                <a:uLnTx/>
                <a:uFillTx/>
                <a:latin typeface="Avenir Next LT Pro" panose="020B0504020202020204" pitchFamily="34" charset="0"/>
              </a:rPr>
              <a:t>target depths from 2,000 to 5,000 feet and in </a:t>
            </a:r>
            <a:r>
              <a:rPr kumimoji="0" lang="en-US" sz="1100" b="1" i="0" u="none" strike="noStrike" kern="1200" cap="none" spc="0" normalizeH="0" baseline="0" noProof="0" dirty="0">
                <a:ln>
                  <a:noFill/>
                </a:ln>
                <a:solidFill>
                  <a:srgbClr val="EEF0F1"/>
                </a:solidFill>
                <a:effectLst/>
                <a:uLnTx/>
                <a:uFillTx/>
                <a:latin typeface="Avenir Next LT Pro" panose="020B0504020202020204" pitchFamily="34" charset="0"/>
              </a:rPr>
              <a:t>Cretaceous</a:t>
            </a:r>
            <a:r>
              <a:rPr kumimoji="0" lang="en-US" sz="1100" b="0" i="0" u="none" strike="noStrike" kern="1200" cap="none" spc="0" normalizeH="0" baseline="0" noProof="0" dirty="0">
                <a:ln>
                  <a:noFill/>
                </a:ln>
                <a:solidFill>
                  <a:srgbClr val="EEF0F1"/>
                </a:solidFill>
                <a:effectLst/>
                <a:uLnTx/>
                <a:uFillTx/>
                <a:latin typeface="Avenir Next LT Pro" panose="020B0504020202020204" pitchFamily="34" charset="0"/>
              </a:rPr>
              <a:t> sands at c. 7,000 feet</a:t>
            </a:r>
          </a:p>
        </p:txBody>
      </p:sp>
      <p:pic>
        <p:nvPicPr>
          <p:cNvPr id="43" name="Content Placeholder 12">
            <a:extLst>
              <a:ext uri="{FF2B5EF4-FFF2-40B4-BE49-F238E27FC236}">
                <a16:creationId xmlns:a16="http://schemas.microsoft.com/office/drawing/2014/main" id="{9B6C5FF9-0487-6139-6559-E67A63D2079B}"/>
              </a:ext>
            </a:extLst>
          </p:cNvPr>
          <p:cNvPicPr>
            <a:picLocks noGrp="1" noChangeAspect="1"/>
          </p:cNvPicPr>
          <p:nvPr>
            <p:ph idx="1"/>
          </p:nvPr>
        </p:nvPicPr>
        <p:blipFill>
          <a:blip r:embed="rId6">
            <a:extLst>
              <a:ext uri="{28A0092B-C50C-407E-A947-70E740481C1C}">
                <a14:useLocalDpi xmlns:a14="http://schemas.microsoft.com/office/drawing/2010/main" val="0"/>
              </a:ext>
            </a:extLst>
          </a:blip>
          <a:srcRect/>
          <a:stretch/>
        </p:blipFill>
        <p:spPr>
          <a:xfrm>
            <a:off x="6913268" y="1360692"/>
            <a:ext cx="5169122" cy="3061593"/>
          </a:xfrm>
        </p:spPr>
      </p:pic>
      <p:sp>
        <p:nvSpPr>
          <p:cNvPr id="44" name="TextBox 43">
            <a:extLst>
              <a:ext uri="{FF2B5EF4-FFF2-40B4-BE49-F238E27FC236}">
                <a16:creationId xmlns:a16="http://schemas.microsoft.com/office/drawing/2014/main" id="{2F2300D5-484A-9EA6-6AFC-240D4E7E49B1}"/>
              </a:ext>
            </a:extLst>
          </p:cNvPr>
          <p:cNvSpPr txBox="1"/>
          <p:nvPr/>
        </p:nvSpPr>
        <p:spPr>
          <a:xfrm>
            <a:off x="7645295" y="4526208"/>
            <a:ext cx="3979366" cy="430887"/>
          </a:xfrm>
          <a:prstGeom prst="rect">
            <a:avLst/>
          </a:prstGeom>
          <a:noFill/>
        </p:spPr>
        <p:txBody>
          <a:bodyPr wrap="square">
            <a:spAutoFit/>
          </a:bodyPr>
          <a:lstStyle/>
          <a:p>
            <a:pPr algn="ctr"/>
            <a:r>
              <a:rPr lang="en-US" sz="1100" dirty="0">
                <a:solidFill>
                  <a:srgbClr val="EEF0F1"/>
                </a:solidFill>
                <a:latin typeface="Avenir Next LT Pro" panose="020B0504020202020204" pitchFamily="34" charset="0"/>
              </a:rPr>
              <a:t>Step-out prospects in the </a:t>
            </a:r>
            <a:r>
              <a:rPr lang="en-US" sz="1100" b="1" dirty="0">
                <a:solidFill>
                  <a:srgbClr val="EEF0F1"/>
                </a:solidFill>
                <a:latin typeface="Avenir Next LT Pro" panose="020B0504020202020204" pitchFamily="34" charset="0"/>
              </a:rPr>
              <a:t>Herrera</a:t>
            </a:r>
            <a:r>
              <a:rPr lang="en-US" sz="1100" dirty="0">
                <a:solidFill>
                  <a:srgbClr val="EEF0F1"/>
                </a:solidFill>
                <a:latin typeface="Avenir Next LT Pro" panose="020B0504020202020204" pitchFamily="34" charset="0"/>
              </a:rPr>
              <a:t> sands updip of discoveries at </a:t>
            </a:r>
            <a:r>
              <a:rPr lang="en-US" sz="1100" b="1" dirty="0">
                <a:solidFill>
                  <a:srgbClr val="EEF0F1"/>
                </a:solidFill>
                <a:latin typeface="Avenir Next LT Pro" panose="020B0504020202020204" pitchFamily="34" charset="0"/>
              </a:rPr>
              <a:t>Cascadura</a:t>
            </a:r>
            <a:r>
              <a:rPr lang="en-US" sz="1100" dirty="0">
                <a:solidFill>
                  <a:srgbClr val="EEF0F1"/>
                </a:solidFill>
                <a:latin typeface="Avenir Next LT Pro" panose="020B0504020202020204" pitchFamily="34" charset="0"/>
              </a:rPr>
              <a:t> and </a:t>
            </a:r>
            <a:r>
              <a:rPr lang="en-US" sz="1100" b="1" dirty="0">
                <a:solidFill>
                  <a:srgbClr val="EEF0F1"/>
                </a:solidFill>
                <a:latin typeface="Avenir Next LT Pro" panose="020B0504020202020204" pitchFamily="34" charset="0"/>
              </a:rPr>
              <a:t>Royston</a:t>
            </a:r>
            <a:endParaRPr lang="en-CA" sz="1100" b="1" dirty="0">
              <a:solidFill>
                <a:srgbClr val="EEF0F1"/>
              </a:solidFill>
              <a:latin typeface="Avenir Next LT Pro" panose="020B0504020202020204" pitchFamily="34" charset="0"/>
            </a:endParaRPr>
          </a:p>
        </p:txBody>
      </p:sp>
      <p:sp>
        <p:nvSpPr>
          <p:cNvPr id="45" name="TextBox 44">
            <a:extLst>
              <a:ext uri="{FF2B5EF4-FFF2-40B4-BE49-F238E27FC236}">
                <a16:creationId xmlns:a16="http://schemas.microsoft.com/office/drawing/2014/main" id="{7DD06A2B-210B-3C87-26CC-2CD6B649FA46}"/>
              </a:ext>
            </a:extLst>
          </p:cNvPr>
          <p:cNvSpPr txBox="1"/>
          <p:nvPr/>
        </p:nvSpPr>
        <p:spPr>
          <a:xfrm>
            <a:off x="7701335" y="5017621"/>
            <a:ext cx="3867286" cy="600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EF0F1"/>
                </a:solidFill>
                <a:effectLst/>
                <a:uLnTx/>
                <a:uFillTx/>
                <a:latin typeface="Avenir Next LT Pro" panose="020B0504020202020204" pitchFamily="34" charset="0"/>
              </a:rPr>
              <a:t>Exploration prospects in </a:t>
            </a:r>
            <a:br>
              <a:rPr kumimoji="0" lang="en-US" sz="1100" b="0" i="0" u="none" strike="noStrike" kern="1200" cap="none" spc="0" normalizeH="0" baseline="0" noProof="0" dirty="0">
                <a:ln>
                  <a:noFill/>
                </a:ln>
                <a:solidFill>
                  <a:srgbClr val="EEF0F1"/>
                </a:solidFill>
                <a:effectLst/>
                <a:uLnTx/>
                <a:uFillTx/>
                <a:latin typeface="Avenir Next LT Pro" panose="020B0504020202020204" pitchFamily="34" charset="0"/>
              </a:rPr>
            </a:br>
            <a:r>
              <a:rPr kumimoji="0" lang="en-US" sz="1100" b="0" i="0" u="none" strike="noStrike" kern="1200" cap="none" spc="0" normalizeH="0" baseline="0" noProof="0" dirty="0">
                <a:ln>
                  <a:noFill/>
                </a:ln>
                <a:solidFill>
                  <a:srgbClr val="EEF0F1"/>
                </a:solidFill>
                <a:effectLst/>
                <a:uLnTx/>
                <a:uFillTx/>
                <a:latin typeface="Avenir Next LT Pro" panose="020B0504020202020204" pitchFamily="34" charset="0"/>
              </a:rPr>
              <a:t>the </a:t>
            </a:r>
            <a:r>
              <a:rPr kumimoji="0" lang="en-US" sz="1100" b="1" i="0" u="none" strike="noStrike" kern="1200" cap="none" spc="0" normalizeH="0" baseline="0" noProof="0" dirty="0">
                <a:ln>
                  <a:noFill/>
                </a:ln>
                <a:solidFill>
                  <a:srgbClr val="EEF0F1"/>
                </a:solidFill>
                <a:effectLst/>
                <a:uLnTx/>
                <a:uFillTx/>
                <a:latin typeface="Avenir Next LT Pro" panose="020B0504020202020204" pitchFamily="34" charset="0"/>
              </a:rPr>
              <a:t>Herrera </a:t>
            </a:r>
            <a:r>
              <a:rPr kumimoji="0" lang="en-US" sz="1100" i="0" u="none" strike="noStrike" kern="1200" cap="none" spc="0" normalizeH="0" baseline="0" noProof="0" dirty="0">
                <a:ln>
                  <a:noFill/>
                </a:ln>
                <a:solidFill>
                  <a:srgbClr val="EEF0F1"/>
                </a:solidFill>
                <a:effectLst/>
                <a:uLnTx/>
                <a:uFillTx/>
                <a:latin typeface="Avenir Next LT Pro" panose="020B0504020202020204" pitchFamily="34" charset="0"/>
              </a:rPr>
              <a:t>and</a:t>
            </a:r>
            <a:r>
              <a:rPr kumimoji="0" lang="en-US" sz="1100" b="1" i="0" u="none" strike="noStrike" kern="1200" cap="none" spc="0" normalizeH="0" baseline="0" noProof="0" dirty="0">
                <a:ln>
                  <a:noFill/>
                </a:ln>
                <a:solidFill>
                  <a:srgbClr val="EEF0F1"/>
                </a:solidFill>
                <a:effectLst/>
                <a:uLnTx/>
                <a:uFillTx/>
                <a:latin typeface="Avenir Next LT Pro" panose="020B0504020202020204" pitchFamily="34" charset="0"/>
              </a:rPr>
              <a:t> Nariva </a:t>
            </a:r>
            <a:r>
              <a:rPr lang="en-US" sz="1100" dirty="0">
                <a:solidFill>
                  <a:srgbClr val="EEF0F1"/>
                </a:solidFill>
                <a:latin typeface="Avenir Next LT Pro" panose="020B0504020202020204" pitchFamily="34" charset="0"/>
              </a:rPr>
              <a:t>s</a:t>
            </a:r>
            <a:r>
              <a:rPr kumimoji="0" lang="en-US" sz="1100" i="0" u="none" strike="noStrike" kern="1200" cap="none" spc="0" normalizeH="0" baseline="0" noProof="0" dirty="0">
                <a:ln>
                  <a:noFill/>
                </a:ln>
                <a:solidFill>
                  <a:srgbClr val="EEF0F1"/>
                </a:solidFill>
                <a:effectLst/>
                <a:uLnTx/>
                <a:uFillTx/>
                <a:latin typeface="Avenir Next LT Pro" panose="020B0504020202020204" pitchFamily="34" charset="0"/>
              </a:rPr>
              <a:t>ands</a:t>
            </a:r>
            <a:r>
              <a:rPr kumimoji="0" lang="en-US" sz="1100" b="1" i="0" u="none" strike="noStrike" kern="1200" cap="none" spc="0" normalizeH="0" baseline="0" noProof="0" dirty="0">
                <a:ln>
                  <a:noFill/>
                </a:ln>
                <a:solidFill>
                  <a:srgbClr val="EEF0F1"/>
                </a:solidFill>
                <a:effectLst/>
                <a:uLnTx/>
                <a:uFillTx/>
                <a:latin typeface="Avenir Next LT Pro" panose="020B0504020202020204" pitchFamily="34" charset="0"/>
              </a:rPr>
              <a:t> </a:t>
            </a:r>
            <a:r>
              <a:rPr kumimoji="0" lang="en-US" sz="1100" b="0" i="0" u="none" strike="noStrike" kern="1200" cap="none" spc="0" normalizeH="0" baseline="0" noProof="0" dirty="0">
                <a:ln>
                  <a:noFill/>
                </a:ln>
                <a:solidFill>
                  <a:srgbClr val="EEF0F1"/>
                </a:solidFill>
                <a:effectLst/>
                <a:uLnTx/>
                <a:uFillTx/>
                <a:latin typeface="Avenir Next LT Pro" panose="020B0504020202020204" pitchFamily="34" charset="0"/>
              </a:rPr>
              <a:t>target depths from</a:t>
            </a:r>
            <a:br>
              <a:rPr kumimoji="0" lang="en-US" sz="1100" b="0" i="0" u="none" strike="noStrike" kern="1200" cap="none" spc="0" normalizeH="0" baseline="0" noProof="0" dirty="0">
                <a:ln>
                  <a:noFill/>
                </a:ln>
                <a:solidFill>
                  <a:srgbClr val="EEF0F1"/>
                </a:solidFill>
                <a:effectLst/>
                <a:uLnTx/>
                <a:uFillTx/>
                <a:latin typeface="Avenir Next LT Pro" panose="020B0504020202020204" pitchFamily="34" charset="0"/>
              </a:rPr>
            </a:br>
            <a:r>
              <a:rPr kumimoji="0" lang="en-US" sz="1100" b="0" i="0" u="none" strike="noStrike" kern="1200" cap="none" spc="0" normalizeH="0" baseline="0" noProof="0" dirty="0">
                <a:ln>
                  <a:noFill/>
                </a:ln>
                <a:solidFill>
                  <a:srgbClr val="EEF0F1"/>
                </a:solidFill>
                <a:effectLst/>
                <a:uLnTx/>
                <a:uFillTx/>
                <a:latin typeface="Avenir Next LT Pro" panose="020B0504020202020204" pitchFamily="34" charset="0"/>
              </a:rPr>
              <a:t>4,000 to 8,000 feet</a:t>
            </a:r>
          </a:p>
        </p:txBody>
      </p:sp>
      <p:sp>
        <p:nvSpPr>
          <p:cNvPr id="47" name="TextBox 46">
            <a:extLst>
              <a:ext uri="{FF2B5EF4-FFF2-40B4-BE49-F238E27FC236}">
                <a16:creationId xmlns:a16="http://schemas.microsoft.com/office/drawing/2014/main" id="{2E5C96B5-CABB-31CC-F2BA-8698CAFAD423}"/>
              </a:ext>
            </a:extLst>
          </p:cNvPr>
          <p:cNvSpPr txBox="1"/>
          <p:nvPr/>
        </p:nvSpPr>
        <p:spPr>
          <a:xfrm>
            <a:off x="7645295" y="5651752"/>
            <a:ext cx="3979366"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EF0F1"/>
                </a:solidFill>
                <a:effectLst/>
                <a:uLnTx/>
                <a:uFillTx/>
                <a:latin typeface="Avenir Next LT Pro" panose="020B0504020202020204" pitchFamily="34" charset="0"/>
              </a:rPr>
              <a:t>Exploration prospects in the </a:t>
            </a:r>
            <a:r>
              <a:rPr kumimoji="0" lang="en-US" sz="1100" b="1" i="0" u="none" strike="noStrike" kern="1200" cap="none" spc="0" normalizeH="0" baseline="0" noProof="0" dirty="0">
                <a:ln>
                  <a:noFill/>
                </a:ln>
                <a:solidFill>
                  <a:srgbClr val="EEF0F1"/>
                </a:solidFill>
                <a:effectLst/>
                <a:uLnTx/>
                <a:uFillTx/>
                <a:latin typeface="Avenir Next LT Pro" panose="020B0504020202020204" pitchFamily="34" charset="0"/>
              </a:rPr>
              <a:t>Cretaceous</a:t>
            </a:r>
            <a:r>
              <a:rPr kumimoji="0" lang="en-US" sz="1100" b="0" i="0" u="none" strike="noStrike" kern="1200" cap="none" spc="0" normalizeH="0" baseline="0" noProof="0" dirty="0">
                <a:ln>
                  <a:noFill/>
                </a:ln>
                <a:solidFill>
                  <a:srgbClr val="EEF0F1"/>
                </a:solidFill>
                <a:effectLst/>
                <a:uLnTx/>
                <a:uFillTx/>
                <a:latin typeface="Avenir Next LT Pro" panose="020B0504020202020204" pitchFamily="34" charset="0"/>
              </a:rPr>
              <a:t> sands with target depths </a:t>
            </a:r>
            <a:r>
              <a:rPr lang="en-US" sz="1100" dirty="0">
                <a:solidFill>
                  <a:srgbClr val="EEF0F1"/>
                </a:solidFill>
                <a:latin typeface="Avenir Next LT Pro" panose="020B0504020202020204" pitchFamily="34" charset="0"/>
              </a:rPr>
              <a:t>of</a:t>
            </a:r>
            <a:r>
              <a:rPr kumimoji="0" lang="en-US" sz="1100" b="0" i="0" u="none" strike="noStrike" kern="1200" cap="none" spc="0" normalizeH="0" baseline="0" noProof="0" dirty="0">
                <a:ln>
                  <a:noFill/>
                </a:ln>
                <a:solidFill>
                  <a:srgbClr val="EEF0F1"/>
                </a:solidFill>
                <a:effectLst/>
                <a:uLnTx/>
                <a:uFillTx/>
                <a:latin typeface="Avenir Next LT Pro" panose="020B0504020202020204" pitchFamily="34" charset="0"/>
              </a:rPr>
              <a:t> 13,000 feet and deeper</a:t>
            </a:r>
          </a:p>
        </p:txBody>
      </p:sp>
      <p:sp>
        <p:nvSpPr>
          <p:cNvPr id="48" name="TextBox 47">
            <a:extLst>
              <a:ext uri="{FF2B5EF4-FFF2-40B4-BE49-F238E27FC236}">
                <a16:creationId xmlns:a16="http://schemas.microsoft.com/office/drawing/2014/main" id="{F54A7C33-8C5F-99F9-305B-79AAF588D73C}"/>
              </a:ext>
            </a:extLst>
          </p:cNvPr>
          <p:cNvSpPr txBox="1"/>
          <p:nvPr/>
        </p:nvSpPr>
        <p:spPr>
          <a:xfrm>
            <a:off x="1218896" y="963652"/>
            <a:ext cx="999825" cy="369332"/>
          </a:xfrm>
          <a:prstGeom prst="rect">
            <a:avLst/>
          </a:prstGeom>
          <a:noFill/>
        </p:spPr>
        <p:txBody>
          <a:bodyPr wrap="none" rtlCol="0">
            <a:spAutoFit/>
          </a:bodyPr>
          <a:lstStyle/>
          <a:p>
            <a:r>
              <a:rPr lang="en-CA" b="1" dirty="0">
                <a:solidFill>
                  <a:schemeClr val="bg1">
                    <a:lumMod val="95000"/>
                  </a:schemeClr>
                </a:solidFill>
              </a:rPr>
              <a:t>CIPERO</a:t>
            </a:r>
          </a:p>
        </p:txBody>
      </p:sp>
      <p:sp>
        <p:nvSpPr>
          <p:cNvPr id="50" name="TextBox 49">
            <a:extLst>
              <a:ext uri="{FF2B5EF4-FFF2-40B4-BE49-F238E27FC236}">
                <a16:creationId xmlns:a16="http://schemas.microsoft.com/office/drawing/2014/main" id="{A487E63B-30B3-B5D6-0066-F8FB4FA0AA99}"/>
              </a:ext>
            </a:extLst>
          </p:cNvPr>
          <p:cNvSpPr txBox="1"/>
          <p:nvPr/>
        </p:nvSpPr>
        <p:spPr>
          <a:xfrm>
            <a:off x="4538891" y="952497"/>
            <a:ext cx="1297150" cy="369332"/>
          </a:xfrm>
          <a:prstGeom prst="rect">
            <a:avLst/>
          </a:prstGeom>
          <a:noFill/>
        </p:spPr>
        <p:txBody>
          <a:bodyPr wrap="none" rtlCol="0">
            <a:spAutoFit/>
          </a:bodyPr>
          <a:lstStyle/>
          <a:p>
            <a:r>
              <a:rPr lang="en-CA" b="1" dirty="0">
                <a:solidFill>
                  <a:schemeClr val="bg1">
                    <a:lumMod val="95000"/>
                  </a:schemeClr>
                </a:solidFill>
              </a:rPr>
              <a:t>CHARUMA</a:t>
            </a:r>
          </a:p>
        </p:txBody>
      </p:sp>
      <p:sp>
        <p:nvSpPr>
          <p:cNvPr id="52" name="TextBox 51">
            <a:extLst>
              <a:ext uri="{FF2B5EF4-FFF2-40B4-BE49-F238E27FC236}">
                <a16:creationId xmlns:a16="http://schemas.microsoft.com/office/drawing/2014/main" id="{D4E134BA-D6E9-EAC7-7C21-3BD6A086BD02}"/>
              </a:ext>
            </a:extLst>
          </p:cNvPr>
          <p:cNvSpPr txBox="1"/>
          <p:nvPr/>
        </p:nvSpPr>
        <p:spPr>
          <a:xfrm>
            <a:off x="8855951" y="955905"/>
            <a:ext cx="1354858" cy="369332"/>
          </a:xfrm>
          <a:prstGeom prst="rect">
            <a:avLst/>
          </a:prstGeom>
          <a:noFill/>
        </p:spPr>
        <p:txBody>
          <a:bodyPr wrap="none" rtlCol="0">
            <a:spAutoFit/>
          </a:bodyPr>
          <a:lstStyle/>
          <a:p>
            <a:r>
              <a:rPr lang="en-CA" b="1" dirty="0">
                <a:solidFill>
                  <a:schemeClr val="bg1">
                    <a:lumMod val="95000"/>
                  </a:schemeClr>
                </a:solidFill>
              </a:rPr>
              <a:t>RIO CLARO</a:t>
            </a:r>
          </a:p>
        </p:txBody>
      </p:sp>
      <p:sp>
        <p:nvSpPr>
          <p:cNvPr id="53" name="TextBox 52">
            <a:extLst>
              <a:ext uri="{FF2B5EF4-FFF2-40B4-BE49-F238E27FC236}">
                <a16:creationId xmlns:a16="http://schemas.microsoft.com/office/drawing/2014/main" id="{FD012D95-67B4-9B70-8B78-469AA7C6EB50}"/>
              </a:ext>
            </a:extLst>
          </p:cNvPr>
          <p:cNvSpPr txBox="1"/>
          <p:nvPr/>
        </p:nvSpPr>
        <p:spPr>
          <a:xfrm rot="20028738">
            <a:off x="8593050" y="2893631"/>
            <a:ext cx="758541" cy="230832"/>
          </a:xfrm>
          <a:prstGeom prst="rect">
            <a:avLst/>
          </a:prstGeom>
          <a:noFill/>
        </p:spPr>
        <p:txBody>
          <a:bodyPr wrap="none" rtlCol="0">
            <a:spAutoFit/>
          </a:bodyPr>
          <a:lstStyle/>
          <a:p>
            <a:r>
              <a:rPr lang="en-CA" sz="900" i="1" dirty="0"/>
              <a:t>Cascadura</a:t>
            </a:r>
          </a:p>
        </p:txBody>
      </p:sp>
      <p:sp>
        <p:nvSpPr>
          <p:cNvPr id="54" name="TextBox 53">
            <a:extLst>
              <a:ext uri="{FF2B5EF4-FFF2-40B4-BE49-F238E27FC236}">
                <a16:creationId xmlns:a16="http://schemas.microsoft.com/office/drawing/2014/main" id="{40ABE8BD-6BBC-EEAA-6BA9-14C3CB31FF3E}"/>
              </a:ext>
            </a:extLst>
          </p:cNvPr>
          <p:cNvSpPr txBox="1"/>
          <p:nvPr/>
        </p:nvSpPr>
        <p:spPr>
          <a:xfrm>
            <a:off x="11195762" y="2142215"/>
            <a:ext cx="745717" cy="230832"/>
          </a:xfrm>
          <a:prstGeom prst="rect">
            <a:avLst/>
          </a:prstGeom>
          <a:noFill/>
        </p:spPr>
        <p:txBody>
          <a:bodyPr wrap="none" rtlCol="0">
            <a:spAutoFit/>
          </a:bodyPr>
          <a:lstStyle/>
          <a:p>
            <a:r>
              <a:rPr lang="en-CA" sz="900" i="1" dirty="0"/>
              <a:t>Balata East</a:t>
            </a:r>
          </a:p>
        </p:txBody>
      </p:sp>
      <p:sp>
        <p:nvSpPr>
          <p:cNvPr id="55" name="TextBox 54">
            <a:extLst>
              <a:ext uri="{FF2B5EF4-FFF2-40B4-BE49-F238E27FC236}">
                <a16:creationId xmlns:a16="http://schemas.microsoft.com/office/drawing/2014/main" id="{0052BB25-C603-E19B-4EE6-ED7D0991B642}"/>
              </a:ext>
            </a:extLst>
          </p:cNvPr>
          <p:cNvSpPr txBox="1"/>
          <p:nvPr/>
        </p:nvSpPr>
        <p:spPr>
          <a:xfrm>
            <a:off x="9752950" y="4433322"/>
            <a:ext cx="713657" cy="246221"/>
          </a:xfrm>
          <a:prstGeom prst="rect">
            <a:avLst/>
          </a:prstGeom>
          <a:noFill/>
        </p:spPr>
        <p:txBody>
          <a:bodyPr wrap="none" rtlCol="0">
            <a:spAutoFit/>
          </a:bodyPr>
          <a:lstStyle/>
          <a:p>
            <a:r>
              <a:rPr lang="en-CA" sz="1000" b="1" dirty="0"/>
              <a:t>ORTOIRE</a:t>
            </a:r>
          </a:p>
        </p:txBody>
      </p:sp>
      <p:sp>
        <p:nvSpPr>
          <p:cNvPr id="56" name="TextBox 55">
            <a:extLst>
              <a:ext uri="{FF2B5EF4-FFF2-40B4-BE49-F238E27FC236}">
                <a16:creationId xmlns:a16="http://schemas.microsoft.com/office/drawing/2014/main" id="{430854B3-A180-5D79-833F-BEA4CB945097}"/>
              </a:ext>
            </a:extLst>
          </p:cNvPr>
          <p:cNvSpPr txBox="1"/>
          <p:nvPr/>
        </p:nvSpPr>
        <p:spPr>
          <a:xfrm>
            <a:off x="9562818" y="1489081"/>
            <a:ext cx="838691" cy="246221"/>
          </a:xfrm>
          <a:prstGeom prst="rect">
            <a:avLst/>
          </a:prstGeom>
          <a:noFill/>
        </p:spPr>
        <p:txBody>
          <a:bodyPr wrap="none" rtlCol="0">
            <a:spAutoFit/>
          </a:bodyPr>
          <a:lstStyle/>
          <a:p>
            <a:r>
              <a:rPr lang="en-CA" sz="1000" b="1" dirty="0"/>
              <a:t>RIO CLARO</a:t>
            </a:r>
          </a:p>
        </p:txBody>
      </p:sp>
      <p:sp>
        <p:nvSpPr>
          <p:cNvPr id="57" name="TextBox 56">
            <a:extLst>
              <a:ext uri="{FF2B5EF4-FFF2-40B4-BE49-F238E27FC236}">
                <a16:creationId xmlns:a16="http://schemas.microsoft.com/office/drawing/2014/main" id="{FCEEADC0-80ED-4CE9-36F2-C2520C7CEEB7}"/>
              </a:ext>
            </a:extLst>
          </p:cNvPr>
          <p:cNvSpPr txBox="1"/>
          <p:nvPr/>
        </p:nvSpPr>
        <p:spPr>
          <a:xfrm rot="18908334">
            <a:off x="10104793" y="3293218"/>
            <a:ext cx="593432" cy="230832"/>
          </a:xfrm>
          <a:prstGeom prst="rect">
            <a:avLst/>
          </a:prstGeom>
          <a:noFill/>
        </p:spPr>
        <p:txBody>
          <a:bodyPr wrap="none" rtlCol="0">
            <a:spAutoFit/>
          </a:bodyPr>
          <a:lstStyle/>
          <a:p>
            <a:r>
              <a:rPr lang="en-CA" sz="900" i="1" dirty="0"/>
              <a:t>Royston</a:t>
            </a:r>
          </a:p>
        </p:txBody>
      </p:sp>
      <p:sp>
        <p:nvSpPr>
          <p:cNvPr id="58" name="TextBox 57">
            <a:extLst>
              <a:ext uri="{FF2B5EF4-FFF2-40B4-BE49-F238E27FC236}">
                <a16:creationId xmlns:a16="http://schemas.microsoft.com/office/drawing/2014/main" id="{E1702954-1780-759D-BBD1-8566899F55AF}"/>
              </a:ext>
            </a:extLst>
          </p:cNvPr>
          <p:cNvSpPr txBox="1"/>
          <p:nvPr/>
        </p:nvSpPr>
        <p:spPr>
          <a:xfrm rot="20028738">
            <a:off x="7521055" y="3978246"/>
            <a:ext cx="862737" cy="230832"/>
          </a:xfrm>
          <a:prstGeom prst="rect">
            <a:avLst/>
          </a:prstGeom>
          <a:noFill/>
        </p:spPr>
        <p:txBody>
          <a:bodyPr wrap="none" rtlCol="0">
            <a:spAutoFit/>
          </a:bodyPr>
          <a:lstStyle/>
          <a:p>
            <a:r>
              <a:rPr lang="en-CA" sz="900" i="1" dirty="0"/>
              <a:t>Central Block</a:t>
            </a:r>
          </a:p>
        </p:txBody>
      </p:sp>
      <p:sp>
        <p:nvSpPr>
          <p:cNvPr id="59" name="TextBox 58">
            <a:extLst>
              <a:ext uri="{FF2B5EF4-FFF2-40B4-BE49-F238E27FC236}">
                <a16:creationId xmlns:a16="http://schemas.microsoft.com/office/drawing/2014/main" id="{36B720D3-79B6-FA72-5B33-897DCA3964FD}"/>
              </a:ext>
            </a:extLst>
          </p:cNvPr>
          <p:cNvSpPr txBox="1"/>
          <p:nvPr/>
        </p:nvSpPr>
        <p:spPr>
          <a:xfrm>
            <a:off x="6996169" y="2582977"/>
            <a:ext cx="641522" cy="246221"/>
          </a:xfrm>
          <a:prstGeom prst="rect">
            <a:avLst/>
          </a:prstGeom>
          <a:noFill/>
        </p:spPr>
        <p:txBody>
          <a:bodyPr wrap="none" rtlCol="0">
            <a:spAutoFit/>
          </a:bodyPr>
          <a:lstStyle/>
          <a:p>
            <a:r>
              <a:rPr lang="en-CA" sz="1000" b="1" dirty="0"/>
              <a:t>CIPERO</a:t>
            </a:r>
          </a:p>
        </p:txBody>
      </p:sp>
      <p:sp>
        <p:nvSpPr>
          <p:cNvPr id="60" name="TextBox 59">
            <a:extLst>
              <a:ext uri="{FF2B5EF4-FFF2-40B4-BE49-F238E27FC236}">
                <a16:creationId xmlns:a16="http://schemas.microsoft.com/office/drawing/2014/main" id="{C2FA93A7-FCAF-3CCD-A5E7-D4BC35CF3F8B}"/>
              </a:ext>
            </a:extLst>
          </p:cNvPr>
          <p:cNvSpPr txBox="1"/>
          <p:nvPr/>
        </p:nvSpPr>
        <p:spPr>
          <a:xfrm>
            <a:off x="7028097" y="1343401"/>
            <a:ext cx="806631" cy="246221"/>
          </a:xfrm>
          <a:prstGeom prst="rect">
            <a:avLst/>
          </a:prstGeom>
          <a:noFill/>
        </p:spPr>
        <p:txBody>
          <a:bodyPr wrap="none" rtlCol="0">
            <a:spAutoFit/>
          </a:bodyPr>
          <a:lstStyle/>
          <a:p>
            <a:r>
              <a:rPr lang="en-CA" sz="1000" b="1" dirty="0"/>
              <a:t>CHARUMA</a:t>
            </a:r>
          </a:p>
        </p:txBody>
      </p:sp>
      <p:sp>
        <p:nvSpPr>
          <p:cNvPr id="61" name="TextBox 60">
            <a:extLst>
              <a:ext uri="{FF2B5EF4-FFF2-40B4-BE49-F238E27FC236}">
                <a16:creationId xmlns:a16="http://schemas.microsoft.com/office/drawing/2014/main" id="{E414C3A5-68C4-46E1-E64C-FE58642EFAE8}"/>
              </a:ext>
            </a:extLst>
          </p:cNvPr>
          <p:cNvSpPr txBox="1"/>
          <p:nvPr/>
        </p:nvSpPr>
        <p:spPr>
          <a:xfrm rot="20028738">
            <a:off x="7158231" y="3236538"/>
            <a:ext cx="457176" cy="230832"/>
          </a:xfrm>
          <a:prstGeom prst="rect">
            <a:avLst/>
          </a:prstGeom>
          <a:noFill/>
        </p:spPr>
        <p:txBody>
          <a:bodyPr wrap="none" rtlCol="0">
            <a:spAutoFit/>
          </a:bodyPr>
          <a:lstStyle/>
          <a:p>
            <a:r>
              <a:rPr lang="en-CA" sz="900" i="1" dirty="0"/>
              <a:t>Coho</a:t>
            </a:r>
          </a:p>
        </p:txBody>
      </p:sp>
      <p:sp>
        <p:nvSpPr>
          <p:cNvPr id="62" name="Freeform: Shape 61">
            <a:extLst>
              <a:ext uri="{FF2B5EF4-FFF2-40B4-BE49-F238E27FC236}">
                <a16:creationId xmlns:a16="http://schemas.microsoft.com/office/drawing/2014/main" id="{1F521E22-6C1E-1E04-4525-61BC047F5143}"/>
              </a:ext>
            </a:extLst>
          </p:cNvPr>
          <p:cNvSpPr>
            <a:spLocks/>
          </p:cNvSpPr>
          <p:nvPr/>
        </p:nvSpPr>
        <p:spPr>
          <a:xfrm>
            <a:off x="7496179" y="3236931"/>
            <a:ext cx="140111" cy="265275"/>
          </a:xfrm>
          <a:custGeom>
            <a:avLst/>
            <a:gdLst>
              <a:gd name="connsiteX0" fmla="*/ 489005 w 1133061"/>
              <a:gd name="connsiteY0" fmla="*/ 1940118 h 1940118"/>
              <a:gd name="connsiteX1" fmla="*/ 393589 w 1133061"/>
              <a:gd name="connsiteY1" fmla="*/ 1920240 h 1940118"/>
              <a:gd name="connsiteX2" fmla="*/ 318052 w 1133061"/>
              <a:gd name="connsiteY2" fmla="*/ 1904337 h 1940118"/>
              <a:gd name="connsiteX3" fmla="*/ 238539 w 1133061"/>
              <a:gd name="connsiteY3" fmla="*/ 1864580 h 1940118"/>
              <a:gd name="connsiteX4" fmla="*/ 190831 w 1133061"/>
              <a:gd name="connsiteY4" fmla="*/ 1824824 h 1940118"/>
              <a:gd name="connsiteX5" fmla="*/ 163001 w 1133061"/>
              <a:gd name="connsiteY5" fmla="*/ 1796994 h 1940118"/>
              <a:gd name="connsiteX6" fmla="*/ 139147 w 1133061"/>
              <a:gd name="connsiteY6" fmla="*/ 1785067 h 1940118"/>
              <a:gd name="connsiteX7" fmla="*/ 119269 w 1133061"/>
              <a:gd name="connsiteY7" fmla="*/ 1753262 h 1940118"/>
              <a:gd name="connsiteX8" fmla="*/ 99391 w 1133061"/>
              <a:gd name="connsiteY8" fmla="*/ 1721457 h 1940118"/>
              <a:gd name="connsiteX9" fmla="*/ 67586 w 1133061"/>
              <a:gd name="connsiteY9" fmla="*/ 1677725 h 1940118"/>
              <a:gd name="connsiteX10" fmla="*/ 47707 w 1133061"/>
              <a:gd name="connsiteY10" fmla="*/ 1633993 h 1940118"/>
              <a:gd name="connsiteX11" fmla="*/ 27829 w 1133061"/>
              <a:gd name="connsiteY11" fmla="*/ 1574358 h 1940118"/>
              <a:gd name="connsiteX12" fmla="*/ 7951 w 1133061"/>
              <a:gd name="connsiteY12" fmla="*/ 1510747 h 1940118"/>
              <a:gd name="connsiteX13" fmla="*/ 7951 w 1133061"/>
              <a:gd name="connsiteY13" fmla="*/ 1431234 h 1940118"/>
              <a:gd name="connsiteX14" fmla="*/ 0 w 1133061"/>
              <a:gd name="connsiteY14" fmla="*/ 1343770 h 1940118"/>
              <a:gd name="connsiteX15" fmla="*/ 11927 w 1133061"/>
              <a:gd name="connsiteY15" fmla="*/ 1252330 h 1940118"/>
              <a:gd name="connsiteX16" fmla="*/ 19878 w 1133061"/>
              <a:gd name="connsiteY16" fmla="*/ 1212573 h 1940118"/>
              <a:gd name="connsiteX17" fmla="*/ 39756 w 1133061"/>
              <a:gd name="connsiteY17" fmla="*/ 1137036 h 1940118"/>
              <a:gd name="connsiteX18" fmla="*/ 67586 w 1133061"/>
              <a:gd name="connsiteY18" fmla="*/ 1061499 h 1940118"/>
              <a:gd name="connsiteX19" fmla="*/ 87464 w 1133061"/>
              <a:gd name="connsiteY19" fmla="*/ 1017766 h 1940118"/>
              <a:gd name="connsiteX20" fmla="*/ 131196 w 1133061"/>
              <a:gd name="connsiteY20" fmla="*/ 962107 h 1940118"/>
              <a:gd name="connsiteX21" fmla="*/ 174928 w 1133061"/>
              <a:gd name="connsiteY21" fmla="*/ 906448 h 1940118"/>
              <a:gd name="connsiteX22" fmla="*/ 238539 w 1133061"/>
              <a:gd name="connsiteY22" fmla="*/ 834886 h 1940118"/>
              <a:gd name="connsiteX23" fmla="*/ 306125 w 1133061"/>
              <a:gd name="connsiteY23" fmla="*/ 735495 h 1940118"/>
              <a:gd name="connsiteX24" fmla="*/ 322027 w 1133061"/>
              <a:gd name="connsiteY24" fmla="*/ 652006 h 1940118"/>
              <a:gd name="connsiteX25" fmla="*/ 349857 w 1133061"/>
              <a:gd name="connsiteY25" fmla="*/ 715617 h 1940118"/>
              <a:gd name="connsiteX26" fmla="*/ 361784 w 1133061"/>
              <a:gd name="connsiteY26" fmla="*/ 807057 h 1940118"/>
              <a:gd name="connsiteX27" fmla="*/ 357808 w 1133061"/>
              <a:gd name="connsiteY27" fmla="*/ 870667 h 1940118"/>
              <a:gd name="connsiteX28" fmla="*/ 349857 w 1133061"/>
              <a:gd name="connsiteY28" fmla="*/ 922351 h 1940118"/>
              <a:gd name="connsiteX29" fmla="*/ 333954 w 1133061"/>
              <a:gd name="connsiteY29" fmla="*/ 985961 h 1940118"/>
              <a:gd name="connsiteX30" fmla="*/ 329979 w 1133061"/>
              <a:gd name="connsiteY30" fmla="*/ 1013791 h 1940118"/>
              <a:gd name="connsiteX31" fmla="*/ 369735 w 1133061"/>
              <a:gd name="connsiteY31" fmla="*/ 966083 h 1940118"/>
              <a:gd name="connsiteX32" fmla="*/ 425394 w 1133061"/>
              <a:gd name="connsiteY32" fmla="*/ 866692 h 1940118"/>
              <a:gd name="connsiteX33" fmla="*/ 461175 w 1133061"/>
              <a:gd name="connsiteY33" fmla="*/ 795130 h 1940118"/>
              <a:gd name="connsiteX34" fmla="*/ 489005 w 1133061"/>
              <a:gd name="connsiteY34" fmla="*/ 715617 h 1940118"/>
              <a:gd name="connsiteX35" fmla="*/ 500932 w 1133061"/>
              <a:gd name="connsiteY35" fmla="*/ 652006 h 1940118"/>
              <a:gd name="connsiteX36" fmla="*/ 508883 w 1133061"/>
              <a:gd name="connsiteY36" fmla="*/ 540688 h 1940118"/>
              <a:gd name="connsiteX37" fmla="*/ 489005 w 1133061"/>
              <a:gd name="connsiteY37" fmla="*/ 441297 h 1940118"/>
              <a:gd name="connsiteX38" fmla="*/ 473102 w 1133061"/>
              <a:gd name="connsiteY38" fmla="*/ 361784 h 1940118"/>
              <a:gd name="connsiteX39" fmla="*/ 445273 w 1133061"/>
              <a:gd name="connsiteY39" fmla="*/ 298173 h 1940118"/>
              <a:gd name="connsiteX40" fmla="*/ 445273 w 1133061"/>
              <a:gd name="connsiteY40" fmla="*/ 230587 h 1940118"/>
              <a:gd name="connsiteX41" fmla="*/ 425394 w 1133061"/>
              <a:gd name="connsiteY41" fmla="*/ 143123 h 1940118"/>
              <a:gd name="connsiteX42" fmla="*/ 429370 w 1133061"/>
              <a:gd name="connsiteY42" fmla="*/ 67586 h 1940118"/>
              <a:gd name="connsiteX43" fmla="*/ 457200 w 1133061"/>
              <a:gd name="connsiteY43" fmla="*/ 0 h 1940118"/>
              <a:gd name="connsiteX44" fmla="*/ 469127 w 1133061"/>
              <a:gd name="connsiteY44" fmla="*/ 35780 h 1940118"/>
              <a:gd name="connsiteX45" fmla="*/ 481054 w 1133061"/>
              <a:gd name="connsiteY45" fmla="*/ 75537 h 1940118"/>
              <a:gd name="connsiteX46" fmla="*/ 500932 w 1133061"/>
              <a:gd name="connsiteY46" fmla="*/ 119269 h 1940118"/>
              <a:gd name="connsiteX47" fmla="*/ 516834 w 1133061"/>
              <a:gd name="connsiteY47" fmla="*/ 159026 h 1940118"/>
              <a:gd name="connsiteX48" fmla="*/ 596347 w 1133061"/>
              <a:gd name="connsiteY48" fmla="*/ 234563 h 1940118"/>
              <a:gd name="connsiteX49" fmla="*/ 644055 w 1133061"/>
              <a:gd name="connsiteY49" fmla="*/ 286246 h 1940118"/>
              <a:gd name="connsiteX50" fmla="*/ 687787 w 1133061"/>
              <a:gd name="connsiteY50" fmla="*/ 329979 h 1940118"/>
              <a:gd name="connsiteX51" fmla="*/ 751398 w 1133061"/>
              <a:gd name="connsiteY51" fmla="*/ 401540 h 1940118"/>
              <a:gd name="connsiteX52" fmla="*/ 803081 w 1133061"/>
              <a:gd name="connsiteY52" fmla="*/ 449248 h 1940118"/>
              <a:gd name="connsiteX53" fmla="*/ 842838 w 1133061"/>
              <a:gd name="connsiteY53" fmla="*/ 600323 h 1940118"/>
              <a:gd name="connsiteX54" fmla="*/ 854765 w 1133061"/>
              <a:gd name="connsiteY54" fmla="*/ 739471 h 1940118"/>
              <a:gd name="connsiteX55" fmla="*/ 866692 w 1133061"/>
              <a:gd name="connsiteY55" fmla="*/ 894521 h 1940118"/>
              <a:gd name="connsiteX56" fmla="*/ 850789 w 1133061"/>
              <a:gd name="connsiteY56" fmla="*/ 993913 h 1940118"/>
              <a:gd name="connsiteX57" fmla="*/ 870667 w 1133061"/>
              <a:gd name="connsiteY57" fmla="*/ 950180 h 1940118"/>
              <a:gd name="connsiteX58" fmla="*/ 902473 w 1133061"/>
              <a:gd name="connsiteY58" fmla="*/ 902473 h 1940118"/>
              <a:gd name="connsiteX59" fmla="*/ 954156 w 1133061"/>
              <a:gd name="connsiteY59" fmla="*/ 850789 h 1940118"/>
              <a:gd name="connsiteX60" fmla="*/ 993913 w 1133061"/>
              <a:gd name="connsiteY60" fmla="*/ 807057 h 1940118"/>
              <a:gd name="connsiteX61" fmla="*/ 1045596 w 1133061"/>
              <a:gd name="connsiteY61" fmla="*/ 779227 h 1940118"/>
              <a:gd name="connsiteX62" fmla="*/ 1101255 w 1133061"/>
              <a:gd name="connsiteY62" fmla="*/ 767300 h 1940118"/>
              <a:gd name="connsiteX63" fmla="*/ 1125109 w 1133061"/>
              <a:gd name="connsiteY63" fmla="*/ 771276 h 1940118"/>
              <a:gd name="connsiteX64" fmla="*/ 1069450 w 1133061"/>
              <a:gd name="connsiteY64" fmla="*/ 846813 h 1940118"/>
              <a:gd name="connsiteX65" fmla="*/ 1037645 w 1133061"/>
              <a:gd name="connsiteY65" fmla="*/ 954156 h 1940118"/>
              <a:gd name="connsiteX66" fmla="*/ 1033669 w 1133061"/>
              <a:gd name="connsiteY66" fmla="*/ 1041620 h 1940118"/>
              <a:gd name="connsiteX67" fmla="*/ 1049572 w 1133061"/>
              <a:gd name="connsiteY67" fmla="*/ 1137036 h 1940118"/>
              <a:gd name="connsiteX68" fmla="*/ 1085353 w 1133061"/>
              <a:gd name="connsiteY68" fmla="*/ 1244379 h 1940118"/>
              <a:gd name="connsiteX69" fmla="*/ 1113182 w 1133061"/>
              <a:gd name="connsiteY69" fmla="*/ 1359673 h 1940118"/>
              <a:gd name="connsiteX70" fmla="*/ 1133061 w 1133061"/>
              <a:gd name="connsiteY70" fmla="*/ 1459064 h 1940118"/>
              <a:gd name="connsiteX71" fmla="*/ 1121134 w 1133061"/>
              <a:gd name="connsiteY71" fmla="*/ 1586285 h 1940118"/>
              <a:gd name="connsiteX72" fmla="*/ 1077401 w 1133061"/>
              <a:gd name="connsiteY72" fmla="*/ 1689652 h 1940118"/>
              <a:gd name="connsiteX73" fmla="*/ 989937 w 1133061"/>
              <a:gd name="connsiteY73" fmla="*/ 1777116 h 1940118"/>
              <a:gd name="connsiteX74" fmla="*/ 910424 w 1133061"/>
              <a:gd name="connsiteY74" fmla="*/ 1836751 h 1940118"/>
              <a:gd name="connsiteX75" fmla="*/ 795130 w 1133061"/>
              <a:gd name="connsiteY75" fmla="*/ 1896386 h 1940118"/>
              <a:gd name="connsiteX76" fmla="*/ 739471 w 1133061"/>
              <a:gd name="connsiteY76" fmla="*/ 1916264 h 1940118"/>
              <a:gd name="connsiteX77" fmla="*/ 850789 w 1133061"/>
              <a:gd name="connsiteY77" fmla="*/ 1828800 h 1940118"/>
              <a:gd name="connsiteX78" fmla="*/ 930302 w 1133061"/>
              <a:gd name="connsiteY78" fmla="*/ 1681700 h 1940118"/>
              <a:gd name="connsiteX79" fmla="*/ 954156 w 1133061"/>
              <a:gd name="connsiteY79" fmla="*/ 1574358 h 1940118"/>
              <a:gd name="connsiteX80" fmla="*/ 958132 w 1133061"/>
              <a:gd name="connsiteY80" fmla="*/ 1530626 h 1940118"/>
              <a:gd name="connsiteX81" fmla="*/ 950181 w 1133061"/>
              <a:gd name="connsiteY81" fmla="*/ 1451113 h 1940118"/>
              <a:gd name="connsiteX82" fmla="*/ 910424 w 1133061"/>
              <a:gd name="connsiteY82" fmla="*/ 1518699 h 1940118"/>
              <a:gd name="connsiteX83" fmla="*/ 870667 w 1133061"/>
              <a:gd name="connsiteY83" fmla="*/ 1574358 h 1940118"/>
              <a:gd name="connsiteX84" fmla="*/ 830911 w 1133061"/>
              <a:gd name="connsiteY84" fmla="*/ 1602187 h 1940118"/>
              <a:gd name="connsiteX85" fmla="*/ 791154 w 1133061"/>
              <a:gd name="connsiteY85" fmla="*/ 1610139 h 1940118"/>
              <a:gd name="connsiteX86" fmla="*/ 775252 w 1133061"/>
              <a:gd name="connsiteY86" fmla="*/ 1610139 h 1940118"/>
              <a:gd name="connsiteX87" fmla="*/ 731520 w 1133061"/>
              <a:gd name="connsiteY87" fmla="*/ 1610139 h 1940118"/>
              <a:gd name="connsiteX88" fmla="*/ 695739 w 1133061"/>
              <a:gd name="connsiteY88" fmla="*/ 1574358 h 1940118"/>
              <a:gd name="connsiteX89" fmla="*/ 663934 w 1133061"/>
              <a:gd name="connsiteY89" fmla="*/ 1530626 h 1940118"/>
              <a:gd name="connsiteX90" fmla="*/ 644055 w 1133061"/>
              <a:gd name="connsiteY90" fmla="*/ 1482918 h 1940118"/>
              <a:gd name="connsiteX91" fmla="*/ 620201 w 1133061"/>
              <a:gd name="connsiteY91" fmla="*/ 1403405 h 1940118"/>
              <a:gd name="connsiteX92" fmla="*/ 620201 w 1133061"/>
              <a:gd name="connsiteY92" fmla="*/ 1327867 h 1940118"/>
              <a:gd name="connsiteX93" fmla="*/ 628153 w 1133061"/>
              <a:gd name="connsiteY93" fmla="*/ 1272208 h 1940118"/>
              <a:gd name="connsiteX94" fmla="*/ 624177 w 1133061"/>
              <a:gd name="connsiteY94" fmla="*/ 1228476 h 1940118"/>
              <a:gd name="connsiteX95" fmla="*/ 568518 w 1133061"/>
              <a:gd name="connsiteY95" fmla="*/ 1296062 h 1940118"/>
              <a:gd name="connsiteX96" fmla="*/ 536713 w 1133061"/>
              <a:gd name="connsiteY96" fmla="*/ 1355697 h 1940118"/>
              <a:gd name="connsiteX97" fmla="*/ 512859 w 1133061"/>
              <a:gd name="connsiteY97" fmla="*/ 1423283 h 1940118"/>
              <a:gd name="connsiteX98" fmla="*/ 492981 w 1133061"/>
              <a:gd name="connsiteY98" fmla="*/ 1498820 h 1940118"/>
              <a:gd name="connsiteX99" fmla="*/ 485029 w 1133061"/>
              <a:gd name="connsiteY99" fmla="*/ 1562431 h 1940118"/>
              <a:gd name="connsiteX100" fmla="*/ 485029 w 1133061"/>
              <a:gd name="connsiteY100" fmla="*/ 1649895 h 1940118"/>
              <a:gd name="connsiteX101" fmla="*/ 485029 w 1133061"/>
              <a:gd name="connsiteY101" fmla="*/ 1713506 h 1940118"/>
              <a:gd name="connsiteX102" fmla="*/ 489005 w 1133061"/>
              <a:gd name="connsiteY102" fmla="*/ 1729408 h 1940118"/>
              <a:gd name="connsiteX103" fmla="*/ 437321 w 1133061"/>
              <a:gd name="connsiteY103" fmla="*/ 1705554 h 1940118"/>
              <a:gd name="connsiteX104" fmla="*/ 397565 w 1133061"/>
              <a:gd name="connsiteY104" fmla="*/ 1673749 h 1940118"/>
              <a:gd name="connsiteX105" fmla="*/ 349857 w 1133061"/>
              <a:gd name="connsiteY105" fmla="*/ 1626041 h 1940118"/>
              <a:gd name="connsiteX106" fmla="*/ 298174 w 1133061"/>
              <a:gd name="connsiteY106" fmla="*/ 1574358 h 1940118"/>
              <a:gd name="connsiteX107" fmla="*/ 329979 w 1133061"/>
              <a:gd name="connsiteY107" fmla="*/ 1665798 h 1940118"/>
              <a:gd name="connsiteX108" fmla="*/ 357808 w 1133061"/>
              <a:gd name="connsiteY108" fmla="*/ 1741335 h 1940118"/>
              <a:gd name="connsiteX109" fmla="*/ 389614 w 1133061"/>
              <a:gd name="connsiteY109" fmla="*/ 1800970 h 1940118"/>
              <a:gd name="connsiteX110" fmla="*/ 445273 w 1133061"/>
              <a:gd name="connsiteY110" fmla="*/ 1888434 h 1940118"/>
              <a:gd name="connsiteX111" fmla="*/ 489005 w 1133061"/>
              <a:gd name="connsiteY111" fmla="*/ 1940118 h 1940118"/>
              <a:gd name="connsiteX0" fmla="*/ 489005 w 1133061"/>
              <a:gd name="connsiteY0" fmla="*/ 1940118 h 1940118"/>
              <a:gd name="connsiteX1" fmla="*/ 393589 w 1133061"/>
              <a:gd name="connsiteY1" fmla="*/ 1920240 h 1940118"/>
              <a:gd name="connsiteX2" fmla="*/ 318052 w 1133061"/>
              <a:gd name="connsiteY2" fmla="*/ 1904337 h 1940118"/>
              <a:gd name="connsiteX3" fmla="*/ 238539 w 1133061"/>
              <a:gd name="connsiteY3" fmla="*/ 1864580 h 1940118"/>
              <a:gd name="connsiteX4" fmla="*/ 190831 w 1133061"/>
              <a:gd name="connsiteY4" fmla="*/ 1824824 h 1940118"/>
              <a:gd name="connsiteX5" fmla="*/ 163001 w 1133061"/>
              <a:gd name="connsiteY5" fmla="*/ 1796994 h 1940118"/>
              <a:gd name="connsiteX6" fmla="*/ 139147 w 1133061"/>
              <a:gd name="connsiteY6" fmla="*/ 1785067 h 1940118"/>
              <a:gd name="connsiteX7" fmla="*/ 119269 w 1133061"/>
              <a:gd name="connsiteY7" fmla="*/ 1753262 h 1940118"/>
              <a:gd name="connsiteX8" fmla="*/ 99391 w 1133061"/>
              <a:gd name="connsiteY8" fmla="*/ 1721457 h 1940118"/>
              <a:gd name="connsiteX9" fmla="*/ 67586 w 1133061"/>
              <a:gd name="connsiteY9" fmla="*/ 1677725 h 1940118"/>
              <a:gd name="connsiteX10" fmla="*/ 47707 w 1133061"/>
              <a:gd name="connsiteY10" fmla="*/ 1633993 h 1940118"/>
              <a:gd name="connsiteX11" fmla="*/ 27829 w 1133061"/>
              <a:gd name="connsiteY11" fmla="*/ 1574358 h 1940118"/>
              <a:gd name="connsiteX12" fmla="*/ 7951 w 1133061"/>
              <a:gd name="connsiteY12" fmla="*/ 1510747 h 1940118"/>
              <a:gd name="connsiteX13" fmla="*/ 7951 w 1133061"/>
              <a:gd name="connsiteY13" fmla="*/ 1431234 h 1940118"/>
              <a:gd name="connsiteX14" fmla="*/ 0 w 1133061"/>
              <a:gd name="connsiteY14" fmla="*/ 1343770 h 1940118"/>
              <a:gd name="connsiteX15" fmla="*/ 11927 w 1133061"/>
              <a:gd name="connsiteY15" fmla="*/ 1252330 h 1940118"/>
              <a:gd name="connsiteX16" fmla="*/ 19878 w 1133061"/>
              <a:gd name="connsiteY16" fmla="*/ 1212573 h 1940118"/>
              <a:gd name="connsiteX17" fmla="*/ 39756 w 1133061"/>
              <a:gd name="connsiteY17" fmla="*/ 1137036 h 1940118"/>
              <a:gd name="connsiteX18" fmla="*/ 67586 w 1133061"/>
              <a:gd name="connsiteY18" fmla="*/ 1061499 h 1940118"/>
              <a:gd name="connsiteX19" fmla="*/ 87464 w 1133061"/>
              <a:gd name="connsiteY19" fmla="*/ 1017766 h 1940118"/>
              <a:gd name="connsiteX20" fmla="*/ 131196 w 1133061"/>
              <a:gd name="connsiteY20" fmla="*/ 962107 h 1940118"/>
              <a:gd name="connsiteX21" fmla="*/ 174928 w 1133061"/>
              <a:gd name="connsiteY21" fmla="*/ 906448 h 1940118"/>
              <a:gd name="connsiteX22" fmla="*/ 238539 w 1133061"/>
              <a:gd name="connsiteY22" fmla="*/ 834886 h 1940118"/>
              <a:gd name="connsiteX23" fmla="*/ 306125 w 1133061"/>
              <a:gd name="connsiteY23" fmla="*/ 735495 h 1940118"/>
              <a:gd name="connsiteX24" fmla="*/ 322027 w 1133061"/>
              <a:gd name="connsiteY24" fmla="*/ 652006 h 1940118"/>
              <a:gd name="connsiteX25" fmla="*/ 349857 w 1133061"/>
              <a:gd name="connsiteY25" fmla="*/ 715617 h 1940118"/>
              <a:gd name="connsiteX26" fmla="*/ 361784 w 1133061"/>
              <a:gd name="connsiteY26" fmla="*/ 807057 h 1940118"/>
              <a:gd name="connsiteX27" fmla="*/ 357808 w 1133061"/>
              <a:gd name="connsiteY27" fmla="*/ 870667 h 1940118"/>
              <a:gd name="connsiteX28" fmla="*/ 349857 w 1133061"/>
              <a:gd name="connsiteY28" fmla="*/ 922351 h 1940118"/>
              <a:gd name="connsiteX29" fmla="*/ 333954 w 1133061"/>
              <a:gd name="connsiteY29" fmla="*/ 985961 h 1940118"/>
              <a:gd name="connsiteX30" fmla="*/ 329979 w 1133061"/>
              <a:gd name="connsiteY30" fmla="*/ 1013791 h 1940118"/>
              <a:gd name="connsiteX31" fmla="*/ 369735 w 1133061"/>
              <a:gd name="connsiteY31" fmla="*/ 966083 h 1940118"/>
              <a:gd name="connsiteX32" fmla="*/ 425394 w 1133061"/>
              <a:gd name="connsiteY32" fmla="*/ 866692 h 1940118"/>
              <a:gd name="connsiteX33" fmla="*/ 461175 w 1133061"/>
              <a:gd name="connsiteY33" fmla="*/ 795130 h 1940118"/>
              <a:gd name="connsiteX34" fmla="*/ 489005 w 1133061"/>
              <a:gd name="connsiteY34" fmla="*/ 715617 h 1940118"/>
              <a:gd name="connsiteX35" fmla="*/ 500932 w 1133061"/>
              <a:gd name="connsiteY35" fmla="*/ 652006 h 1940118"/>
              <a:gd name="connsiteX36" fmla="*/ 508883 w 1133061"/>
              <a:gd name="connsiteY36" fmla="*/ 540688 h 1940118"/>
              <a:gd name="connsiteX37" fmla="*/ 489005 w 1133061"/>
              <a:gd name="connsiteY37" fmla="*/ 441297 h 1940118"/>
              <a:gd name="connsiteX38" fmla="*/ 473102 w 1133061"/>
              <a:gd name="connsiteY38" fmla="*/ 361784 h 1940118"/>
              <a:gd name="connsiteX39" fmla="*/ 445273 w 1133061"/>
              <a:gd name="connsiteY39" fmla="*/ 298173 h 1940118"/>
              <a:gd name="connsiteX40" fmla="*/ 445273 w 1133061"/>
              <a:gd name="connsiteY40" fmla="*/ 230587 h 1940118"/>
              <a:gd name="connsiteX41" fmla="*/ 425394 w 1133061"/>
              <a:gd name="connsiteY41" fmla="*/ 143123 h 1940118"/>
              <a:gd name="connsiteX42" fmla="*/ 429370 w 1133061"/>
              <a:gd name="connsiteY42" fmla="*/ 67586 h 1940118"/>
              <a:gd name="connsiteX43" fmla="*/ 457200 w 1133061"/>
              <a:gd name="connsiteY43" fmla="*/ 0 h 1940118"/>
              <a:gd name="connsiteX44" fmla="*/ 469127 w 1133061"/>
              <a:gd name="connsiteY44" fmla="*/ 35780 h 1940118"/>
              <a:gd name="connsiteX45" fmla="*/ 481054 w 1133061"/>
              <a:gd name="connsiteY45" fmla="*/ 75537 h 1940118"/>
              <a:gd name="connsiteX46" fmla="*/ 500932 w 1133061"/>
              <a:gd name="connsiteY46" fmla="*/ 119269 h 1940118"/>
              <a:gd name="connsiteX47" fmla="*/ 516834 w 1133061"/>
              <a:gd name="connsiteY47" fmla="*/ 159026 h 1940118"/>
              <a:gd name="connsiteX48" fmla="*/ 596347 w 1133061"/>
              <a:gd name="connsiteY48" fmla="*/ 234563 h 1940118"/>
              <a:gd name="connsiteX49" fmla="*/ 644055 w 1133061"/>
              <a:gd name="connsiteY49" fmla="*/ 286246 h 1940118"/>
              <a:gd name="connsiteX50" fmla="*/ 687787 w 1133061"/>
              <a:gd name="connsiteY50" fmla="*/ 329979 h 1940118"/>
              <a:gd name="connsiteX51" fmla="*/ 751398 w 1133061"/>
              <a:gd name="connsiteY51" fmla="*/ 401540 h 1940118"/>
              <a:gd name="connsiteX52" fmla="*/ 803081 w 1133061"/>
              <a:gd name="connsiteY52" fmla="*/ 453224 h 1940118"/>
              <a:gd name="connsiteX53" fmla="*/ 842838 w 1133061"/>
              <a:gd name="connsiteY53" fmla="*/ 600323 h 1940118"/>
              <a:gd name="connsiteX54" fmla="*/ 854765 w 1133061"/>
              <a:gd name="connsiteY54" fmla="*/ 739471 h 1940118"/>
              <a:gd name="connsiteX55" fmla="*/ 866692 w 1133061"/>
              <a:gd name="connsiteY55" fmla="*/ 894521 h 1940118"/>
              <a:gd name="connsiteX56" fmla="*/ 850789 w 1133061"/>
              <a:gd name="connsiteY56" fmla="*/ 993913 h 1940118"/>
              <a:gd name="connsiteX57" fmla="*/ 870667 w 1133061"/>
              <a:gd name="connsiteY57" fmla="*/ 950180 h 1940118"/>
              <a:gd name="connsiteX58" fmla="*/ 902473 w 1133061"/>
              <a:gd name="connsiteY58" fmla="*/ 902473 h 1940118"/>
              <a:gd name="connsiteX59" fmla="*/ 954156 w 1133061"/>
              <a:gd name="connsiteY59" fmla="*/ 850789 h 1940118"/>
              <a:gd name="connsiteX60" fmla="*/ 993913 w 1133061"/>
              <a:gd name="connsiteY60" fmla="*/ 807057 h 1940118"/>
              <a:gd name="connsiteX61" fmla="*/ 1045596 w 1133061"/>
              <a:gd name="connsiteY61" fmla="*/ 779227 h 1940118"/>
              <a:gd name="connsiteX62" fmla="*/ 1101255 w 1133061"/>
              <a:gd name="connsiteY62" fmla="*/ 767300 h 1940118"/>
              <a:gd name="connsiteX63" fmla="*/ 1125109 w 1133061"/>
              <a:gd name="connsiteY63" fmla="*/ 771276 h 1940118"/>
              <a:gd name="connsiteX64" fmla="*/ 1069450 w 1133061"/>
              <a:gd name="connsiteY64" fmla="*/ 846813 h 1940118"/>
              <a:gd name="connsiteX65" fmla="*/ 1037645 w 1133061"/>
              <a:gd name="connsiteY65" fmla="*/ 954156 h 1940118"/>
              <a:gd name="connsiteX66" fmla="*/ 1033669 w 1133061"/>
              <a:gd name="connsiteY66" fmla="*/ 1041620 h 1940118"/>
              <a:gd name="connsiteX67" fmla="*/ 1049572 w 1133061"/>
              <a:gd name="connsiteY67" fmla="*/ 1137036 h 1940118"/>
              <a:gd name="connsiteX68" fmla="*/ 1085353 w 1133061"/>
              <a:gd name="connsiteY68" fmla="*/ 1244379 h 1940118"/>
              <a:gd name="connsiteX69" fmla="*/ 1113182 w 1133061"/>
              <a:gd name="connsiteY69" fmla="*/ 1359673 h 1940118"/>
              <a:gd name="connsiteX70" fmla="*/ 1133061 w 1133061"/>
              <a:gd name="connsiteY70" fmla="*/ 1459064 h 1940118"/>
              <a:gd name="connsiteX71" fmla="*/ 1121134 w 1133061"/>
              <a:gd name="connsiteY71" fmla="*/ 1586285 h 1940118"/>
              <a:gd name="connsiteX72" fmla="*/ 1077401 w 1133061"/>
              <a:gd name="connsiteY72" fmla="*/ 1689652 h 1940118"/>
              <a:gd name="connsiteX73" fmla="*/ 989937 w 1133061"/>
              <a:gd name="connsiteY73" fmla="*/ 1777116 h 1940118"/>
              <a:gd name="connsiteX74" fmla="*/ 910424 w 1133061"/>
              <a:gd name="connsiteY74" fmla="*/ 1836751 h 1940118"/>
              <a:gd name="connsiteX75" fmla="*/ 795130 w 1133061"/>
              <a:gd name="connsiteY75" fmla="*/ 1896386 h 1940118"/>
              <a:gd name="connsiteX76" fmla="*/ 739471 w 1133061"/>
              <a:gd name="connsiteY76" fmla="*/ 1916264 h 1940118"/>
              <a:gd name="connsiteX77" fmla="*/ 850789 w 1133061"/>
              <a:gd name="connsiteY77" fmla="*/ 1828800 h 1940118"/>
              <a:gd name="connsiteX78" fmla="*/ 930302 w 1133061"/>
              <a:gd name="connsiteY78" fmla="*/ 1681700 h 1940118"/>
              <a:gd name="connsiteX79" fmla="*/ 954156 w 1133061"/>
              <a:gd name="connsiteY79" fmla="*/ 1574358 h 1940118"/>
              <a:gd name="connsiteX80" fmla="*/ 958132 w 1133061"/>
              <a:gd name="connsiteY80" fmla="*/ 1530626 h 1940118"/>
              <a:gd name="connsiteX81" fmla="*/ 950181 w 1133061"/>
              <a:gd name="connsiteY81" fmla="*/ 1451113 h 1940118"/>
              <a:gd name="connsiteX82" fmla="*/ 910424 w 1133061"/>
              <a:gd name="connsiteY82" fmla="*/ 1518699 h 1940118"/>
              <a:gd name="connsiteX83" fmla="*/ 870667 w 1133061"/>
              <a:gd name="connsiteY83" fmla="*/ 1574358 h 1940118"/>
              <a:gd name="connsiteX84" fmla="*/ 830911 w 1133061"/>
              <a:gd name="connsiteY84" fmla="*/ 1602187 h 1940118"/>
              <a:gd name="connsiteX85" fmla="*/ 791154 w 1133061"/>
              <a:gd name="connsiteY85" fmla="*/ 1610139 h 1940118"/>
              <a:gd name="connsiteX86" fmla="*/ 775252 w 1133061"/>
              <a:gd name="connsiteY86" fmla="*/ 1610139 h 1940118"/>
              <a:gd name="connsiteX87" fmla="*/ 731520 w 1133061"/>
              <a:gd name="connsiteY87" fmla="*/ 1610139 h 1940118"/>
              <a:gd name="connsiteX88" fmla="*/ 695739 w 1133061"/>
              <a:gd name="connsiteY88" fmla="*/ 1574358 h 1940118"/>
              <a:gd name="connsiteX89" fmla="*/ 663934 w 1133061"/>
              <a:gd name="connsiteY89" fmla="*/ 1530626 h 1940118"/>
              <a:gd name="connsiteX90" fmla="*/ 644055 w 1133061"/>
              <a:gd name="connsiteY90" fmla="*/ 1482918 h 1940118"/>
              <a:gd name="connsiteX91" fmla="*/ 620201 w 1133061"/>
              <a:gd name="connsiteY91" fmla="*/ 1403405 h 1940118"/>
              <a:gd name="connsiteX92" fmla="*/ 620201 w 1133061"/>
              <a:gd name="connsiteY92" fmla="*/ 1327867 h 1940118"/>
              <a:gd name="connsiteX93" fmla="*/ 628153 w 1133061"/>
              <a:gd name="connsiteY93" fmla="*/ 1272208 h 1940118"/>
              <a:gd name="connsiteX94" fmla="*/ 624177 w 1133061"/>
              <a:gd name="connsiteY94" fmla="*/ 1228476 h 1940118"/>
              <a:gd name="connsiteX95" fmla="*/ 568518 w 1133061"/>
              <a:gd name="connsiteY95" fmla="*/ 1296062 h 1940118"/>
              <a:gd name="connsiteX96" fmla="*/ 536713 w 1133061"/>
              <a:gd name="connsiteY96" fmla="*/ 1355697 h 1940118"/>
              <a:gd name="connsiteX97" fmla="*/ 512859 w 1133061"/>
              <a:gd name="connsiteY97" fmla="*/ 1423283 h 1940118"/>
              <a:gd name="connsiteX98" fmla="*/ 492981 w 1133061"/>
              <a:gd name="connsiteY98" fmla="*/ 1498820 h 1940118"/>
              <a:gd name="connsiteX99" fmla="*/ 485029 w 1133061"/>
              <a:gd name="connsiteY99" fmla="*/ 1562431 h 1940118"/>
              <a:gd name="connsiteX100" fmla="*/ 485029 w 1133061"/>
              <a:gd name="connsiteY100" fmla="*/ 1649895 h 1940118"/>
              <a:gd name="connsiteX101" fmla="*/ 485029 w 1133061"/>
              <a:gd name="connsiteY101" fmla="*/ 1713506 h 1940118"/>
              <a:gd name="connsiteX102" fmla="*/ 489005 w 1133061"/>
              <a:gd name="connsiteY102" fmla="*/ 1729408 h 1940118"/>
              <a:gd name="connsiteX103" fmla="*/ 437321 w 1133061"/>
              <a:gd name="connsiteY103" fmla="*/ 1705554 h 1940118"/>
              <a:gd name="connsiteX104" fmla="*/ 397565 w 1133061"/>
              <a:gd name="connsiteY104" fmla="*/ 1673749 h 1940118"/>
              <a:gd name="connsiteX105" fmla="*/ 349857 w 1133061"/>
              <a:gd name="connsiteY105" fmla="*/ 1626041 h 1940118"/>
              <a:gd name="connsiteX106" fmla="*/ 298174 w 1133061"/>
              <a:gd name="connsiteY106" fmla="*/ 1574358 h 1940118"/>
              <a:gd name="connsiteX107" fmla="*/ 329979 w 1133061"/>
              <a:gd name="connsiteY107" fmla="*/ 1665798 h 1940118"/>
              <a:gd name="connsiteX108" fmla="*/ 357808 w 1133061"/>
              <a:gd name="connsiteY108" fmla="*/ 1741335 h 1940118"/>
              <a:gd name="connsiteX109" fmla="*/ 389614 w 1133061"/>
              <a:gd name="connsiteY109" fmla="*/ 1800970 h 1940118"/>
              <a:gd name="connsiteX110" fmla="*/ 445273 w 1133061"/>
              <a:gd name="connsiteY110" fmla="*/ 1888434 h 1940118"/>
              <a:gd name="connsiteX111" fmla="*/ 489005 w 1133061"/>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9249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20810 w 1137037"/>
              <a:gd name="connsiteY47" fmla="*/ 159026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9249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1298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1298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18984 w 1137037"/>
              <a:gd name="connsiteY52" fmla="*/ 496956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37037" h="1940118">
                <a:moveTo>
                  <a:pt x="492981" y="1940118"/>
                </a:moveTo>
                <a:lnTo>
                  <a:pt x="397565" y="1920240"/>
                </a:lnTo>
                <a:lnTo>
                  <a:pt x="322028" y="1904337"/>
                </a:lnTo>
                <a:lnTo>
                  <a:pt x="242515" y="1864580"/>
                </a:lnTo>
                <a:lnTo>
                  <a:pt x="194807" y="1824824"/>
                </a:lnTo>
                <a:lnTo>
                  <a:pt x="166977" y="1796994"/>
                </a:lnTo>
                <a:lnTo>
                  <a:pt x="143123" y="1785067"/>
                </a:lnTo>
                <a:lnTo>
                  <a:pt x="123245" y="1753262"/>
                </a:lnTo>
                <a:lnTo>
                  <a:pt x="103367" y="1721457"/>
                </a:lnTo>
                <a:lnTo>
                  <a:pt x="71562" y="1677725"/>
                </a:lnTo>
                <a:lnTo>
                  <a:pt x="51683" y="1633993"/>
                </a:lnTo>
                <a:lnTo>
                  <a:pt x="31805" y="1574358"/>
                </a:lnTo>
                <a:lnTo>
                  <a:pt x="11927" y="1510747"/>
                </a:lnTo>
                <a:lnTo>
                  <a:pt x="0" y="1431234"/>
                </a:lnTo>
                <a:lnTo>
                  <a:pt x="3976" y="1343770"/>
                </a:lnTo>
                <a:lnTo>
                  <a:pt x="15903" y="1252330"/>
                </a:lnTo>
                <a:lnTo>
                  <a:pt x="23854" y="1212573"/>
                </a:lnTo>
                <a:lnTo>
                  <a:pt x="43732" y="1137036"/>
                </a:lnTo>
                <a:lnTo>
                  <a:pt x="71562" y="1061499"/>
                </a:lnTo>
                <a:lnTo>
                  <a:pt x="91440" y="1017766"/>
                </a:lnTo>
                <a:lnTo>
                  <a:pt x="135172" y="962107"/>
                </a:lnTo>
                <a:lnTo>
                  <a:pt x="178904" y="906448"/>
                </a:lnTo>
                <a:lnTo>
                  <a:pt x="242515" y="834886"/>
                </a:lnTo>
                <a:lnTo>
                  <a:pt x="310101" y="735495"/>
                </a:lnTo>
                <a:lnTo>
                  <a:pt x="326003" y="652006"/>
                </a:lnTo>
                <a:lnTo>
                  <a:pt x="353833" y="715617"/>
                </a:lnTo>
                <a:lnTo>
                  <a:pt x="365760" y="807057"/>
                </a:lnTo>
                <a:lnTo>
                  <a:pt x="361784" y="870667"/>
                </a:lnTo>
                <a:lnTo>
                  <a:pt x="353833" y="922351"/>
                </a:lnTo>
                <a:lnTo>
                  <a:pt x="337930" y="985961"/>
                </a:lnTo>
                <a:lnTo>
                  <a:pt x="333955" y="1013791"/>
                </a:lnTo>
                <a:lnTo>
                  <a:pt x="373711" y="966083"/>
                </a:lnTo>
                <a:lnTo>
                  <a:pt x="429370" y="866692"/>
                </a:lnTo>
                <a:lnTo>
                  <a:pt x="465151" y="795130"/>
                </a:lnTo>
                <a:lnTo>
                  <a:pt x="492981" y="715617"/>
                </a:lnTo>
                <a:lnTo>
                  <a:pt x="504908" y="652006"/>
                </a:lnTo>
                <a:lnTo>
                  <a:pt x="512859" y="540688"/>
                </a:lnTo>
                <a:lnTo>
                  <a:pt x="492981" y="441297"/>
                </a:lnTo>
                <a:lnTo>
                  <a:pt x="477078" y="361784"/>
                </a:lnTo>
                <a:lnTo>
                  <a:pt x="449249" y="298173"/>
                </a:lnTo>
                <a:lnTo>
                  <a:pt x="441298" y="230587"/>
                </a:lnTo>
                <a:lnTo>
                  <a:pt x="429370" y="143123"/>
                </a:lnTo>
                <a:lnTo>
                  <a:pt x="433346" y="67586"/>
                </a:lnTo>
                <a:lnTo>
                  <a:pt x="461176" y="0"/>
                </a:lnTo>
                <a:lnTo>
                  <a:pt x="473103" y="35780"/>
                </a:lnTo>
                <a:lnTo>
                  <a:pt x="485030" y="75537"/>
                </a:lnTo>
                <a:lnTo>
                  <a:pt x="504908" y="119269"/>
                </a:lnTo>
                <a:lnTo>
                  <a:pt x="548640" y="190832"/>
                </a:lnTo>
                <a:lnTo>
                  <a:pt x="600323" y="234563"/>
                </a:lnTo>
                <a:lnTo>
                  <a:pt x="648031" y="286246"/>
                </a:lnTo>
                <a:lnTo>
                  <a:pt x="691763" y="329979"/>
                </a:lnTo>
                <a:lnTo>
                  <a:pt x="755374" y="401540"/>
                </a:lnTo>
                <a:lnTo>
                  <a:pt x="818984" y="496956"/>
                </a:lnTo>
                <a:lnTo>
                  <a:pt x="846814" y="600323"/>
                </a:lnTo>
                <a:lnTo>
                  <a:pt x="858741" y="739471"/>
                </a:lnTo>
                <a:lnTo>
                  <a:pt x="870668" y="894521"/>
                </a:lnTo>
                <a:lnTo>
                  <a:pt x="854765" y="993913"/>
                </a:lnTo>
                <a:lnTo>
                  <a:pt x="874643" y="950180"/>
                </a:lnTo>
                <a:lnTo>
                  <a:pt x="906449" y="902473"/>
                </a:lnTo>
                <a:lnTo>
                  <a:pt x="958132" y="850789"/>
                </a:lnTo>
                <a:lnTo>
                  <a:pt x="997889" y="807057"/>
                </a:lnTo>
                <a:lnTo>
                  <a:pt x="1049572" y="779227"/>
                </a:lnTo>
                <a:lnTo>
                  <a:pt x="1105231" y="767300"/>
                </a:lnTo>
                <a:lnTo>
                  <a:pt x="1129085" y="771276"/>
                </a:lnTo>
                <a:lnTo>
                  <a:pt x="1073426" y="846813"/>
                </a:lnTo>
                <a:lnTo>
                  <a:pt x="1041621" y="954156"/>
                </a:lnTo>
                <a:lnTo>
                  <a:pt x="1037645" y="1041620"/>
                </a:lnTo>
                <a:lnTo>
                  <a:pt x="1053548" y="1137036"/>
                </a:lnTo>
                <a:lnTo>
                  <a:pt x="1089329" y="1244379"/>
                </a:lnTo>
                <a:lnTo>
                  <a:pt x="1117158" y="1359673"/>
                </a:lnTo>
                <a:lnTo>
                  <a:pt x="1137037" y="1459064"/>
                </a:lnTo>
                <a:lnTo>
                  <a:pt x="1125110" y="1586285"/>
                </a:lnTo>
                <a:lnTo>
                  <a:pt x="1081377" y="1689652"/>
                </a:lnTo>
                <a:lnTo>
                  <a:pt x="993913" y="1777116"/>
                </a:lnTo>
                <a:lnTo>
                  <a:pt x="914400" y="1836751"/>
                </a:lnTo>
                <a:lnTo>
                  <a:pt x="799106" y="1896386"/>
                </a:lnTo>
                <a:lnTo>
                  <a:pt x="743447" y="1916264"/>
                </a:lnTo>
                <a:lnTo>
                  <a:pt x="854765" y="1828800"/>
                </a:lnTo>
                <a:lnTo>
                  <a:pt x="934278" y="1681700"/>
                </a:lnTo>
                <a:lnTo>
                  <a:pt x="958132" y="1574358"/>
                </a:lnTo>
                <a:lnTo>
                  <a:pt x="962108" y="1530626"/>
                </a:lnTo>
                <a:lnTo>
                  <a:pt x="954157" y="1451113"/>
                </a:lnTo>
                <a:lnTo>
                  <a:pt x="914400" y="1518699"/>
                </a:lnTo>
                <a:lnTo>
                  <a:pt x="874643" y="1574358"/>
                </a:lnTo>
                <a:lnTo>
                  <a:pt x="834887" y="1602187"/>
                </a:lnTo>
                <a:lnTo>
                  <a:pt x="795130" y="1610139"/>
                </a:lnTo>
                <a:lnTo>
                  <a:pt x="779228" y="1610139"/>
                </a:lnTo>
                <a:lnTo>
                  <a:pt x="735496" y="1610139"/>
                </a:lnTo>
                <a:lnTo>
                  <a:pt x="699715" y="1574358"/>
                </a:lnTo>
                <a:lnTo>
                  <a:pt x="667910" y="1530626"/>
                </a:lnTo>
                <a:lnTo>
                  <a:pt x="648031" y="1482918"/>
                </a:lnTo>
                <a:lnTo>
                  <a:pt x="624177" y="1403405"/>
                </a:lnTo>
                <a:lnTo>
                  <a:pt x="624177" y="1327867"/>
                </a:lnTo>
                <a:lnTo>
                  <a:pt x="632129" y="1272208"/>
                </a:lnTo>
                <a:lnTo>
                  <a:pt x="628153" y="1228476"/>
                </a:lnTo>
                <a:lnTo>
                  <a:pt x="572494" y="1296062"/>
                </a:lnTo>
                <a:lnTo>
                  <a:pt x="540689" y="1355697"/>
                </a:lnTo>
                <a:lnTo>
                  <a:pt x="516835" y="1423283"/>
                </a:lnTo>
                <a:lnTo>
                  <a:pt x="496957" y="1498820"/>
                </a:lnTo>
                <a:lnTo>
                  <a:pt x="489005" y="1562431"/>
                </a:lnTo>
                <a:lnTo>
                  <a:pt x="489005" y="1649895"/>
                </a:lnTo>
                <a:lnTo>
                  <a:pt x="489005" y="1713506"/>
                </a:lnTo>
                <a:lnTo>
                  <a:pt x="492981" y="1729408"/>
                </a:lnTo>
                <a:lnTo>
                  <a:pt x="441297" y="1705554"/>
                </a:lnTo>
                <a:lnTo>
                  <a:pt x="401541" y="1673749"/>
                </a:lnTo>
                <a:lnTo>
                  <a:pt x="353833" y="1626041"/>
                </a:lnTo>
                <a:lnTo>
                  <a:pt x="302150" y="1574358"/>
                </a:lnTo>
                <a:lnTo>
                  <a:pt x="333955" y="1665798"/>
                </a:lnTo>
                <a:lnTo>
                  <a:pt x="361784" y="1741335"/>
                </a:lnTo>
                <a:lnTo>
                  <a:pt x="393590" y="1800970"/>
                </a:lnTo>
                <a:lnTo>
                  <a:pt x="449249" y="1888434"/>
                </a:lnTo>
                <a:lnTo>
                  <a:pt x="492981" y="1940118"/>
                </a:lnTo>
                <a:close/>
              </a:path>
            </a:pathLst>
          </a:custGeom>
          <a:solidFill>
            <a:srgbClr val="FF0000"/>
          </a:solidFill>
          <a:ln w="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200" b="0" i="0" u="none" strike="noStrike" kern="0" cap="none" spc="0" normalizeH="0" baseline="0" noProof="0" dirty="0">
              <a:ln>
                <a:noFill/>
              </a:ln>
              <a:solidFill>
                <a:srgbClr val="FF0000"/>
              </a:solidFill>
              <a:effectLst/>
              <a:uLnTx/>
              <a:uFillTx/>
              <a:latin typeface="Avenir Next LT Pro" panose="020B0504020202020204" pitchFamily="34" charset="0"/>
            </a:endParaRPr>
          </a:p>
        </p:txBody>
      </p:sp>
      <p:sp>
        <p:nvSpPr>
          <p:cNvPr id="63" name="Freeform: Shape 62">
            <a:extLst>
              <a:ext uri="{FF2B5EF4-FFF2-40B4-BE49-F238E27FC236}">
                <a16:creationId xmlns:a16="http://schemas.microsoft.com/office/drawing/2014/main" id="{87A204CD-309D-AB67-55EF-3A71B77C09C7}"/>
              </a:ext>
            </a:extLst>
          </p:cNvPr>
          <p:cNvSpPr>
            <a:spLocks/>
          </p:cNvSpPr>
          <p:nvPr/>
        </p:nvSpPr>
        <p:spPr>
          <a:xfrm>
            <a:off x="8729861" y="2575005"/>
            <a:ext cx="140111" cy="265275"/>
          </a:xfrm>
          <a:custGeom>
            <a:avLst/>
            <a:gdLst>
              <a:gd name="connsiteX0" fmla="*/ 489005 w 1133061"/>
              <a:gd name="connsiteY0" fmla="*/ 1940118 h 1940118"/>
              <a:gd name="connsiteX1" fmla="*/ 393589 w 1133061"/>
              <a:gd name="connsiteY1" fmla="*/ 1920240 h 1940118"/>
              <a:gd name="connsiteX2" fmla="*/ 318052 w 1133061"/>
              <a:gd name="connsiteY2" fmla="*/ 1904337 h 1940118"/>
              <a:gd name="connsiteX3" fmla="*/ 238539 w 1133061"/>
              <a:gd name="connsiteY3" fmla="*/ 1864580 h 1940118"/>
              <a:gd name="connsiteX4" fmla="*/ 190831 w 1133061"/>
              <a:gd name="connsiteY4" fmla="*/ 1824824 h 1940118"/>
              <a:gd name="connsiteX5" fmla="*/ 163001 w 1133061"/>
              <a:gd name="connsiteY5" fmla="*/ 1796994 h 1940118"/>
              <a:gd name="connsiteX6" fmla="*/ 139147 w 1133061"/>
              <a:gd name="connsiteY6" fmla="*/ 1785067 h 1940118"/>
              <a:gd name="connsiteX7" fmla="*/ 119269 w 1133061"/>
              <a:gd name="connsiteY7" fmla="*/ 1753262 h 1940118"/>
              <a:gd name="connsiteX8" fmla="*/ 99391 w 1133061"/>
              <a:gd name="connsiteY8" fmla="*/ 1721457 h 1940118"/>
              <a:gd name="connsiteX9" fmla="*/ 67586 w 1133061"/>
              <a:gd name="connsiteY9" fmla="*/ 1677725 h 1940118"/>
              <a:gd name="connsiteX10" fmla="*/ 47707 w 1133061"/>
              <a:gd name="connsiteY10" fmla="*/ 1633993 h 1940118"/>
              <a:gd name="connsiteX11" fmla="*/ 27829 w 1133061"/>
              <a:gd name="connsiteY11" fmla="*/ 1574358 h 1940118"/>
              <a:gd name="connsiteX12" fmla="*/ 7951 w 1133061"/>
              <a:gd name="connsiteY12" fmla="*/ 1510747 h 1940118"/>
              <a:gd name="connsiteX13" fmla="*/ 7951 w 1133061"/>
              <a:gd name="connsiteY13" fmla="*/ 1431234 h 1940118"/>
              <a:gd name="connsiteX14" fmla="*/ 0 w 1133061"/>
              <a:gd name="connsiteY14" fmla="*/ 1343770 h 1940118"/>
              <a:gd name="connsiteX15" fmla="*/ 11927 w 1133061"/>
              <a:gd name="connsiteY15" fmla="*/ 1252330 h 1940118"/>
              <a:gd name="connsiteX16" fmla="*/ 19878 w 1133061"/>
              <a:gd name="connsiteY16" fmla="*/ 1212573 h 1940118"/>
              <a:gd name="connsiteX17" fmla="*/ 39756 w 1133061"/>
              <a:gd name="connsiteY17" fmla="*/ 1137036 h 1940118"/>
              <a:gd name="connsiteX18" fmla="*/ 67586 w 1133061"/>
              <a:gd name="connsiteY18" fmla="*/ 1061499 h 1940118"/>
              <a:gd name="connsiteX19" fmla="*/ 87464 w 1133061"/>
              <a:gd name="connsiteY19" fmla="*/ 1017766 h 1940118"/>
              <a:gd name="connsiteX20" fmla="*/ 131196 w 1133061"/>
              <a:gd name="connsiteY20" fmla="*/ 962107 h 1940118"/>
              <a:gd name="connsiteX21" fmla="*/ 174928 w 1133061"/>
              <a:gd name="connsiteY21" fmla="*/ 906448 h 1940118"/>
              <a:gd name="connsiteX22" fmla="*/ 238539 w 1133061"/>
              <a:gd name="connsiteY22" fmla="*/ 834886 h 1940118"/>
              <a:gd name="connsiteX23" fmla="*/ 306125 w 1133061"/>
              <a:gd name="connsiteY23" fmla="*/ 735495 h 1940118"/>
              <a:gd name="connsiteX24" fmla="*/ 322027 w 1133061"/>
              <a:gd name="connsiteY24" fmla="*/ 652006 h 1940118"/>
              <a:gd name="connsiteX25" fmla="*/ 349857 w 1133061"/>
              <a:gd name="connsiteY25" fmla="*/ 715617 h 1940118"/>
              <a:gd name="connsiteX26" fmla="*/ 361784 w 1133061"/>
              <a:gd name="connsiteY26" fmla="*/ 807057 h 1940118"/>
              <a:gd name="connsiteX27" fmla="*/ 357808 w 1133061"/>
              <a:gd name="connsiteY27" fmla="*/ 870667 h 1940118"/>
              <a:gd name="connsiteX28" fmla="*/ 349857 w 1133061"/>
              <a:gd name="connsiteY28" fmla="*/ 922351 h 1940118"/>
              <a:gd name="connsiteX29" fmla="*/ 333954 w 1133061"/>
              <a:gd name="connsiteY29" fmla="*/ 985961 h 1940118"/>
              <a:gd name="connsiteX30" fmla="*/ 329979 w 1133061"/>
              <a:gd name="connsiteY30" fmla="*/ 1013791 h 1940118"/>
              <a:gd name="connsiteX31" fmla="*/ 369735 w 1133061"/>
              <a:gd name="connsiteY31" fmla="*/ 966083 h 1940118"/>
              <a:gd name="connsiteX32" fmla="*/ 425394 w 1133061"/>
              <a:gd name="connsiteY32" fmla="*/ 866692 h 1940118"/>
              <a:gd name="connsiteX33" fmla="*/ 461175 w 1133061"/>
              <a:gd name="connsiteY33" fmla="*/ 795130 h 1940118"/>
              <a:gd name="connsiteX34" fmla="*/ 489005 w 1133061"/>
              <a:gd name="connsiteY34" fmla="*/ 715617 h 1940118"/>
              <a:gd name="connsiteX35" fmla="*/ 500932 w 1133061"/>
              <a:gd name="connsiteY35" fmla="*/ 652006 h 1940118"/>
              <a:gd name="connsiteX36" fmla="*/ 508883 w 1133061"/>
              <a:gd name="connsiteY36" fmla="*/ 540688 h 1940118"/>
              <a:gd name="connsiteX37" fmla="*/ 489005 w 1133061"/>
              <a:gd name="connsiteY37" fmla="*/ 441297 h 1940118"/>
              <a:gd name="connsiteX38" fmla="*/ 473102 w 1133061"/>
              <a:gd name="connsiteY38" fmla="*/ 361784 h 1940118"/>
              <a:gd name="connsiteX39" fmla="*/ 445273 w 1133061"/>
              <a:gd name="connsiteY39" fmla="*/ 298173 h 1940118"/>
              <a:gd name="connsiteX40" fmla="*/ 445273 w 1133061"/>
              <a:gd name="connsiteY40" fmla="*/ 230587 h 1940118"/>
              <a:gd name="connsiteX41" fmla="*/ 425394 w 1133061"/>
              <a:gd name="connsiteY41" fmla="*/ 143123 h 1940118"/>
              <a:gd name="connsiteX42" fmla="*/ 429370 w 1133061"/>
              <a:gd name="connsiteY42" fmla="*/ 67586 h 1940118"/>
              <a:gd name="connsiteX43" fmla="*/ 457200 w 1133061"/>
              <a:gd name="connsiteY43" fmla="*/ 0 h 1940118"/>
              <a:gd name="connsiteX44" fmla="*/ 469127 w 1133061"/>
              <a:gd name="connsiteY44" fmla="*/ 35780 h 1940118"/>
              <a:gd name="connsiteX45" fmla="*/ 481054 w 1133061"/>
              <a:gd name="connsiteY45" fmla="*/ 75537 h 1940118"/>
              <a:gd name="connsiteX46" fmla="*/ 500932 w 1133061"/>
              <a:gd name="connsiteY46" fmla="*/ 119269 h 1940118"/>
              <a:gd name="connsiteX47" fmla="*/ 516834 w 1133061"/>
              <a:gd name="connsiteY47" fmla="*/ 159026 h 1940118"/>
              <a:gd name="connsiteX48" fmla="*/ 596347 w 1133061"/>
              <a:gd name="connsiteY48" fmla="*/ 234563 h 1940118"/>
              <a:gd name="connsiteX49" fmla="*/ 644055 w 1133061"/>
              <a:gd name="connsiteY49" fmla="*/ 286246 h 1940118"/>
              <a:gd name="connsiteX50" fmla="*/ 687787 w 1133061"/>
              <a:gd name="connsiteY50" fmla="*/ 329979 h 1940118"/>
              <a:gd name="connsiteX51" fmla="*/ 751398 w 1133061"/>
              <a:gd name="connsiteY51" fmla="*/ 401540 h 1940118"/>
              <a:gd name="connsiteX52" fmla="*/ 803081 w 1133061"/>
              <a:gd name="connsiteY52" fmla="*/ 449248 h 1940118"/>
              <a:gd name="connsiteX53" fmla="*/ 842838 w 1133061"/>
              <a:gd name="connsiteY53" fmla="*/ 600323 h 1940118"/>
              <a:gd name="connsiteX54" fmla="*/ 854765 w 1133061"/>
              <a:gd name="connsiteY54" fmla="*/ 739471 h 1940118"/>
              <a:gd name="connsiteX55" fmla="*/ 866692 w 1133061"/>
              <a:gd name="connsiteY55" fmla="*/ 894521 h 1940118"/>
              <a:gd name="connsiteX56" fmla="*/ 850789 w 1133061"/>
              <a:gd name="connsiteY56" fmla="*/ 993913 h 1940118"/>
              <a:gd name="connsiteX57" fmla="*/ 870667 w 1133061"/>
              <a:gd name="connsiteY57" fmla="*/ 950180 h 1940118"/>
              <a:gd name="connsiteX58" fmla="*/ 902473 w 1133061"/>
              <a:gd name="connsiteY58" fmla="*/ 902473 h 1940118"/>
              <a:gd name="connsiteX59" fmla="*/ 954156 w 1133061"/>
              <a:gd name="connsiteY59" fmla="*/ 850789 h 1940118"/>
              <a:gd name="connsiteX60" fmla="*/ 993913 w 1133061"/>
              <a:gd name="connsiteY60" fmla="*/ 807057 h 1940118"/>
              <a:gd name="connsiteX61" fmla="*/ 1045596 w 1133061"/>
              <a:gd name="connsiteY61" fmla="*/ 779227 h 1940118"/>
              <a:gd name="connsiteX62" fmla="*/ 1101255 w 1133061"/>
              <a:gd name="connsiteY62" fmla="*/ 767300 h 1940118"/>
              <a:gd name="connsiteX63" fmla="*/ 1125109 w 1133061"/>
              <a:gd name="connsiteY63" fmla="*/ 771276 h 1940118"/>
              <a:gd name="connsiteX64" fmla="*/ 1069450 w 1133061"/>
              <a:gd name="connsiteY64" fmla="*/ 846813 h 1940118"/>
              <a:gd name="connsiteX65" fmla="*/ 1037645 w 1133061"/>
              <a:gd name="connsiteY65" fmla="*/ 954156 h 1940118"/>
              <a:gd name="connsiteX66" fmla="*/ 1033669 w 1133061"/>
              <a:gd name="connsiteY66" fmla="*/ 1041620 h 1940118"/>
              <a:gd name="connsiteX67" fmla="*/ 1049572 w 1133061"/>
              <a:gd name="connsiteY67" fmla="*/ 1137036 h 1940118"/>
              <a:gd name="connsiteX68" fmla="*/ 1085353 w 1133061"/>
              <a:gd name="connsiteY68" fmla="*/ 1244379 h 1940118"/>
              <a:gd name="connsiteX69" fmla="*/ 1113182 w 1133061"/>
              <a:gd name="connsiteY69" fmla="*/ 1359673 h 1940118"/>
              <a:gd name="connsiteX70" fmla="*/ 1133061 w 1133061"/>
              <a:gd name="connsiteY70" fmla="*/ 1459064 h 1940118"/>
              <a:gd name="connsiteX71" fmla="*/ 1121134 w 1133061"/>
              <a:gd name="connsiteY71" fmla="*/ 1586285 h 1940118"/>
              <a:gd name="connsiteX72" fmla="*/ 1077401 w 1133061"/>
              <a:gd name="connsiteY72" fmla="*/ 1689652 h 1940118"/>
              <a:gd name="connsiteX73" fmla="*/ 989937 w 1133061"/>
              <a:gd name="connsiteY73" fmla="*/ 1777116 h 1940118"/>
              <a:gd name="connsiteX74" fmla="*/ 910424 w 1133061"/>
              <a:gd name="connsiteY74" fmla="*/ 1836751 h 1940118"/>
              <a:gd name="connsiteX75" fmla="*/ 795130 w 1133061"/>
              <a:gd name="connsiteY75" fmla="*/ 1896386 h 1940118"/>
              <a:gd name="connsiteX76" fmla="*/ 739471 w 1133061"/>
              <a:gd name="connsiteY76" fmla="*/ 1916264 h 1940118"/>
              <a:gd name="connsiteX77" fmla="*/ 850789 w 1133061"/>
              <a:gd name="connsiteY77" fmla="*/ 1828800 h 1940118"/>
              <a:gd name="connsiteX78" fmla="*/ 930302 w 1133061"/>
              <a:gd name="connsiteY78" fmla="*/ 1681700 h 1940118"/>
              <a:gd name="connsiteX79" fmla="*/ 954156 w 1133061"/>
              <a:gd name="connsiteY79" fmla="*/ 1574358 h 1940118"/>
              <a:gd name="connsiteX80" fmla="*/ 958132 w 1133061"/>
              <a:gd name="connsiteY80" fmla="*/ 1530626 h 1940118"/>
              <a:gd name="connsiteX81" fmla="*/ 950181 w 1133061"/>
              <a:gd name="connsiteY81" fmla="*/ 1451113 h 1940118"/>
              <a:gd name="connsiteX82" fmla="*/ 910424 w 1133061"/>
              <a:gd name="connsiteY82" fmla="*/ 1518699 h 1940118"/>
              <a:gd name="connsiteX83" fmla="*/ 870667 w 1133061"/>
              <a:gd name="connsiteY83" fmla="*/ 1574358 h 1940118"/>
              <a:gd name="connsiteX84" fmla="*/ 830911 w 1133061"/>
              <a:gd name="connsiteY84" fmla="*/ 1602187 h 1940118"/>
              <a:gd name="connsiteX85" fmla="*/ 791154 w 1133061"/>
              <a:gd name="connsiteY85" fmla="*/ 1610139 h 1940118"/>
              <a:gd name="connsiteX86" fmla="*/ 775252 w 1133061"/>
              <a:gd name="connsiteY86" fmla="*/ 1610139 h 1940118"/>
              <a:gd name="connsiteX87" fmla="*/ 731520 w 1133061"/>
              <a:gd name="connsiteY87" fmla="*/ 1610139 h 1940118"/>
              <a:gd name="connsiteX88" fmla="*/ 695739 w 1133061"/>
              <a:gd name="connsiteY88" fmla="*/ 1574358 h 1940118"/>
              <a:gd name="connsiteX89" fmla="*/ 663934 w 1133061"/>
              <a:gd name="connsiteY89" fmla="*/ 1530626 h 1940118"/>
              <a:gd name="connsiteX90" fmla="*/ 644055 w 1133061"/>
              <a:gd name="connsiteY90" fmla="*/ 1482918 h 1940118"/>
              <a:gd name="connsiteX91" fmla="*/ 620201 w 1133061"/>
              <a:gd name="connsiteY91" fmla="*/ 1403405 h 1940118"/>
              <a:gd name="connsiteX92" fmla="*/ 620201 w 1133061"/>
              <a:gd name="connsiteY92" fmla="*/ 1327867 h 1940118"/>
              <a:gd name="connsiteX93" fmla="*/ 628153 w 1133061"/>
              <a:gd name="connsiteY93" fmla="*/ 1272208 h 1940118"/>
              <a:gd name="connsiteX94" fmla="*/ 624177 w 1133061"/>
              <a:gd name="connsiteY94" fmla="*/ 1228476 h 1940118"/>
              <a:gd name="connsiteX95" fmla="*/ 568518 w 1133061"/>
              <a:gd name="connsiteY95" fmla="*/ 1296062 h 1940118"/>
              <a:gd name="connsiteX96" fmla="*/ 536713 w 1133061"/>
              <a:gd name="connsiteY96" fmla="*/ 1355697 h 1940118"/>
              <a:gd name="connsiteX97" fmla="*/ 512859 w 1133061"/>
              <a:gd name="connsiteY97" fmla="*/ 1423283 h 1940118"/>
              <a:gd name="connsiteX98" fmla="*/ 492981 w 1133061"/>
              <a:gd name="connsiteY98" fmla="*/ 1498820 h 1940118"/>
              <a:gd name="connsiteX99" fmla="*/ 485029 w 1133061"/>
              <a:gd name="connsiteY99" fmla="*/ 1562431 h 1940118"/>
              <a:gd name="connsiteX100" fmla="*/ 485029 w 1133061"/>
              <a:gd name="connsiteY100" fmla="*/ 1649895 h 1940118"/>
              <a:gd name="connsiteX101" fmla="*/ 485029 w 1133061"/>
              <a:gd name="connsiteY101" fmla="*/ 1713506 h 1940118"/>
              <a:gd name="connsiteX102" fmla="*/ 489005 w 1133061"/>
              <a:gd name="connsiteY102" fmla="*/ 1729408 h 1940118"/>
              <a:gd name="connsiteX103" fmla="*/ 437321 w 1133061"/>
              <a:gd name="connsiteY103" fmla="*/ 1705554 h 1940118"/>
              <a:gd name="connsiteX104" fmla="*/ 397565 w 1133061"/>
              <a:gd name="connsiteY104" fmla="*/ 1673749 h 1940118"/>
              <a:gd name="connsiteX105" fmla="*/ 349857 w 1133061"/>
              <a:gd name="connsiteY105" fmla="*/ 1626041 h 1940118"/>
              <a:gd name="connsiteX106" fmla="*/ 298174 w 1133061"/>
              <a:gd name="connsiteY106" fmla="*/ 1574358 h 1940118"/>
              <a:gd name="connsiteX107" fmla="*/ 329979 w 1133061"/>
              <a:gd name="connsiteY107" fmla="*/ 1665798 h 1940118"/>
              <a:gd name="connsiteX108" fmla="*/ 357808 w 1133061"/>
              <a:gd name="connsiteY108" fmla="*/ 1741335 h 1940118"/>
              <a:gd name="connsiteX109" fmla="*/ 389614 w 1133061"/>
              <a:gd name="connsiteY109" fmla="*/ 1800970 h 1940118"/>
              <a:gd name="connsiteX110" fmla="*/ 445273 w 1133061"/>
              <a:gd name="connsiteY110" fmla="*/ 1888434 h 1940118"/>
              <a:gd name="connsiteX111" fmla="*/ 489005 w 1133061"/>
              <a:gd name="connsiteY111" fmla="*/ 1940118 h 1940118"/>
              <a:gd name="connsiteX0" fmla="*/ 489005 w 1133061"/>
              <a:gd name="connsiteY0" fmla="*/ 1940118 h 1940118"/>
              <a:gd name="connsiteX1" fmla="*/ 393589 w 1133061"/>
              <a:gd name="connsiteY1" fmla="*/ 1920240 h 1940118"/>
              <a:gd name="connsiteX2" fmla="*/ 318052 w 1133061"/>
              <a:gd name="connsiteY2" fmla="*/ 1904337 h 1940118"/>
              <a:gd name="connsiteX3" fmla="*/ 238539 w 1133061"/>
              <a:gd name="connsiteY3" fmla="*/ 1864580 h 1940118"/>
              <a:gd name="connsiteX4" fmla="*/ 190831 w 1133061"/>
              <a:gd name="connsiteY4" fmla="*/ 1824824 h 1940118"/>
              <a:gd name="connsiteX5" fmla="*/ 163001 w 1133061"/>
              <a:gd name="connsiteY5" fmla="*/ 1796994 h 1940118"/>
              <a:gd name="connsiteX6" fmla="*/ 139147 w 1133061"/>
              <a:gd name="connsiteY6" fmla="*/ 1785067 h 1940118"/>
              <a:gd name="connsiteX7" fmla="*/ 119269 w 1133061"/>
              <a:gd name="connsiteY7" fmla="*/ 1753262 h 1940118"/>
              <a:gd name="connsiteX8" fmla="*/ 99391 w 1133061"/>
              <a:gd name="connsiteY8" fmla="*/ 1721457 h 1940118"/>
              <a:gd name="connsiteX9" fmla="*/ 67586 w 1133061"/>
              <a:gd name="connsiteY9" fmla="*/ 1677725 h 1940118"/>
              <a:gd name="connsiteX10" fmla="*/ 47707 w 1133061"/>
              <a:gd name="connsiteY10" fmla="*/ 1633993 h 1940118"/>
              <a:gd name="connsiteX11" fmla="*/ 27829 w 1133061"/>
              <a:gd name="connsiteY11" fmla="*/ 1574358 h 1940118"/>
              <a:gd name="connsiteX12" fmla="*/ 7951 w 1133061"/>
              <a:gd name="connsiteY12" fmla="*/ 1510747 h 1940118"/>
              <a:gd name="connsiteX13" fmla="*/ 7951 w 1133061"/>
              <a:gd name="connsiteY13" fmla="*/ 1431234 h 1940118"/>
              <a:gd name="connsiteX14" fmla="*/ 0 w 1133061"/>
              <a:gd name="connsiteY14" fmla="*/ 1343770 h 1940118"/>
              <a:gd name="connsiteX15" fmla="*/ 11927 w 1133061"/>
              <a:gd name="connsiteY15" fmla="*/ 1252330 h 1940118"/>
              <a:gd name="connsiteX16" fmla="*/ 19878 w 1133061"/>
              <a:gd name="connsiteY16" fmla="*/ 1212573 h 1940118"/>
              <a:gd name="connsiteX17" fmla="*/ 39756 w 1133061"/>
              <a:gd name="connsiteY17" fmla="*/ 1137036 h 1940118"/>
              <a:gd name="connsiteX18" fmla="*/ 67586 w 1133061"/>
              <a:gd name="connsiteY18" fmla="*/ 1061499 h 1940118"/>
              <a:gd name="connsiteX19" fmla="*/ 87464 w 1133061"/>
              <a:gd name="connsiteY19" fmla="*/ 1017766 h 1940118"/>
              <a:gd name="connsiteX20" fmla="*/ 131196 w 1133061"/>
              <a:gd name="connsiteY20" fmla="*/ 962107 h 1940118"/>
              <a:gd name="connsiteX21" fmla="*/ 174928 w 1133061"/>
              <a:gd name="connsiteY21" fmla="*/ 906448 h 1940118"/>
              <a:gd name="connsiteX22" fmla="*/ 238539 w 1133061"/>
              <a:gd name="connsiteY22" fmla="*/ 834886 h 1940118"/>
              <a:gd name="connsiteX23" fmla="*/ 306125 w 1133061"/>
              <a:gd name="connsiteY23" fmla="*/ 735495 h 1940118"/>
              <a:gd name="connsiteX24" fmla="*/ 322027 w 1133061"/>
              <a:gd name="connsiteY24" fmla="*/ 652006 h 1940118"/>
              <a:gd name="connsiteX25" fmla="*/ 349857 w 1133061"/>
              <a:gd name="connsiteY25" fmla="*/ 715617 h 1940118"/>
              <a:gd name="connsiteX26" fmla="*/ 361784 w 1133061"/>
              <a:gd name="connsiteY26" fmla="*/ 807057 h 1940118"/>
              <a:gd name="connsiteX27" fmla="*/ 357808 w 1133061"/>
              <a:gd name="connsiteY27" fmla="*/ 870667 h 1940118"/>
              <a:gd name="connsiteX28" fmla="*/ 349857 w 1133061"/>
              <a:gd name="connsiteY28" fmla="*/ 922351 h 1940118"/>
              <a:gd name="connsiteX29" fmla="*/ 333954 w 1133061"/>
              <a:gd name="connsiteY29" fmla="*/ 985961 h 1940118"/>
              <a:gd name="connsiteX30" fmla="*/ 329979 w 1133061"/>
              <a:gd name="connsiteY30" fmla="*/ 1013791 h 1940118"/>
              <a:gd name="connsiteX31" fmla="*/ 369735 w 1133061"/>
              <a:gd name="connsiteY31" fmla="*/ 966083 h 1940118"/>
              <a:gd name="connsiteX32" fmla="*/ 425394 w 1133061"/>
              <a:gd name="connsiteY32" fmla="*/ 866692 h 1940118"/>
              <a:gd name="connsiteX33" fmla="*/ 461175 w 1133061"/>
              <a:gd name="connsiteY33" fmla="*/ 795130 h 1940118"/>
              <a:gd name="connsiteX34" fmla="*/ 489005 w 1133061"/>
              <a:gd name="connsiteY34" fmla="*/ 715617 h 1940118"/>
              <a:gd name="connsiteX35" fmla="*/ 500932 w 1133061"/>
              <a:gd name="connsiteY35" fmla="*/ 652006 h 1940118"/>
              <a:gd name="connsiteX36" fmla="*/ 508883 w 1133061"/>
              <a:gd name="connsiteY36" fmla="*/ 540688 h 1940118"/>
              <a:gd name="connsiteX37" fmla="*/ 489005 w 1133061"/>
              <a:gd name="connsiteY37" fmla="*/ 441297 h 1940118"/>
              <a:gd name="connsiteX38" fmla="*/ 473102 w 1133061"/>
              <a:gd name="connsiteY38" fmla="*/ 361784 h 1940118"/>
              <a:gd name="connsiteX39" fmla="*/ 445273 w 1133061"/>
              <a:gd name="connsiteY39" fmla="*/ 298173 h 1940118"/>
              <a:gd name="connsiteX40" fmla="*/ 445273 w 1133061"/>
              <a:gd name="connsiteY40" fmla="*/ 230587 h 1940118"/>
              <a:gd name="connsiteX41" fmla="*/ 425394 w 1133061"/>
              <a:gd name="connsiteY41" fmla="*/ 143123 h 1940118"/>
              <a:gd name="connsiteX42" fmla="*/ 429370 w 1133061"/>
              <a:gd name="connsiteY42" fmla="*/ 67586 h 1940118"/>
              <a:gd name="connsiteX43" fmla="*/ 457200 w 1133061"/>
              <a:gd name="connsiteY43" fmla="*/ 0 h 1940118"/>
              <a:gd name="connsiteX44" fmla="*/ 469127 w 1133061"/>
              <a:gd name="connsiteY44" fmla="*/ 35780 h 1940118"/>
              <a:gd name="connsiteX45" fmla="*/ 481054 w 1133061"/>
              <a:gd name="connsiteY45" fmla="*/ 75537 h 1940118"/>
              <a:gd name="connsiteX46" fmla="*/ 500932 w 1133061"/>
              <a:gd name="connsiteY46" fmla="*/ 119269 h 1940118"/>
              <a:gd name="connsiteX47" fmla="*/ 516834 w 1133061"/>
              <a:gd name="connsiteY47" fmla="*/ 159026 h 1940118"/>
              <a:gd name="connsiteX48" fmla="*/ 596347 w 1133061"/>
              <a:gd name="connsiteY48" fmla="*/ 234563 h 1940118"/>
              <a:gd name="connsiteX49" fmla="*/ 644055 w 1133061"/>
              <a:gd name="connsiteY49" fmla="*/ 286246 h 1940118"/>
              <a:gd name="connsiteX50" fmla="*/ 687787 w 1133061"/>
              <a:gd name="connsiteY50" fmla="*/ 329979 h 1940118"/>
              <a:gd name="connsiteX51" fmla="*/ 751398 w 1133061"/>
              <a:gd name="connsiteY51" fmla="*/ 401540 h 1940118"/>
              <a:gd name="connsiteX52" fmla="*/ 803081 w 1133061"/>
              <a:gd name="connsiteY52" fmla="*/ 453224 h 1940118"/>
              <a:gd name="connsiteX53" fmla="*/ 842838 w 1133061"/>
              <a:gd name="connsiteY53" fmla="*/ 600323 h 1940118"/>
              <a:gd name="connsiteX54" fmla="*/ 854765 w 1133061"/>
              <a:gd name="connsiteY54" fmla="*/ 739471 h 1940118"/>
              <a:gd name="connsiteX55" fmla="*/ 866692 w 1133061"/>
              <a:gd name="connsiteY55" fmla="*/ 894521 h 1940118"/>
              <a:gd name="connsiteX56" fmla="*/ 850789 w 1133061"/>
              <a:gd name="connsiteY56" fmla="*/ 993913 h 1940118"/>
              <a:gd name="connsiteX57" fmla="*/ 870667 w 1133061"/>
              <a:gd name="connsiteY57" fmla="*/ 950180 h 1940118"/>
              <a:gd name="connsiteX58" fmla="*/ 902473 w 1133061"/>
              <a:gd name="connsiteY58" fmla="*/ 902473 h 1940118"/>
              <a:gd name="connsiteX59" fmla="*/ 954156 w 1133061"/>
              <a:gd name="connsiteY59" fmla="*/ 850789 h 1940118"/>
              <a:gd name="connsiteX60" fmla="*/ 993913 w 1133061"/>
              <a:gd name="connsiteY60" fmla="*/ 807057 h 1940118"/>
              <a:gd name="connsiteX61" fmla="*/ 1045596 w 1133061"/>
              <a:gd name="connsiteY61" fmla="*/ 779227 h 1940118"/>
              <a:gd name="connsiteX62" fmla="*/ 1101255 w 1133061"/>
              <a:gd name="connsiteY62" fmla="*/ 767300 h 1940118"/>
              <a:gd name="connsiteX63" fmla="*/ 1125109 w 1133061"/>
              <a:gd name="connsiteY63" fmla="*/ 771276 h 1940118"/>
              <a:gd name="connsiteX64" fmla="*/ 1069450 w 1133061"/>
              <a:gd name="connsiteY64" fmla="*/ 846813 h 1940118"/>
              <a:gd name="connsiteX65" fmla="*/ 1037645 w 1133061"/>
              <a:gd name="connsiteY65" fmla="*/ 954156 h 1940118"/>
              <a:gd name="connsiteX66" fmla="*/ 1033669 w 1133061"/>
              <a:gd name="connsiteY66" fmla="*/ 1041620 h 1940118"/>
              <a:gd name="connsiteX67" fmla="*/ 1049572 w 1133061"/>
              <a:gd name="connsiteY67" fmla="*/ 1137036 h 1940118"/>
              <a:gd name="connsiteX68" fmla="*/ 1085353 w 1133061"/>
              <a:gd name="connsiteY68" fmla="*/ 1244379 h 1940118"/>
              <a:gd name="connsiteX69" fmla="*/ 1113182 w 1133061"/>
              <a:gd name="connsiteY69" fmla="*/ 1359673 h 1940118"/>
              <a:gd name="connsiteX70" fmla="*/ 1133061 w 1133061"/>
              <a:gd name="connsiteY70" fmla="*/ 1459064 h 1940118"/>
              <a:gd name="connsiteX71" fmla="*/ 1121134 w 1133061"/>
              <a:gd name="connsiteY71" fmla="*/ 1586285 h 1940118"/>
              <a:gd name="connsiteX72" fmla="*/ 1077401 w 1133061"/>
              <a:gd name="connsiteY72" fmla="*/ 1689652 h 1940118"/>
              <a:gd name="connsiteX73" fmla="*/ 989937 w 1133061"/>
              <a:gd name="connsiteY73" fmla="*/ 1777116 h 1940118"/>
              <a:gd name="connsiteX74" fmla="*/ 910424 w 1133061"/>
              <a:gd name="connsiteY74" fmla="*/ 1836751 h 1940118"/>
              <a:gd name="connsiteX75" fmla="*/ 795130 w 1133061"/>
              <a:gd name="connsiteY75" fmla="*/ 1896386 h 1940118"/>
              <a:gd name="connsiteX76" fmla="*/ 739471 w 1133061"/>
              <a:gd name="connsiteY76" fmla="*/ 1916264 h 1940118"/>
              <a:gd name="connsiteX77" fmla="*/ 850789 w 1133061"/>
              <a:gd name="connsiteY77" fmla="*/ 1828800 h 1940118"/>
              <a:gd name="connsiteX78" fmla="*/ 930302 w 1133061"/>
              <a:gd name="connsiteY78" fmla="*/ 1681700 h 1940118"/>
              <a:gd name="connsiteX79" fmla="*/ 954156 w 1133061"/>
              <a:gd name="connsiteY79" fmla="*/ 1574358 h 1940118"/>
              <a:gd name="connsiteX80" fmla="*/ 958132 w 1133061"/>
              <a:gd name="connsiteY80" fmla="*/ 1530626 h 1940118"/>
              <a:gd name="connsiteX81" fmla="*/ 950181 w 1133061"/>
              <a:gd name="connsiteY81" fmla="*/ 1451113 h 1940118"/>
              <a:gd name="connsiteX82" fmla="*/ 910424 w 1133061"/>
              <a:gd name="connsiteY82" fmla="*/ 1518699 h 1940118"/>
              <a:gd name="connsiteX83" fmla="*/ 870667 w 1133061"/>
              <a:gd name="connsiteY83" fmla="*/ 1574358 h 1940118"/>
              <a:gd name="connsiteX84" fmla="*/ 830911 w 1133061"/>
              <a:gd name="connsiteY84" fmla="*/ 1602187 h 1940118"/>
              <a:gd name="connsiteX85" fmla="*/ 791154 w 1133061"/>
              <a:gd name="connsiteY85" fmla="*/ 1610139 h 1940118"/>
              <a:gd name="connsiteX86" fmla="*/ 775252 w 1133061"/>
              <a:gd name="connsiteY86" fmla="*/ 1610139 h 1940118"/>
              <a:gd name="connsiteX87" fmla="*/ 731520 w 1133061"/>
              <a:gd name="connsiteY87" fmla="*/ 1610139 h 1940118"/>
              <a:gd name="connsiteX88" fmla="*/ 695739 w 1133061"/>
              <a:gd name="connsiteY88" fmla="*/ 1574358 h 1940118"/>
              <a:gd name="connsiteX89" fmla="*/ 663934 w 1133061"/>
              <a:gd name="connsiteY89" fmla="*/ 1530626 h 1940118"/>
              <a:gd name="connsiteX90" fmla="*/ 644055 w 1133061"/>
              <a:gd name="connsiteY90" fmla="*/ 1482918 h 1940118"/>
              <a:gd name="connsiteX91" fmla="*/ 620201 w 1133061"/>
              <a:gd name="connsiteY91" fmla="*/ 1403405 h 1940118"/>
              <a:gd name="connsiteX92" fmla="*/ 620201 w 1133061"/>
              <a:gd name="connsiteY92" fmla="*/ 1327867 h 1940118"/>
              <a:gd name="connsiteX93" fmla="*/ 628153 w 1133061"/>
              <a:gd name="connsiteY93" fmla="*/ 1272208 h 1940118"/>
              <a:gd name="connsiteX94" fmla="*/ 624177 w 1133061"/>
              <a:gd name="connsiteY94" fmla="*/ 1228476 h 1940118"/>
              <a:gd name="connsiteX95" fmla="*/ 568518 w 1133061"/>
              <a:gd name="connsiteY95" fmla="*/ 1296062 h 1940118"/>
              <a:gd name="connsiteX96" fmla="*/ 536713 w 1133061"/>
              <a:gd name="connsiteY96" fmla="*/ 1355697 h 1940118"/>
              <a:gd name="connsiteX97" fmla="*/ 512859 w 1133061"/>
              <a:gd name="connsiteY97" fmla="*/ 1423283 h 1940118"/>
              <a:gd name="connsiteX98" fmla="*/ 492981 w 1133061"/>
              <a:gd name="connsiteY98" fmla="*/ 1498820 h 1940118"/>
              <a:gd name="connsiteX99" fmla="*/ 485029 w 1133061"/>
              <a:gd name="connsiteY99" fmla="*/ 1562431 h 1940118"/>
              <a:gd name="connsiteX100" fmla="*/ 485029 w 1133061"/>
              <a:gd name="connsiteY100" fmla="*/ 1649895 h 1940118"/>
              <a:gd name="connsiteX101" fmla="*/ 485029 w 1133061"/>
              <a:gd name="connsiteY101" fmla="*/ 1713506 h 1940118"/>
              <a:gd name="connsiteX102" fmla="*/ 489005 w 1133061"/>
              <a:gd name="connsiteY102" fmla="*/ 1729408 h 1940118"/>
              <a:gd name="connsiteX103" fmla="*/ 437321 w 1133061"/>
              <a:gd name="connsiteY103" fmla="*/ 1705554 h 1940118"/>
              <a:gd name="connsiteX104" fmla="*/ 397565 w 1133061"/>
              <a:gd name="connsiteY104" fmla="*/ 1673749 h 1940118"/>
              <a:gd name="connsiteX105" fmla="*/ 349857 w 1133061"/>
              <a:gd name="connsiteY105" fmla="*/ 1626041 h 1940118"/>
              <a:gd name="connsiteX106" fmla="*/ 298174 w 1133061"/>
              <a:gd name="connsiteY106" fmla="*/ 1574358 h 1940118"/>
              <a:gd name="connsiteX107" fmla="*/ 329979 w 1133061"/>
              <a:gd name="connsiteY107" fmla="*/ 1665798 h 1940118"/>
              <a:gd name="connsiteX108" fmla="*/ 357808 w 1133061"/>
              <a:gd name="connsiteY108" fmla="*/ 1741335 h 1940118"/>
              <a:gd name="connsiteX109" fmla="*/ 389614 w 1133061"/>
              <a:gd name="connsiteY109" fmla="*/ 1800970 h 1940118"/>
              <a:gd name="connsiteX110" fmla="*/ 445273 w 1133061"/>
              <a:gd name="connsiteY110" fmla="*/ 1888434 h 1940118"/>
              <a:gd name="connsiteX111" fmla="*/ 489005 w 1133061"/>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9249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20810 w 1137037"/>
              <a:gd name="connsiteY47" fmla="*/ 159026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9249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1298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1298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18984 w 1137037"/>
              <a:gd name="connsiteY52" fmla="*/ 496956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37037" h="1940118">
                <a:moveTo>
                  <a:pt x="492981" y="1940118"/>
                </a:moveTo>
                <a:lnTo>
                  <a:pt x="397565" y="1920240"/>
                </a:lnTo>
                <a:lnTo>
                  <a:pt x="322028" y="1904337"/>
                </a:lnTo>
                <a:lnTo>
                  <a:pt x="242515" y="1864580"/>
                </a:lnTo>
                <a:lnTo>
                  <a:pt x="194807" y="1824824"/>
                </a:lnTo>
                <a:lnTo>
                  <a:pt x="166977" y="1796994"/>
                </a:lnTo>
                <a:lnTo>
                  <a:pt x="143123" y="1785067"/>
                </a:lnTo>
                <a:lnTo>
                  <a:pt x="123245" y="1753262"/>
                </a:lnTo>
                <a:lnTo>
                  <a:pt x="103367" y="1721457"/>
                </a:lnTo>
                <a:lnTo>
                  <a:pt x="71562" y="1677725"/>
                </a:lnTo>
                <a:lnTo>
                  <a:pt x="51683" y="1633993"/>
                </a:lnTo>
                <a:lnTo>
                  <a:pt x="31805" y="1574358"/>
                </a:lnTo>
                <a:lnTo>
                  <a:pt x="11927" y="1510747"/>
                </a:lnTo>
                <a:lnTo>
                  <a:pt x="0" y="1431234"/>
                </a:lnTo>
                <a:lnTo>
                  <a:pt x="3976" y="1343770"/>
                </a:lnTo>
                <a:lnTo>
                  <a:pt x="15903" y="1252330"/>
                </a:lnTo>
                <a:lnTo>
                  <a:pt x="23854" y="1212573"/>
                </a:lnTo>
                <a:lnTo>
                  <a:pt x="43732" y="1137036"/>
                </a:lnTo>
                <a:lnTo>
                  <a:pt x="71562" y="1061499"/>
                </a:lnTo>
                <a:lnTo>
                  <a:pt x="91440" y="1017766"/>
                </a:lnTo>
                <a:lnTo>
                  <a:pt x="135172" y="962107"/>
                </a:lnTo>
                <a:lnTo>
                  <a:pt x="178904" y="906448"/>
                </a:lnTo>
                <a:lnTo>
                  <a:pt x="242515" y="834886"/>
                </a:lnTo>
                <a:lnTo>
                  <a:pt x="310101" y="735495"/>
                </a:lnTo>
                <a:lnTo>
                  <a:pt x="326003" y="652006"/>
                </a:lnTo>
                <a:lnTo>
                  <a:pt x="353833" y="715617"/>
                </a:lnTo>
                <a:lnTo>
                  <a:pt x="365760" y="807057"/>
                </a:lnTo>
                <a:lnTo>
                  <a:pt x="361784" y="870667"/>
                </a:lnTo>
                <a:lnTo>
                  <a:pt x="353833" y="922351"/>
                </a:lnTo>
                <a:lnTo>
                  <a:pt x="337930" y="985961"/>
                </a:lnTo>
                <a:lnTo>
                  <a:pt x="333955" y="1013791"/>
                </a:lnTo>
                <a:lnTo>
                  <a:pt x="373711" y="966083"/>
                </a:lnTo>
                <a:lnTo>
                  <a:pt x="429370" y="866692"/>
                </a:lnTo>
                <a:lnTo>
                  <a:pt x="465151" y="795130"/>
                </a:lnTo>
                <a:lnTo>
                  <a:pt x="492981" y="715617"/>
                </a:lnTo>
                <a:lnTo>
                  <a:pt x="504908" y="652006"/>
                </a:lnTo>
                <a:lnTo>
                  <a:pt x="512859" y="540688"/>
                </a:lnTo>
                <a:lnTo>
                  <a:pt x="492981" y="441297"/>
                </a:lnTo>
                <a:lnTo>
                  <a:pt x="477078" y="361784"/>
                </a:lnTo>
                <a:lnTo>
                  <a:pt x="449249" y="298173"/>
                </a:lnTo>
                <a:lnTo>
                  <a:pt x="441298" y="230587"/>
                </a:lnTo>
                <a:lnTo>
                  <a:pt x="429370" y="143123"/>
                </a:lnTo>
                <a:lnTo>
                  <a:pt x="433346" y="67586"/>
                </a:lnTo>
                <a:lnTo>
                  <a:pt x="461176" y="0"/>
                </a:lnTo>
                <a:lnTo>
                  <a:pt x="473103" y="35780"/>
                </a:lnTo>
                <a:lnTo>
                  <a:pt x="485030" y="75537"/>
                </a:lnTo>
                <a:lnTo>
                  <a:pt x="504908" y="119269"/>
                </a:lnTo>
                <a:lnTo>
                  <a:pt x="548640" y="190832"/>
                </a:lnTo>
                <a:lnTo>
                  <a:pt x="600323" y="234563"/>
                </a:lnTo>
                <a:lnTo>
                  <a:pt x="648031" y="286246"/>
                </a:lnTo>
                <a:lnTo>
                  <a:pt x="691763" y="329979"/>
                </a:lnTo>
                <a:lnTo>
                  <a:pt x="755374" y="401540"/>
                </a:lnTo>
                <a:lnTo>
                  <a:pt x="818984" y="496956"/>
                </a:lnTo>
                <a:lnTo>
                  <a:pt x="846814" y="600323"/>
                </a:lnTo>
                <a:lnTo>
                  <a:pt x="858741" y="739471"/>
                </a:lnTo>
                <a:lnTo>
                  <a:pt x="870668" y="894521"/>
                </a:lnTo>
                <a:lnTo>
                  <a:pt x="854765" y="993913"/>
                </a:lnTo>
                <a:lnTo>
                  <a:pt x="874643" y="950180"/>
                </a:lnTo>
                <a:lnTo>
                  <a:pt x="906449" y="902473"/>
                </a:lnTo>
                <a:lnTo>
                  <a:pt x="958132" y="850789"/>
                </a:lnTo>
                <a:lnTo>
                  <a:pt x="997889" y="807057"/>
                </a:lnTo>
                <a:lnTo>
                  <a:pt x="1049572" y="779227"/>
                </a:lnTo>
                <a:lnTo>
                  <a:pt x="1105231" y="767300"/>
                </a:lnTo>
                <a:lnTo>
                  <a:pt x="1129085" y="771276"/>
                </a:lnTo>
                <a:lnTo>
                  <a:pt x="1073426" y="846813"/>
                </a:lnTo>
                <a:lnTo>
                  <a:pt x="1041621" y="954156"/>
                </a:lnTo>
                <a:lnTo>
                  <a:pt x="1037645" y="1041620"/>
                </a:lnTo>
                <a:lnTo>
                  <a:pt x="1053548" y="1137036"/>
                </a:lnTo>
                <a:lnTo>
                  <a:pt x="1089329" y="1244379"/>
                </a:lnTo>
                <a:lnTo>
                  <a:pt x="1117158" y="1359673"/>
                </a:lnTo>
                <a:lnTo>
                  <a:pt x="1137037" y="1459064"/>
                </a:lnTo>
                <a:lnTo>
                  <a:pt x="1125110" y="1586285"/>
                </a:lnTo>
                <a:lnTo>
                  <a:pt x="1081377" y="1689652"/>
                </a:lnTo>
                <a:lnTo>
                  <a:pt x="993913" y="1777116"/>
                </a:lnTo>
                <a:lnTo>
                  <a:pt x="914400" y="1836751"/>
                </a:lnTo>
                <a:lnTo>
                  <a:pt x="799106" y="1896386"/>
                </a:lnTo>
                <a:lnTo>
                  <a:pt x="743447" y="1916264"/>
                </a:lnTo>
                <a:lnTo>
                  <a:pt x="854765" y="1828800"/>
                </a:lnTo>
                <a:lnTo>
                  <a:pt x="934278" y="1681700"/>
                </a:lnTo>
                <a:lnTo>
                  <a:pt x="958132" y="1574358"/>
                </a:lnTo>
                <a:lnTo>
                  <a:pt x="962108" y="1530626"/>
                </a:lnTo>
                <a:lnTo>
                  <a:pt x="954157" y="1451113"/>
                </a:lnTo>
                <a:lnTo>
                  <a:pt x="914400" y="1518699"/>
                </a:lnTo>
                <a:lnTo>
                  <a:pt x="874643" y="1574358"/>
                </a:lnTo>
                <a:lnTo>
                  <a:pt x="834887" y="1602187"/>
                </a:lnTo>
                <a:lnTo>
                  <a:pt x="795130" y="1610139"/>
                </a:lnTo>
                <a:lnTo>
                  <a:pt x="779228" y="1610139"/>
                </a:lnTo>
                <a:lnTo>
                  <a:pt x="735496" y="1610139"/>
                </a:lnTo>
                <a:lnTo>
                  <a:pt x="699715" y="1574358"/>
                </a:lnTo>
                <a:lnTo>
                  <a:pt x="667910" y="1530626"/>
                </a:lnTo>
                <a:lnTo>
                  <a:pt x="648031" y="1482918"/>
                </a:lnTo>
                <a:lnTo>
                  <a:pt x="624177" y="1403405"/>
                </a:lnTo>
                <a:lnTo>
                  <a:pt x="624177" y="1327867"/>
                </a:lnTo>
                <a:lnTo>
                  <a:pt x="632129" y="1272208"/>
                </a:lnTo>
                <a:lnTo>
                  <a:pt x="628153" y="1228476"/>
                </a:lnTo>
                <a:lnTo>
                  <a:pt x="572494" y="1296062"/>
                </a:lnTo>
                <a:lnTo>
                  <a:pt x="540689" y="1355697"/>
                </a:lnTo>
                <a:lnTo>
                  <a:pt x="516835" y="1423283"/>
                </a:lnTo>
                <a:lnTo>
                  <a:pt x="496957" y="1498820"/>
                </a:lnTo>
                <a:lnTo>
                  <a:pt x="489005" y="1562431"/>
                </a:lnTo>
                <a:lnTo>
                  <a:pt x="489005" y="1649895"/>
                </a:lnTo>
                <a:lnTo>
                  <a:pt x="489005" y="1713506"/>
                </a:lnTo>
                <a:lnTo>
                  <a:pt x="492981" y="1729408"/>
                </a:lnTo>
                <a:lnTo>
                  <a:pt x="441297" y="1705554"/>
                </a:lnTo>
                <a:lnTo>
                  <a:pt x="401541" y="1673749"/>
                </a:lnTo>
                <a:lnTo>
                  <a:pt x="353833" y="1626041"/>
                </a:lnTo>
                <a:lnTo>
                  <a:pt x="302150" y="1574358"/>
                </a:lnTo>
                <a:lnTo>
                  <a:pt x="333955" y="1665798"/>
                </a:lnTo>
                <a:lnTo>
                  <a:pt x="361784" y="1741335"/>
                </a:lnTo>
                <a:lnTo>
                  <a:pt x="393590" y="1800970"/>
                </a:lnTo>
                <a:lnTo>
                  <a:pt x="449249" y="1888434"/>
                </a:lnTo>
                <a:lnTo>
                  <a:pt x="492981" y="1940118"/>
                </a:lnTo>
                <a:close/>
              </a:path>
            </a:pathLst>
          </a:custGeom>
          <a:solidFill>
            <a:srgbClr val="FF0000"/>
          </a:solidFill>
          <a:ln w="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200" b="0" i="0" u="none" strike="noStrike" kern="0" cap="none" spc="0" normalizeH="0" baseline="0" noProof="0" dirty="0">
              <a:ln>
                <a:noFill/>
              </a:ln>
              <a:solidFill>
                <a:srgbClr val="FF0000"/>
              </a:solidFill>
              <a:effectLst/>
              <a:uLnTx/>
              <a:uFillTx/>
              <a:latin typeface="Avenir Next LT Pro" panose="020B0504020202020204" pitchFamily="34" charset="0"/>
            </a:endParaRPr>
          </a:p>
        </p:txBody>
      </p:sp>
      <p:sp>
        <p:nvSpPr>
          <p:cNvPr id="64" name="Freeform: Shape 63">
            <a:extLst>
              <a:ext uri="{FF2B5EF4-FFF2-40B4-BE49-F238E27FC236}">
                <a16:creationId xmlns:a16="http://schemas.microsoft.com/office/drawing/2014/main" id="{D4CF6B74-DF0D-3F67-2A74-C63D693594A8}"/>
              </a:ext>
            </a:extLst>
          </p:cNvPr>
          <p:cNvSpPr>
            <a:spLocks/>
          </p:cNvSpPr>
          <p:nvPr/>
        </p:nvSpPr>
        <p:spPr>
          <a:xfrm>
            <a:off x="8894819" y="2485187"/>
            <a:ext cx="140111" cy="265275"/>
          </a:xfrm>
          <a:custGeom>
            <a:avLst/>
            <a:gdLst>
              <a:gd name="connsiteX0" fmla="*/ 489005 w 1133061"/>
              <a:gd name="connsiteY0" fmla="*/ 1940118 h 1940118"/>
              <a:gd name="connsiteX1" fmla="*/ 393589 w 1133061"/>
              <a:gd name="connsiteY1" fmla="*/ 1920240 h 1940118"/>
              <a:gd name="connsiteX2" fmla="*/ 318052 w 1133061"/>
              <a:gd name="connsiteY2" fmla="*/ 1904337 h 1940118"/>
              <a:gd name="connsiteX3" fmla="*/ 238539 w 1133061"/>
              <a:gd name="connsiteY3" fmla="*/ 1864580 h 1940118"/>
              <a:gd name="connsiteX4" fmla="*/ 190831 w 1133061"/>
              <a:gd name="connsiteY4" fmla="*/ 1824824 h 1940118"/>
              <a:gd name="connsiteX5" fmla="*/ 163001 w 1133061"/>
              <a:gd name="connsiteY5" fmla="*/ 1796994 h 1940118"/>
              <a:gd name="connsiteX6" fmla="*/ 139147 w 1133061"/>
              <a:gd name="connsiteY6" fmla="*/ 1785067 h 1940118"/>
              <a:gd name="connsiteX7" fmla="*/ 119269 w 1133061"/>
              <a:gd name="connsiteY7" fmla="*/ 1753262 h 1940118"/>
              <a:gd name="connsiteX8" fmla="*/ 99391 w 1133061"/>
              <a:gd name="connsiteY8" fmla="*/ 1721457 h 1940118"/>
              <a:gd name="connsiteX9" fmla="*/ 67586 w 1133061"/>
              <a:gd name="connsiteY9" fmla="*/ 1677725 h 1940118"/>
              <a:gd name="connsiteX10" fmla="*/ 47707 w 1133061"/>
              <a:gd name="connsiteY10" fmla="*/ 1633993 h 1940118"/>
              <a:gd name="connsiteX11" fmla="*/ 27829 w 1133061"/>
              <a:gd name="connsiteY11" fmla="*/ 1574358 h 1940118"/>
              <a:gd name="connsiteX12" fmla="*/ 7951 w 1133061"/>
              <a:gd name="connsiteY12" fmla="*/ 1510747 h 1940118"/>
              <a:gd name="connsiteX13" fmla="*/ 7951 w 1133061"/>
              <a:gd name="connsiteY13" fmla="*/ 1431234 h 1940118"/>
              <a:gd name="connsiteX14" fmla="*/ 0 w 1133061"/>
              <a:gd name="connsiteY14" fmla="*/ 1343770 h 1940118"/>
              <a:gd name="connsiteX15" fmla="*/ 11927 w 1133061"/>
              <a:gd name="connsiteY15" fmla="*/ 1252330 h 1940118"/>
              <a:gd name="connsiteX16" fmla="*/ 19878 w 1133061"/>
              <a:gd name="connsiteY16" fmla="*/ 1212573 h 1940118"/>
              <a:gd name="connsiteX17" fmla="*/ 39756 w 1133061"/>
              <a:gd name="connsiteY17" fmla="*/ 1137036 h 1940118"/>
              <a:gd name="connsiteX18" fmla="*/ 67586 w 1133061"/>
              <a:gd name="connsiteY18" fmla="*/ 1061499 h 1940118"/>
              <a:gd name="connsiteX19" fmla="*/ 87464 w 1133061"/>
              <a:gd name="connsiteY19" fmla="*/ 1017766 h 1940118"/>
              <a:gd name="connsiteX20" fmla="*/ 131196 w 1133061"/>
              <a:gd name="connsiteY20" fmla="*/ 962107 h 1940118"/>
              <a:gd name="connsiteX21" fmla="*/ 174928 w 1133061"/>
              <a:gd name="connsiteY21" fmla="*/ 906448 h 1940118"/>
              <a:gd name="connsiteX22" fmla="*/ 238539 w 1133061"/>
              <a:gd name="connsiteY22" fmla="*/ 834886 h 1940118"/>
              <a:gd name="connsiteX23" fmla="*/ 306125 w 1133061"/>
              <a:gd name="connsiteY23" fmla="*/ 735495 h 1940118"/>
              <a:gd name="connsiteX24" fmla="*/ 322027 w 1133061"/>
              <a:gd name="connsiteY24" fmla="*/ 652006 h 1940118"/>
              <a:gd name="connsiteX25" fmla="*/ 349857 w 1133061"/>
              <a:gd name="connsiteY25" fmla="*/ 715617 h 1940118"/>
              <a:gd name="connsiteX26" fmla="*/ 361784 w 1133061"/>
              <a:gd name="connsiteY26" fmla="*/ 807057 h 1940118"/>
              <a:gd name="connsiteX27" fmla="*/ 357808 w 1133061"/>
              <a:gd name="connsiteY27" fmla="*/ 870667 h 1940118"/>
              <a:gd name="connsiteX28" fmla="*/ 349857 w 1133061"/>
              <a:gd name="connsiteY28" fmla="*/ 922351 h 1940118"/>
              <a:gd name="connsiteX29" fmla="*/ 333954 w 1133061"/>
              <a:gd name="connsiteY29" fmla="*/ 985961 h 1940118"/>
              <a:gd name="connsiteX30" fmla="*/ 329979 w 1133061"/>
              <a:gd name="connsiteY30" fmla="*/ 1013791 h 1940118"/>
              <a:gd name="connsiteX31" fmla="*/ 369735 w 1133061"/>
              <a:gd name="connsiteY31" fmla="*/ 966083 h 1940118"/>
              <a:gd name="connsiteX32" fmla="*/ 425394 w 1133061"/>
              <a:gd name="connsiteY32" fmla="*/ 866692 h 1940118"/>
              <a:gd name="connsiteX33" fmla="*/ 461175 w 1133061"/>
              <a:gd name="connsiteY33" fmla="*/ 795130 h 1940118"/>
              <a:gd name="connsiteX34" fmla="*/ 489005 w 1133061"/>
              <a:gd name="connsiteY34" fmla="*/ 715617 h 1940118"/>
              <a:gd name="connsiteX35" fmla="*/ 500932 w 1133061"/>
              <a:gd name="connsiteY35" fmla="*/ 652006 h 1940118"/>
              <a:gd name="connsiteX36" fmla="*/ 508883 w 1133061"/>
              <a:gd name="connsiteY36" fmla="*/ 540688 h 1940118"/>
              <a:gd name="connsiteX37" fmla="*/ 489005 w 1133061"/>
              <a:gd name="connsiteY37" fmla="*/ 441297 h 1940118"/>
              <a:gd name="connsiteX38" fmla="*/ 473102 w 1133061"/>
              <a:gd name="connsiteY38" fmla="*/ 361784 h 1940118"/>
              <a:gd name="connsiteX39" fmla="*/ 445273 w 1133061"/>
              <a:gd name="connsiteY39" fmla="*/ 298173 h 1940118"/>
              <a:gd name="connsiteX40" fmla="*/ 445273 w 1133061"/>
              <a:gd name="connsiteY40" fmla="*/ 230587 h 1940118"/>
              <a:gd name="connsiteX41" fmla="*/ 425394 w 1133061"/>
              <a:gd name="connsiteY41" fmla="*/ 143123 h 1940118"/>
              <a:gd name="connsiteX42" fmla="*/ 429370 w 1133061"/>
              <a:gd name="connsiteY42" fmla="*/ 67586 h 1940118"/>
              <a:gd name="connsiteX43" fmla="*/ 457200 w 1133061"/>
              <a:gd name="connsiteY43" fmla="*/ 0 h 1940118"/>
              <a:gd name="connsiteX44" fmla="*/ 469127 w 1133061"/>
              <a:gd name="connsiteY44" fmla="*/ 35780 h 1940118"/>
              <a:gd name="connsiteX45" fmla="*/ 481054 w 1133061"/>
              <a:gd name="connsiteY45" fmla="*/ 75537 h 1940118"/>
              <a:gd name="connsiteX46" fmla="*/ 500932 w 1133061"/>
              <a:gd name="connsiteY46" fmla="*/ 119269 h 1940118"/>
              <a:gd name="connsiteX47" fmla="*/ 516834 w 1133061"/>
              <a:gd name="connsiteY47" fmla="*/ 159026 h 1940118"/>
              <a:gd name="connsiteX48" fmla="*/ 596347 w 1133061"/>
              <a:gd name="connsiteY48" fmla="*/ 234563 h 1940118"/>
              <a:gd name="connsiteX49" fmla="*/ 644055 w 1133061"/>
              <a:gd name="connsiteY49" fmla="*/ 286246 h 1940118"/>
              <a:gd name="connsiteX50" fmla="*/ 687787 w 1133061"/>
              <a:gd name="connsiteY50" fmla="*/ 329979 h 1940118"/>
              <a:gd name="connsiteX51" fmla="*/ 751398 w 1133061"/>
              <a:gd name="connsiteY51" fmla="*/ 401540 h 1940118"/>
              <a:gd name="connsiteX52" fmla="*/ 803081 w 1133061"/>
              <a:gd name="connsiteY52" fmla="*/ 449248 h 1940118"/>
              <a:gd name="connsiteX53" fmla="*/ 842838 w 1133061"/>
              <a:gd name="connsiteY53" fmla="*/ 600323 h 1940118"/>
              <a:gd name="connsiteX54" fmla="*/ 854765 w 1133061"/>
              <a:gd name="connsiteY54" fmla="*/ 739471 h 1940118"/>
              <a:gd name="connsiteX55" fmla="*/ 866692 w 1133061"/>
              <a:gd name="connsiteY55" fmla="*/ 894521 h 1940118"/>
              <a:gd name="connsiteX56" fmla="*/ 850789 w 1133061"/>
              <a:gd name="connsiteY56" fmla="*/ 993913 h 1940118"/>
              <a:gd name="connsiteX57" fmla="*/ 870667 w 1133061"/>
              <a:gd name="connsiteY57" fmla="*/ 950180 h 1940118"/>
              <a:gd name="connsiteX58" fmla="*/ 902473 w 1133061"/>
              <a:gd name="connsiteY58" fmla="*/ 902473 h 1940118"/>
              <a:gd name="connsiteX59" fmla="*/ 954156 w 1133061"/>
              <a:gd name="connsiteY59" fmla="*/ 850789 h 1940118"/>
              <a:gd name="connsiteX60" fmla="*/ 993913 w 1133061"/>
              <a:gd name="connsiteY60" fmla="*/ 807057 h 1940118"/>
              <a:gd name="connsiteX61" fmla="*/ 1045596 w 1133061"/>
              <a:gd name="connsiteY61" fmla="*/ 779227 h 1940118"/>
              <a:gd name="connsiteX62" fmla="*/ 1101255 w 1133061"/>
              <a:gd name="connsiteY62" fmla="*/ 767300 h 1940118"/>
              <a:gd name="connsiteX63" fmla="*/ 1125109 w 1133061"/>
              <a:gd name="connsiteY63" fmla="*/ 771276 h 1940118"/>
              <a:gd name="connsiteX64" fmla="*/ 1069450 w 1133061"/>
              <a:gd name="connsiteY64" fmla="*/ 846813 h 1940118"/>
              <a:gd name="connsiteX65" fmla="*/ 1037645 w 1133061"/>
              <a:gd name="connsiteY65" fmla="*/ 954156 h 1940118"/>
              <a:gd name="connsiteX66" fmla="*/ 1033669 w 1133061"/>
              <a:gd name="connsiteY66" fmla="*/ 1041620 h 1940118"/>
              <a:gd name="connsiteX67" fmla="*/ 1049572 w 1133061"/>
              <a:gd name="connsiteY67" fmla="*/ 1137036 h 1940118"/>
              <a:gd name="connsiteX68" fmla="*/ 1085353 w 1133061"/>
              <a:gd name="connsiteY68" fmla="*/ 1244379 h 1940118"/>
              <a:gd name="connsiteX69" fmla="*/ 1113182 w 1133061"/>
              <a:gd name="connsiteY69" fmla="*/ 1359673 h 1940118"/>
              <a:gd name="connsiteX70" fmla="*/ 1133061 w 1133061"/>
              <a:gd name="connsiteY70" fmla="*/ 1459064 h 1940118"/>
              <a:gd name="connsiteX71" fmla="*/ 1121134 w 1133061"/>
              <a:gd name="connsiteY71" fmla="*/ 1586285 h 1940118"/>
              <a:gd name="connsiteX72" fmla="*/ 1077401 w 1133061"/>
              <a:gd name="connsiteY72" fmla="*/ 1689652 h 1940118"/>
              <a:gd name="connsiteX73" fmla="*/ 989937 w 1133061"/>
              <a:gd name="connsiteY73" fmla="*/ 1777116 h 1940118"/>
              <a:gd name="connsiteX74" fmla="*/ 910424 w 1133061"/>
              <a:gd name="connsiteY74" fmla="*/ 1836751 h 1940118"/>
              <a:gd name="connsiteX75" fmla="*/ 795130 w 1133061"/>
              <a:gd name="connsiteY75" fmla="*/ 1896386 h 1940118"/>
              <a:gd name="connsiteX76" fmla="*/ 739471 w 1133061"/>
              <a:gd name="connsiteY76" fmla="*/ 1916264 h 1940118"/>
              <a:gd name="connsiteX77" fmla="*/ 850789 w 1133061"/>
              <a:gd name="connsiteY77" fmla="*/ 1828800 h 1940118"/>
              <a:gd name="connsiteX78" fmla="*/ 930302 w 1133061"/>
              <a:gd name="connsiteY78" fmla="*/ 1681700 h 1940118"/>
              <a:gd name="connsiteX79" fmla="*/ 954156 w 1133061"/>
              <a:gd name="connsiteY79" fmla="*/ 1574358 h 1940118"/>
              <a:gd name="connsiteX80" fmla="*/ 958132 w 1133061"/>
              <a:gd name="connsiteY80" fmla="*/ 1530626 h 1940118"/>
              <a:gd name="connsiteX81" fmla="*/ 950181 w 1133061"/>
              <a:gd name="connsiteY81" fmla="*/ 1451113 h 1940118"/>
              <a:gd name="connsiteX82" fmla="*/ 910424 w 1133061"/>
              <a:gd name="connsiteY82" fmla="*/ 1518699 h 1940118"/>
              <a:gd name="connsiteX83" fmla="*/ 870667 w 1133061"/>
              <a:gd name="connsiteY83" fmla="*/ 1574358 h 1940118"/>
              <a:gd name="connsiteX84" fmla="*/ 830911 w 1133061"/>
              <a:gd name="connsiteY84" fmla="*/ 1602187 h 1940118"/>
              <a:gd name="connsiteX85" fmla="*/ 791154 w 1133061"/>
              <a:gd name="connsiteY85" fmla="*/ 1610139 h 1940118"/>
              <a:gd name="connsiteX86" fmla="*/ 775252 w 1133061"/>
              <a:gd name="connsiteY86" fmla="*/ 1610139 h 1940118"/>
              <a:gd name="connsiteX87" fmla="*/ 731520 w 1133061"/>
              <a:gd name="connsiteY87" fmla="*/ 1610139 h 1940118"/>
              <a:gd name="connsiteX88" fmla="*/ 695739 w 1133061"/>
              <a:gd name="connsiteY88" fmla="*/ 1574358 h 1940118"/>
              <a:gd name="connsiteX89" fmla="*/ 663934 w 1133061"/>
              <a:gd name="connsiteY89" fmla="*/ 1530626 h 1940118"/>
              <a:gd name="connsiteX90" fmla="*/ 644055 w 1133061"/>
              <a:gd name="connsiteY90" fmla="*/ 1482918 h 1940118"/>
              <a:gd name="connsiteX91" fmla="*/ 620201 w 1133061"/>
              <a:gd name="connsiteY91" fmla="*/ 1403405 h 1940118"/>
              <a:gd name="connsiteX92" fmla="*/ 620201 w 1133061"/>
              <a:gd name="connsiteY92" fmla="*/ 1327867 h 1940118"/>
              <a:gd name="connsiteX93" fmla="*/ 628153 w 1133061"/>
              <a:gd name="connsiteY93" fmla="*/ 1272208 h 1940118"/>
              <a:gd name="connsiteX94" fmla="*/ 624177 w 1133061"/>
              <a:gd name="connsiteY94" fmla="*/ 1228476 h 1940118"/>
              <a:gd name="connsiteX95" fmla="*/ 568518 w 1133061"/>
              <a:gd name="connsiteY95" fmla="*/ 1296062 h 1940118"/>
              <a:gd name="connsiteX96" fmla="*/ 536713 w 1133061"/>
              <a:gd name="connsiteY96" fmla="*/ 1355697 h 1940118"/>
              <a:gd name="connsiteX97" fmla="*/ 512859 w 1133061"/>
              <a:gd name="connsiteY97" fmla="*/ 1423283 h 1940118"/>
              <a:gd name="connsiteX98" fmla="*/ 492981 w 1133061"/>
              <a:gd name="connsiteY98" fmla="*/ 1498820 h 1940118"/>
              <a:gd name="connsiteX99" fmla="*/ 485029 w 1133061"/>
              <a:gd name="connsiteY99" fmla="*/ 1562431 h 1940118"/>
              <a:gd name="connsiteX100" fmla="*/ 485029 w 1133061"/>
              <a:gd name="connsiteY100" fmla="*/ 1649895 h 1940118"/>
              <a:gd name="connsiteX101" fmla="*/ 485029 w 1133061"/>
              <a:gd name="connsiteY101" fmla="*/ 1713506 h 1940118"/>
              <a:gd name="connsiteX102" fmla="*/ 489005 w 1133061"/>
              <a:gd name="connsiteY102" fmla="*/ 1729408 h 1940118"/>
              <a:gd name="connsiteX103" fmla="*/ 437321 w 1133061"/>
              <a:gd name="connsiteY103" fmla="*/ 1705554 h 1940118"/>
              <a:gd name="connsiteX104" fmla="*/ 397565 w 1133061"/>
              <a:gd name="connsiteY104" fmla="*/ 1673749 h 1940118"/>
              <a:gd name="connsiteX105" fmla="*/ 349857 w 1133061"/>
              <a:gd name="connsiteY105" fmla="*/ 1626041 h 1940118"/>
              <a:gd name="connsiteX106" fmla="*/ 298174 w 1133061"/>
              <a:gd name="connsiteY106" fmla="*/ 1574358 h 1940118"/>
              <a:gd name="connsiteX107" fmla="*/ 329979 w 1133061"/>
              <a:gd name="connsiteY107" fmla="*/ 1665798 h 1940118"/>
              <a:gd name="connsiteX108" fmla="*/ 357808 w 1133061"/>
              <a:gd name="connsiteY108" fmla="*/ 1741335 h 1940118"/>
              <a:gd name="connsiteX109" fmla="*/ 389614 w 1133061"/>
              <a:gd name="connsiteY109" fmla="*/ 1800970 h 1940118"/>
              <a:gd name="connsiteX110" fmla="*/ 445273 w 1133061"/>
              <a:gd name="connsiteY110" fmla="*/ 1888434 h 1940118"/>
              <a:gd name="connsiteX111" fmla="*/ 489005 w 1133061"/>
              <a:gd name="connsiteY111" fmla="*/ 1940118 h 1940118"/>
              <a:gd name="connsiteX0" fmla="*/ 489005 w 1133061"/>
              <a:gd name="connsiteY0" fmla="*/ 1940118 h 1940118"/>
              <a:gd name="connsiteX1" fmla="*/ 393589 w 1133061"/>
              <a:gd name="connsiteY1" fmla="*/ 1920240 h 1940118"/>
              <a:gd name="connsiteX2" fmla="*/ 318052 w 1133061"/>
              <a:gd name="connsiteY2" fmla="*/ 1904337 h 1940118"/>
              <a:gd name="connsiteX3" fmla="*/ 238539 w 1133061"/>
              <a:gd name="connsiteY3" fmla="*/ 1864580 h 1940118"/>
              <a:gd name="connsiteX4" fmla="*/ 190831 w 1133061"/>
              <a:gd name="connsiteY4" fmla="*/ 1824824 h 1940118"/>
              <a:gd name="connsiteX5" fmla="*/ 163001 w 1133061"/>
              <a:gd name="connsiteY5" fmla="*/ 1796994 h 1940118"/>
              <a:gd name="connsiteX6" fmla="*/ 139147 w 1133061"/>
              <a:gd name="connsiteY6" fmla="*/ 1785067 h 1940118"/>
              <a:gd name="connsiteX7" fmla="*/ 119269 w 1133061"/>
              <a:gd name="connsiteY7" fmla="*/ 1753262 h 1940118"/>
              <a:gd name="connsiteX8" fmla="*/ 99391 w 1133061"/>
              <a:gd name="connsiteY8" fmla="*/ 1721457 h 1940118"/>
              <a:gd name="connsiteX9" fmla="*/ 67586 w 1133061"/>
              <a:gd name="connsiteY9" fmla="*/ 1677725 h 1940118"/>
              <a:gd name="connsiteX10" fmla="*/ 47707 w 1133061"/>
              <a:gd name="connsiteY10" fmla="*/ 1633993 h 1940118"/>
              <a:gd name="connsiteX11" fmla="*/ 27829 w 1133061"/>
              <a:gd name="connsiteY11" fmla="*/ 1574358 h 1940118"/>
              <a:gd name="connsiteX12" fmla="*/ 7951 w 1133061"/>
              <a:gd name="connsiteY12" fmla="*/ 1510747 h 1940118"/>
              <a:gd name="connsiteX13" fmla="*/ 7951 w 1133061"/>
              <a:gd name="connsiteY13" fmla="*/ 1431234 h 1940118"/>
              <a:gd name="connsiteX14" fmla="*/ 0 w 1133061"/>
              <a:gd name="connsiteY14" fmla="*/ 1343770 h 1940118"/>
              <a:gd name="connsiteX15" fmla="*/ 11927 w 1133061"/>
              <a:gd name="connsiteY15" fmla="*/ 1252330 h 1940118"/>
              <a:gd name="connsiteX16" fmla="*/ 19878 w 1133061"/>
              <a:gd name="connsiteY16" fmla="*/ 1212573 h 1940118"/>
              <a:gd name="connsiteX17" fmla="*/ 39756 w 1133061"/>
              <a:gd name="connsiteY17" fmla="*/ 1137036 h 1940118"/>
              <a:gd name="connsiteX18" fmla="*/ 67586 w 1133061"/>
              <a:gd name="connsiteY18" fmla="*/ 1061499 h 1940118"/>
              <a:gd name="connsiteX19" fmla="*/ 87464 w 1133061"/>
              <a:gd name="connsiteY19" fmla="*/ 1017766 h 1940118"/>
              <a:gd name="connsiteX20" fmla="*/ 131196 w 1133061"/>
              <a:gd name="connsiteY20" fmla="*/ 962107 h 1940118"/>
              <a:gd name="connsiteX21" fmla="*/ 174928 w 1133061"/>
              <a:gd name="connsiteY21" fmla="*/ 906448 h 1940118"/>
              <a:gd name="connsiteX22" fmla="*/ 238539 w 1133061"/>
              <a:gd name="connsiteY22" fmla="*/ 834886 h 1940118"/>
              <a:gd name="connsiteX23" fmla="*/ 306125 w 1133061"/>
              <a:gd name="connsiteY23" fmla="*/ 735495 h 1940118"/>
              <a:gd name="connsiteX24" fmla="*/ 322027 w 1133061"/>
              <a:gd name="connsiteY24" fmla="*/ 652006 h 1940118"/>
              <a:gd name="connsiteX25" fmla="*/ 349857 w 1133061"/>
              <a:gd name="connsiteY25" fmla="*/ 715617 h 1940118"/>
              <a:gd name="connsiteX26" fmla="*/ 361784 w 1133061"/>
              <a:gd name="connsiteY26" fmla="*/ 807057 h 1940118"/>
              <a:gd name="connsiteX27" fmla="*/ 357808 w 1133061"/>
              <a:gd name="connsiteY27" fmla="*/ 870667 h 1940118"/>
              <a:gd name="connsiteX28" fmla="*/ 349857 w 1133061"/>
              <a:gd name="connsiteY28" fmla="*/ 922351 h 1940118"/>
              <a:gd name="connsiteX29" fmla="*/ 333954 w 1133061"/>
              <a:gd name="connsiteY29" fmla="*/ 985961 h 1940118"/>
              <a:gd name="connsiteX30" fmla="*/ 329979 w 1133061"/>
              <a:gd name="connsiteY30" fmla="*/ 1013791 h 1940118"/>
              <a:gd name="connsiteX31" fmla="*/ 369735 w 1133061"/>
              <a:gd name="connsiteY31" fmla="*/ 966083 h 1940118"/>
              <a:gd name="connsiteX32" fmla="*/ 425394 w 1133061"/>
              <a:gd name="connsiteY32" fmla="*/ 866692 h 1940118"/>
              <a:gd name="connsiteX33" fmla="*/ 461175 w 1133061"/>
              <a:gd name="connsiteY33" fmla="*/ 795130 h 1940118"/>
              <a:gd name="connsiteX34" fmla="*/ 489005 w 1133061"/>
              <a:gd name="connsiteY34" fmla="*/ 715617 h 1940118"/>
              <a:gd name="connsiteX35" fmla="*/ 500932 w 1133061"/>
              <a:gd name="connsiteY35" fmla="*/ 652006 h 1940118"/>
              <a:gd name="connsiteX36" fmla="*/ 508883 w 1133061"/>
              <a:gd name="connsiteY36" fmla="*/ 540688 h 1940118"/>
              <a:gd name="connsiteX37" fmla="*/ 489005 w 1133061"/>
              <a:gd name="connsiteY37" fmla="*/ 441297 h 1940118"/>
              <a:gd name="connsiteX38" fmla="*/ 473102 w 1133061"/>
              <a:gd name="connsiteY38" fmla="*/ 361784 h 1940118"/>
              <a:gd name="connsiteX39" fmla="*/ 445273 w 1133061"/>
              <a:gd name="connsiteY39" fmla="*/ 298173 h 1940118"/>
              <a:gd name="connsiteX40" fmla="*/ 445273 w 1133061"/>
              <a:gd name="connsiteY40" fmla="*/ 230587 h 1940118"/>
              <a:gd name="connsiteX41" fmla="*/ 425394 w 1133061"/>
              <a:gd name="connsiteY41" fmla="*/ 143123 h 1940118"/>
              <a:gd name="connsiteX42" fmla="*/ 429370 w 1133061"/>
              <a:gd name="connsiteY42" fmla="*/ 67586 h 1940118"/>
              <a:gd name="connsiteX43" fmla="*/ 457200 w 1133061"/>
              <a:gd name="connsiteY43" fmla="*/ 0 h 1940118"/>
              <a:gd name="connsiteX44" fmla="*/ 469127 w 1133061"/>
              <a:gd name="connsiteY44" fmla="*/ 35780 h 1940118"/>
              <a:gd name="connsiteX45" fmla="*/ 481054 w 1133061"/>
              <a:gd name="connsiteY45" fmla="*/ 75537 h 1940118"/>
              <a:gd name="connsiteX46" fmla="*/ 500932 w 1133061"/>
              <a:gd name="connsiteY46" fmla="*/ 119269 h 1940118"/>
              <a:gd name="connsiteX47" fmla="*/ 516834 w 1133061"/>
              <a:gd name="connsiteY47" fmla="*/ 159026 h 1940118"/>
              <a:gd name="connsiteX48" fmla="*/ 596347 w 1133061"/>
              <a:gd name="connsiteY48" fmla="*/ 234563 h 1940118"/>
              <a:gd name="connsiteX49" fmla="*/ 644055 w 1133061"/>
              <a:gd name="connsiteY49" fmla="*/ 286246 h 1940118"/>
              <a:gd name="connsiteX50" fmla="*/ 687787 w 1133061"/>
              <a:gd name="connsiteY50" fmla="*/ 329979 h 1940118"/>
              <a:gd name="connsiteX51" fmla="*/ 751398 w 1133061"/>
              <a:gd name="connsiteY51" fmla="*/ 401540 h 1940118"/>
              <a:gd name="connsiteX52" fmla="*/ 803081 w 1133061"/>
              <a:gd name="connsiteY52" fmla="*/ 453224 h 1940118"/>
              <a:gd name="connsiteX53" fmla="*/ 842838 w 1133061"/>
              <a:gd name="connsiteY53" fmla="*/ 600323 h 1940118"/>
              <a:gd name="connsiteX54" fmla="*/ 854765 w 1133061"/>
              <a:gd name="connsiteY54" fmla="*/ 739471 h 1940118"/>
              <a:gd name="connsiteX55" fmla="*/ 866692 w 1133061"/>
              <a:gd name="connsiteY55" fmla="*/ 894521 h 1940118"/>
              <a:gd name="connsiteX56" fmla="*/ 850789 w 1133061"/>
              <a:gd name="connsiteY56" fmla="*/ 993913 h 1940118"/>
              <a:gd name="connsiteX57" fmla="*/ 870667 w 1133061"/>
              <a:gd name="connsiteY57" fmla="*/ 950180 h 1940118"/>
              <a:gd name="connsiteX58" fmla="*/ 902473 w 1133061"/>
              <a:gd name="connsiteY58" fmla="*/ 902473 h 1940118"/>
              <a:gd name="connsiteX59" fmla="*/ 954156 w 1133061"/>
              <a:gd name="connsiteY59" fmla="*/ 850789 h 1940118"/>
              <a:gd name="connsiteX60" fmla="*/ 993913 w 1133061"/>
              <a:gd name="connsiteY60" fmla="*/ 807057 h 1940118"/>
              <a:gd name="connsiteX61" fmla="*/ 1045596 w 1133061"/>
              <a:gd name="connsiteY61" fmla="*/ 779227 h 1940118"/>
              <a:gd name="connsiteX62" fmla="*/ 1101255 w 1133061"/>
              <a:gd name="connsiteY62" fmla="*/ 767300 h 1940118"/>
              <a:gd name="connsiteX63" fmla="*/ 1125109 w 1133061"/>
              <a:gd name="connsiteY63" fmla="*/ 771276 h 1940118"/>
              <a:gd name="connsiteX64" fmla="*/ 1069450 w 1133061"/>
              <a:gd name="connsiteY64" fmla="*/ 846813 h 1940118"/>
              <a:gd name="connsiteX65" fmla="*/ 1037645 w 1133061"/>
              <a:gd name="connsiteY65" fmla="*/ 954156 h 1940118"/>
              <a:gd name="connsiteX66" fmla="*/ 1033669 w 1133061"/>
              <a:gd name="connsiteY66" fmla="*/ 1041620 h 1940118"/>
              <a:gd name="connsiteX67" fmla="*/ 1049572 w 1133061"/>
              <a:gd name="connsiteY67" fmla="*/ 1137036 h 1940118"/>
              <a:gd name="connsiteX68" fmla="*/ 1085353 w 1133061"/>
              <a:gd name="connsiteY68" fmla="*/ 1244379 h 1940118"/>
              <a:gd name="connsiteX69" fmla="*/ 1113182 w 1133061"/>
              <a:gd name="connsiteY69" fmla="*/ 1359673 h 1940118"/>
              <a:gd name="connsiteX70" fmla="*/ 1133061 w 1133061"/>
              <a:gd name="connsiteY70" fmla="*/ 1459064 h 1940118"/>
              <a:gd name="connsiteX71" fmla="*/ 1121134 w 1133061"/>
              <a:gd name="connsiteY71" fmla="*/ 1586285 h 1940118"/>
              <a:gd name="connsiteX72" fmla="*/ 1077401 w 1133061"/>
              <a:gd name="connsiteY72" fmla="*/ 1689652 h 1940118"/>
              <a:gd name="connsiteX73" fmla="*/ 989937 w 1133061"/>
              <a:gd name="connsiteY73" fmla="*/ 1777116 h 1940118"/>
              <a:gd name="connsiteX74" fmla="*/ 910424 w 1133061"/>
              <a:gd name="connsiteY74" fmla="*/ 1836751 h 1940118"/>
              <a:gd name="connsiteX75" fmla="*/ 795130 w 1133061"/>
              <a:gd name="connsiteY75" fmla="*/ 1896386 h 1940118"/>
              <a:gd name="connsiteX76" fmla="*/ 739471 w 1133061"/>
              <a:gd name="connsiteY76" fmla="*/ 1916264 h 1940118"/>
              <a:gd name="connsiteX77" fmla="*/ 850789 w 1133061"/>
              <a:gd name="connsiteY77" fmla="*/ 1828800 h 1940118"/>
              <a:gd name="connsiteX78" fmla="*/ 930302 w 1133061"/>
              <a:gd name="connsiteY78" fmla="*/ 1681700 h 1940118"/>
              <a:gd name="connsiteX79" fmla="*/ 954156 w 1133061"/>
              <a:gd name="connsiteY79" fmla="*/ 1574358 h 1940118"/>
              <a:gd name="connsiteX80" fmla="*/ 958132 w 1133061"/>
              <a:gd name="connsiteY80" fmla="*/ 1530626 h 1940118"/>
              <a:gd name="connsiteX81" fmla="*/ 950181 w 1133061"/>
              <a:gd name="connsiteY81" fmla="*/ 1451113 h 1940118"/>
              <a:gd name="connsiteX82" fmla="*/ 910424 w 1133061"/>
              <a:gd name="connsiteY82" fmla="*/ 1518699 h 1940118"/>
              <a:gd name="connsiteX83" fmla="*/ 870667 w 1133061"/>
              <a:gd name="connsiteY83" fmla="*/ 1574358 h 1940118"/>
              <a:gd name="connsiteX84" fmla="*/ 830911 w 1133061"/>
              <a:gd name="connsiteY84" fmla="*/ 1602187 h 1940118"/>
              <a:gd name="connsiteX85" fmla="*/ 791154 w 1133061"/>
              <a:gd name="connsiteY85" fmla="*/ 1610139 h 1940118"/>
              <a:gd name="connsiteX86" fmla="*/ 775252 w 1133061"/>
              <a:gd name="connsiteY86" fmla="*/ 1610139 h 1940118"/>
              <a:gd name="connsiteX87" fmla="*/ 731520 w 1133061"/>
              <a:gd name="connsiteY87" fmla="*/ 1610139 h 1940118"/>
              <a:gd name="connsiteX88" fmla="*/ 695739 w 1133061"/>
              <a:gd name="connsiteY88" fmla="*/ 1574358 h 1940118"/>
              <a:gd name="connsiteX89" fmla="*/ 663934 w 1133061"/>
              <a:gd name="connsiteY89" fmla="*/ 1530626 h 1940118"/>
              <a:gd name="connsiteX90" fmla="*/ 644055 w 1133061"/>
              <a:gd name="connsiteY90" fmla="*/ 1482918 h 1940118"/>
              <a:gd name="connsiteX91" fmla="*/ 620201 w 1133061"/>
              <a:gd name="connsiteY91" fmla="*/ 1403405 h 1940118"/>
              <a:gd name="connsiteX92" fmla="*/ 620201 w 1133061"/>
              <a:gd name="connsiteY92" fmla="*/ 1327867 h 1940118"/>
              <a:gd name="connsiteX93" fmla="*/ 628153 w 1133061"/>
              <a:gd name="connsiteY93" fmla="*/ 1272208 h 1940118"/>
              <a:gd name="connsiteX94" fmla="*/ 624177 w 1133061"/>
              <a:gd name="connsiteY94" fmla="*/ 1228476 h 1940118"/>
              <a:gd name="connsiteX95" fmla="*/ 568518 w 1133061"/>
              <a:gd name="connsiteY95" fmla="*/ 1296062 h 1940118"/>
              <a:gd name="connsiteX96" fmla="*/ 536713 w 1133061"/>
              <a:gd name="connsiteY96" fmla="*/ 1355697 h 1940118"/>
              <a:gd name="connsiteX97" fmla="*/ 512859 w 1133061"/>
              <a:gd name="connsiteY97" fmla="*/ 1423283 h 1940118"/>
              <a:gd name="connsiteX98" fmla="*/ 492981 w 1133061"/>
              <a:gd name="connsiteY98" fmla="*/ 1498820 h 1940118"/>
              <a:gd name="connsiteX99" fmla="*/ 485029 w 1133061"/>
              <a:gd name="connsiteY99" fmla="*/ 1562431 h 1940118"/>
              <a:gd name="connsiteX100" fmla="*/ 485029 w 1133061"/>
              <a:gd name="connsiteY100" fmla="*/ 1649895 h 1940118"/>
              <a:gd name="connsiteX101" fmla="*/ 485029 w 1133061"/>
              <a:gd name="connsiteY101" fmla="*/ 1713506 h 1940118"/>
              <a:gd name="connsiteX102" fmla="*/ 489005 w 1133061"/>
              <a:gd name="connsiteY102" fmla="*/ 1729408 h 1940118"/>
              <a:gd name="connsiteX103" fmla="*/ 437321 w 1133061"/>
              <a:gd name="connsiteY103" fmla="*/ 1705554 h 1940118"/>
              <a:gd name="connsiteX104" fmla="*/ 397565 w 1133061"/>
              <a:gd name="connsiteY104" fmla="*/ 1673749 h 1940118"/>
              <a:gd name="connsiteX105" fmla="*/ 349857 w 1133061"/>
              <a:gd name="connsiteY105" fmla="*/ 1626041 h 1940118"/>
              <a:gd name="connsiteX106" fmla="*/ 298174 w 1133061"/>
              <a:gd name="connsiteY106" fmla="*/ 1574358 h 1940118"/>
              <a:gd name="connsiteX107" fmla="*/ 329979 w 1133061"/>
              <a:gd name="connsiteY107" fmla="*/ 1665798 h 1940118"/>
              <a:gd name="connsiteX108" fmla="*/ 357808 w 1133061"/>
              <a:gd name="connsiteY108" fmla="*/ 1741335 h 1940118"/>
              <a:gd name="connsiteX109" fmla="*/ 389614 w 1133061"/>
              <a:gd name="connsiteY109" fmla="*/ 1800970 h 1940118"/>
              <a:gd name="connsiteX110" fmla="*/ 445273 w 1133061"/>
              <a:gd name="connsiteY110" fmla="*/ 1888434 h 1940118"/>
              <a:gd name="connsiteX111" fmla="*/ 489005 w 1133061"/>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9249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20810 w 1137037"/>
              <a:gd name="connsiteY47" fmla="*/ 159026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9249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1298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1298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18984 w 1137037"/>
              <a:gd name="connsiteY52" fmla="*/ 496956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37037" h="1940118">
                <a:moveTo>
                  <a:pt x="492981" y="1940118"/>
                </a:moveTo>
                <a:lnTo>
                  <a:pt x="397565" y="1920240"/>
                </a:lnTo>
                <a:lnTo>
                  <a:pt x="322028" y="1904337"/>
                </a:lnTo>
                <a:lnTo>
                  <a:pt x="242515" y="1864580"/>
                </a:lnTo>
                <a:lnTo>
                  <a:pt x="194807" y="1824824"/>
                </a:lnTo>
                <a:lnTo>
                  <a:pt x="166977" y="1796994"/>
                </a:lnTo>
                <a:lnTo>
                  <a:pt x="143123" y="1785067"/>
                </a:lnTo>
                <a:lnTo>
                  <a:pt x="123245" y="1753262"/>
                </a:lnTo>
                <a:lnTo>
                  <a:pt x="103367" y="1721457"/>
                </a:lnTo>
                <a:lnTo>
                  <a:pt x="71562" y="1677725"/>
                </a:lnTo>
                <a:lnTo>
                  <a:pt x="51683" y="1633993"/>
                </a:lnTo>
                <a:lnTo>
                  <a:pt x="31805" y="1574358"/>
                </a:lnTo>
                <a:lnTo>
                  <a:pt x="11927" y="1510747"/>
                </a:lnTo>
                <a:lnTo>
                  <a:pt x="0" y="1431234"/>
                </a:lnTo>
                <a:lnTo>
                  <a:pt x="3976" y="1343770"/>
                </a:lnTo>
                <a:lnTo>
                  <a:pt x="15903" y="1252330"/>
                </a:lnTo>
                <a:lnTo>
                  <a:pt x="23854" y="1212573"/>
                </a:lnTo>
                <a:lnTo>
                  <a:pt x="43732" y="1137036"/>
                </a:lnTo>
                <a:lnTo>
                  <a:pt x="71562" y="1061499"/>
                </a:lnTo>
                <a:lnTo>
                  <a:pt x="91440" y="1017766"/>
                </a:lnTo>
                <a:lnTo>
                  <a:pt x="135172" y="962107"/>
                </a:lnTo>
                <a:lnTo>
                  <a:pt x="178904" y="906448"/>
                </a:lnTo>
                <a:lnTo>
                  <a:pt x="242515" y="834886"/>
                </a:lnTo>
                <a:lnTo>
                  <a:pt x="310101" y="735495"/>
                </a:lnTo>
                <a:lnTo>
                  <a:pt x="326003" y="652006"/>
                </a:lnTo>
                <a:lnTo>
                  <a:pt x="353833" y="715617"/>
                </a:lnTo>
                <a:lnTo>
                  <a:pt x="365760" y="807057"/>
                </a:lnTo>
                <a:lnTo>
                  <a:pt x="361784" y="870667"/>
                </a:lnTo>
                <a:lnTo>
                  <a:pt x="353833" y="922351"/>
                </a:lnTo>
                <a:lnTo>
                  <a:pt x="337930" y="985961"/>
                </a:lnTo>
                <a:lnTo>
                  <a:pt x="333955" y="1013791"/>
                </a:lnTo>
                <a:lnTo>
                  <a:pt x="373711" y="966083"/>
                </a:lnTo>
                <a:lnTo>
                  <a:pt x="429370" y="866692"/>
                </a:lnTo>
                <a:lnTo>
                  <a:pt x="465151" y="795130"/>
                </a:lnTo>
                <a:lnTo>
                  <a:pt x="492981" y="715617"/>
                </a:lnTo>
                <a:lnTo>
                  <a:pt x="504908" y="652006"/>
                </a:lnTo>
                <a:lnTo>
                  <a:pt x="512859" y="540688"/>
                </a:lnTo>
                <a:lnTo>
                  <a:pt x="492981" y="441297"/>
                </a:lnTo>
                <a:lnTo>
                  <a:pt x="477078" y="361784"/>
                </a:lnTo>
                <a:lnTo>
                  <a:pt x="449249" y="298173"/>
                </a:lnTo>
                <a:lnTo>
                  <a:pt x="441298" y="230587"/>
                </a:lnTo>
                <a:lnTo>
                  <a:pt x="429370" y="143123"/>
                </a:lnTo>
                <a:lnTo>
                  <a:pt x="433346" y="67586"/>
                </a:lnTo>
                <a:lnTo>
                  <a:pt x="461176" y="0"/>
                </a:lnTo>
                <a:lnTo>
                  <a:pt x="473103" y="35780"/>
                </a:lnTo>
                <a:lnTo>
                  <a:pt x="485030" y="75537"/>
                </a:lnTo>
                <a:lnTo>
                  <a:pt x="504908" y="119269"/>
                </a:lnTo>
                <a:lnTo>
                  <a:pt x="548640" y="190832"/>
                </a:lnTo>
                <a:lnTo>
                  <a:pt x="600323" y="234563"/>
                </a:lnTo>
                <a:lnTo>
                  <a:pt x="648031" y="286246"/>
                </a:lnTo>
                <a:lnTo>
                  <a:pt x="691763" y="329979"/>
                </a:lnTo>
                <a:lnTo>
                  <a:pt x="755374" y="401540"/>
                </a:lnTo>
                <a:lnTo>
                  <a:pt x="818984" y="496956"/>
                </a:lnTo>
                <a:lnTo>
                  <a:pt x="846814" y="600323"/>
                </a:lnTo>
                <a:lnTo>
                  <a:pt x="858741" y="739471"/>
                </a:lnTo>
                <a:lnTo>
                  <a:pt x="870668" y="894521"/>
                </a:lnTo>
                <a:lnTo>
                  <a:pt x="854765" y="993913"/>
                </a:lnTo>
                <a:lnTo>
                  <a:pt x="874643" y="950180"/>
                </a:lnTo>
                <a:lnTo>
                  <a:pt x="906449" y="902473"/>
                </a:lnTo>
                <a:lnTo>
                  <a:pt x="958132" y="850789"/>
                </a:lnTo>
                <a:lnTo>
                  <a:pt x="997889" y="807057"/>
                </a:lnTo>
                <a:lnTo>
                  <a:pt x="1049572" y="779227"/>
                </a:lnTo>
                <a:lnTo>
                  <a:pt x="1105231" y="767300"/>
                </a:lnTo>
                <a:lnTo>
                  <a:pt x="1129085" y="771276"/>
                </a:lnTo>
                <a:lnTo>
                  <a:pt x="1073426" y="846813"/>
                </a:lnTo>
                <a:lnTo>
                  <a:pt x="1041621" y="954156"/>
                </a:lnTo>
                <a:lnTo>
                  <a:pt x="1037645" y="1041620"/>
                </a:lnTo>
                <a:lnTo>
                  <a:pt x="1053548" y="1137036"/>
                </a:lnTo>
                <a:lnTo>
                  <a:pt x="1089329" y="1244379"/>
                </a:lnTo>
                <a:lnTo>
                  <a:pt x="1117158" y="1359673"/>
                </a:lnTo>
                <a:lnTo>
                  <a:pt x="1137037" y="1459064"/>
                </a:lnTo>
                <a:lnTo>
                  <a:pt x="1125110" y="1586285"/>
                </a:lnTo>
                <a:lnTo>
                  <a:pt x="1081377" y="1689652"/>
                </a:lnTo>
                <a:lnTo>
                  <a:pt x="993913" y="1777116"/>
                </a:lnTo>
                <a:lnTo>
                  <a:pt x="914400" y="1836751"/>
                </a:lnTo>
                <a:lnTo>
                  <a:pt x="799106" y="1896386"/>
                </a:lnTo>
                <a:lnTo>
                  <a:pt x="743447" y="1916264"/>
                </a:lnTo>
                <a:lnTo>
                  <a:pt x="854765" y="1828800"/>
                </a:lnTo>
                <a:lnTo>
                  <a:pt x="934278" y="1681700"/>
                </a:lnTo>
                <a:lnTo>
                  <a:pt x="958132" y="1574358"/>
                </a:lnTo>
                <a:lnTo>
                  <a:pt x="962108" y="1530626"/>
                </a:lnTo>
                <a:lnTo>
                  <a:pt x="954157" y="1451113"/>
                </a:lnTo>
                <a:lnTo>
                  <a:pt x="914400" y="1518699"/>
                </a:lnTo>
                <a:lnTo>
                  <a:pt x="874643" y="1574358"/>
                </a:lnTo>
                <a:lnTo>
                  <a:pt x="834887" y="1602187"/>
                </a:lnTo>
                <a:lnTo>
                  <a:pt x="795130" y="1610139"/>
                </a:lnTo>
                <a:lnTo>
                  <a:pt x="779228" y="1610139"/>
                </a:lnTo>
                <a:lnTo>
                  <a:pt x="735496" y="1610139"/>
                </a:lnTo>
                <a:lnTo>
                  <a:pt x="699715" y="1574358"/>
                </a:lnTo>
                <a:lnTo>
                  <a:pt x="667910" y="1530626"/>
                </a:lnTo>
                <a:lnTo>
                  <a:pt x="648031" y="1482918"/>
                </a:lnTo>
                <a:lnTo>
                  <a:pt x="624177" y="1403405"/>
                </a:lnTo>
                <a:lnTo>
                  <a:pt x="624177" y="1327867"/>
                </a:lnTo>
                <a:lnTo>
                  <a:pt x="632129" y="1272208"/>
                </a:lnTo>
                <a:lnTo>
                  <a:pt x="628153" y="1228476"/>
                </a:lnTo>
                <a:lnTo>
                  <a:pt x="572494" y="1296062"/>
                </a:lnTo>
                <a:lnTo>
                  <a:pt x="540689" y="1355697"/>
                </a:lnTo>
                <a:lnTo>
                  <a:pt x="516835" y="1423283"/>
                </a:lnTo>
                <a:lnTo>
                  <a:pt x="496957" y="1498820"/>
                </a:lnTo>
                <a:lnTo>
                  <a:pt x="489005" y="1562431"/>
                </a:lnTo>
                <a:lnTo>
                  <a:pt x="489005" y="1649895"/>
                </a:lnTo>
                <a:lnTo>
                  <a:pt x="489005" y="1713506"/>
                </a:lnTo>
                <a:lnTo>
                  <a:pt x="492981" y="1729408"/>
                </a:lnTo>
                <a:lnTo>
                  <a:pt x="441297" y="1705554"/>
                </a:lnTo>
                <a:lnTo>
                  <a:pt x="401541" y="1673749"/>
                </a:lnTo>
                <a:lnTo>
                  <a:pt x="353833" y="1626041"/>
                </a:lnTo>
                <a:lnTo>
                  <a:pt x="302150" y="1574358"/>
                </a:lnTo>
                <a:lnTo>
                  <a:pt x="333955" y="1665798"/>
                </a:lnTo>
                <a:lnTo>
                  <a:pt x="361784" y="1741335"/>
                </a:lnTo>
                <a:lnTo>
                  <a:pt x="393590" y="1800970"/>
                </a:lnTo>
                <a:lnTo>
                  <a:pt x="449249" y="1888434"/>
                </a:lnTo>
                <a:lnTo>
                  <a:pt x="492981" y="1940118"/>
                </a:lnTo>
                <a:close/>
              </a:path>
            </a:pathLst>
          </a:custGeom>
          <a:solidFill>
            <a:srgbClr val="FF0000"/>
          </a:solidFill>
          <a:ln w="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200" b="0" i="0" u="none" strike="noStrike" kern="0" cap="none" spc="0" normalizeH="0" baseline="0" noProof="0" dirty="0">
              <a:ln>
                <a:noFill/>
              </a:ln>
              <a:solidFill>
                <a:srgbClr val="FF0000"/>
              </a:solidFill>
              <a:effectLst/>
              <a:uLnTx/>
              <a:uFillTx/>
              <a:latin typeface="Avenir Next LT Pro" panose="020B0504020202020204" pitchFamily="34" charset="0"/>
            </a:endParaRPr>
          </a:p>
        </p:txBody>
      </p:sp>
      <p:sp>
        <p:nvSpPr>
          <p:cNvPr id="3" name="Freeform: Shape 2">
            <a:extLst>
              <a:ext uri="{FF2B5EF4-FFF2-40B4-BE49-F238E27FC236}">
                <a16:creationId xmlns:a16="http://schemas.microsoft.com/office/drawing/2014/main" id="{CD2B5744-2CA1-D137-699F-A094967A7814}"/>
              </a:ext>
            </a:extLst>
          </p:cNvPr>
          <p:cNvSpPr/>
          <p:nvPr/>
        </p:nvSpPr>
        <p:spPr>
          <a:xfrm>
            <a:off x="6906919" y="3302754"/>
            <a:ext cx="1306831" cy="1021926"/>
          </a:xfrm>
          <a:custGeom>
            <a:avLst/>
            <a:gdLst>
              <a:gd name="connsiteX0" fmla="*/ 5247168 w 5411973"/>
              <a:gd name="connsiteY0" fmla="*/ 101009 h 4013790"/>
              <a:gd name="connsiteX1" fmla="*/ 5411973 w 5411973"/>
              <a:gd name="connsiteY1" fmla="*/ 106325 h 4013790"/>
              <a:gd name="connsiteX2" fmla="*/ 5406656 w 5411973"/>
              <a:gd name="connsiteY2" fmla="*/ 712381 h 4013790"/>
              <a:gd name="connsiteX3" fmla="*/ 5305647 w 5411973"/>
              <a:gd name="connsiteY3" fmla="*/ 701749 h 4013790"/>
              <a:gd name="connsiteX4" fmla="*/ 5284382 w 5411973"/>
              <a:gd name="connsiteY4" fmla="*/ 1472609 h 4013790"/>
              <a:gd name="connsiteX5" fmla="*/ 5135526 w 5411973"/>
              <a:gd name="connsiteY5" fmla="*/ 1477925 h 4013790"/>
              <a:gd name="connsiteX6" fmla="*/ 5151475 w 5411973"/>
              <a:gd name="connsiteY6" fmla="*/ 2094614 h 4013790"/>
              <a:gd name="connsiteX7" fmla="*/ 4843131 w 5411973"/>
              <a:gd name="connsiteY7" fmla="*/ 2094614 h 4013790"/>
              <a:gd name="connsiteX8" fmla="*/ 4837814 w 5411973"/>
              <a:gd name="connsiteY8" fmla="*/ 2259418 h 4013790"/>
              <a:gd name="connsiteX9" fmla="*/ 4529470 w 5411973"/>
              <a:gd name="connsiteY9" fmla="*/ 2270051 h 4013790"/>
              <a:gd name="connsiteX10" fmla="*/ 4513521 w 5411973"/>
              <a:gd name="connsiteY10" fmla="*/ 2402958 h 4013790"/>
              <a:gd name="connsiteX11" fmla="*/ 3742661 w 5411973"/>
              <a:gd name="connsiteY11" fmla="*/ 2402958 h 4013790"/>
              <a:gd name="connsiteX12" fmla="*/ 3742661 w 5411973"/>
              <a:gd name="connsiteY12" fmla="*/ 2541181 h 4013790"/>
              <a:gd name="connsiteX13" fmla="*/ 3572540 w 5411973"/>
              <a:gd name="connsiteY13" fmla="*/ 2557130 h 4013790"/>
              <a:gd name="connsiteX14" fmla="*/ 3567224 w 5411973"/>
              <a:gd name="connsiteY14" fmla="*/ 2716618 h 4013790"/>
              <a:gd name="connsiteX15" fmla="*/ 3285461 w 5411973"/>
              <a:gd name="connsiteY15" fmla="*/ 2705986 h 4013790"/>
              <a:gd name="connsiteX16" fmla="*/ 3264196 w 5411973"/>
              <a:gd name="connsiteY16" fmla="*/ 2961167 h 4013790"/>
              <a:gd name="connsiteX17" fmla="*/ 3110024 w 5411973"/>
              <a:gd name="connsiteY17" fmla="*/ 2966484 h 4013790"/>
              <a:gd name="connsiteX18" fmla="*/ 3141921 w 5411973"/>
              <a:gd name="connsiteY18" fmla="*/ 3407735 h 4013790"/>
              <a:gd name="connsiteX19" fmla="*/ 1573619 w 5411973"/>
              <a:gd name="connsiteY19" fmla="*/ 4013790 h 4013790"/>
              <a:gd name="connsiteX20" fmla="*/ 1573619 w 5411973"/>
              <a:gd name="connsiteY20" fmla="*/ 3886200 h 4013790"/>
              <a:gd name="connsiteX21" fmla="*/ 1105786 w 5411973"/>
              <a:gd name="connsiteY21" fmla="*/ 3886200 h 4013790"/>
              <a:gd name="connsiteX22" fmla="*/ 1079205 w 5411973"/>
              <a:gd name="connsiteY22" fmla="*/ 4013790 h 4013790"/>
              <a:gd name="connsiteX23" fmla="*/ 297712 w 5411973"/>
              <a:gd name="connsiteY23" fmla="*/ 4008474 h 4013790"/>
              <a:gd name="connsiteX24" fmla="*/ 318977 w 5411973"/>
              <a:gd name="connsiteY24" fmla="*/ 3870251 h 4013790"/>
              <a:gd name="connsiteX25" fmla="*/ 5317 w 5411973"/>
              <a:gd name="connsiteY25" fmla="*/ 3891516 h 4013790"/>
              <a:gd name="connsiteX26" fmla="*/ 0 w 5411973"/>
              <a:gd name="connsiteY26" fmla="*/ 3269511 h 4013790"/>
              <a:gd name="connsiteX27" fmla="*/ 292396 w 5411973"/>
              <a:gd name="connsiteY27" fmla="*/ 3258879 h 4013790"/>
              <a:gd name="connsiteX28" fmla="*/ 324293 w 5411973"/>
              <a:gd name="connsiteY28" fmla="*/ 2503967 h 4013790"/>
              <a:gd name="connsiteX29" fmla="*/ 606056 w 5411973"/>
              <a:gd name="connsiteY29" fmla="*/ 2488018 h 4013790"/>
              <a:gd name="connsiteX30" fmla="*/ 606056 w 5411973"/>
              <a:gd name="connsiteY30" fmla="*/ 2328530 h 4013790"/>
              <a:gd name="connsiteX31" fmla="*/ 808075 w 5411973"/>
              <a:gd name="connsiteY31" fmla="*/ 2333846 h 4013790"/>
              <a:gd name="connsiteX32" fmla="*/ 813391 w 5411973"/>
              <a:gd name="connsiteY32" fmla="*/ 2179674 h 4013790"/>
              <a:gd name="connsiteX33" fmla="*/ 1089838 w 5411973"/>
              <a:gd name="connsiteY33" fmla="*/ 2184990 h 4013790"/>
              <a:gd name="connsiteX34" fmla="*/ 1095154 w 5411973"/>
              <a:gd name="connsiteY34" fmla="*/ 2041451 h 4013790"/>
              <a:gd name="connsiteX35" fmla="*/ 1589568 w 5411973"/>
              <a:gd name="connsiteY35" fmla="*/ 2036135 h 4013790"/>
              <a:gd name="connsiteX36" fmla="*/ 1589568 w 5411973"/>
              <a:gd name="connsiteY36" fmla="*/ 1881963 h 4013790"/>
              <a:gd name="connsiteX37" fmla="*/ 1876647 w 5411973"/>
              <a:gd name="connsiteY37" fmla="*/ 1871330 h 4013790"/>
              <a:gd name="connsiteX38" fmla="*/ 1881963 w 5411973"/>
              <a:gd name="connsiteY38" fmla="*/ 1717158 h 4013790"/>
              <a:gd name="connsiteX39" fmla="*/ 2030819 w 5411973"/>
              <a:gd name="connsiteY39" fmla="*/ 1717158 h 4013790"/>
              <a:gd name="connsiteX40" fmla="*/ 2025503 w 5411973"/>
              <a:gd name="connsiteY40" fmla="*/ 1472609 h 4013790"/>
              <a:gd name="connsiteX41" fmla="*/ 2184991 w 5411973"/>
              <a:gd name="connsiteY41" fmla="*/ 1483242 h 4013790"/>
              <a:gd name="connsiteX42" fmla="*/ 2179675 w 5411973"/>
              <a:gd name="connsiteY42" fmla="*/ 1355651 h 4013790"/>
              <a:gd name="connsiteX43" fmla="*/ 2445489 w 5411973"/>
              <a:gd name="connsiteY43" fmla="*/ 1350335 h 4013790"/>
              <a:gd name="connsiteX44" fmla="*/ 2445489 w 5411973"/>
              <a:gd name="connsiteY44" fmla="*/ 1196163 h 4013790"/>
              <a:gd name="connsiteX45" fmla="*/ 2759149 w 5411973"/>
              <a:gd name="connsiteY45" fmla="*/ 1201479 h 4013790"/>
              <a:gd name="connsiteX46" fmla="*/ 2753833 w 5411973"/>
              <a:gd name="connsiteY46" fmla="*/ 1047307 h 4013790"/>
              <a:gd name="connsiteX47" fmla="*/ 3072810 w 5411973"/>
              <a:gd name="connsiteY47" fmla="*/ 1031358 h 4013790"/>
              <a:gd name="connsiteX48" fmla="*/ 3072810 w 5411973"/>
              <a:gd name="connsiteY48" fmla="*/ 887818 h 4013790"/>
              <a:gd name="connsiteX49" fmla="*/ 3381154 w 5411973"/>
              <a:gd name="connsiteY49" fmla="*/ 882502 h 4013790"/>
              <a:gd name="connsiteX50" fmla="*/ 3375838 w 5411973"/>
              <a:gd name="connsiteY50" fmla="*/ 723014 h 4013790"/>
              <a:gd name="connsiteX51" fmla="*/ 3859619 w 5411973"/>
              <a:gd name="connsiteY51" fmla="*/ 717697 h 4013790"/>
              <a:gd name="connsiteX52" fmla="*/ 3848986 w 5411973"/>
              <a:gd name="connsiteY52" fmla="*/ 579474 h 4013790"/>
              <a:gd name="connsiteX53" fmla="*/ 4003159 w 5411973"/>
              <a:gd name="connsiteY53" fmla="*/ 579474 h 4013790"/>
              <a:gd name="connsiteX54" fmla="*/ 4003159 w 5411973"/>
              <a:gd name="connsiteY54" fmla="*/ 419986 h 4013790"/>
              <a:gd name="connsiteX55" fmla="*/ 4162647 w 5411973"/>
              <a:gd name="connsiteY55" fmla="*/ 414670 h 4013790"/>
              <a:gd name="connsiteX56" fmla="*/ 4162647 w 5411973"/>
              <a:gd name="connsiteY56" fmla="*/ 260497 h 4013790"/>
              <a:gd name="connsiteX57" fmla="*/ 4470991 w 5411973"/>
              <a:gd name="connsiteY57" fmla="*/ 255181 h 4013790"/>
              <a:gd name="connsiteX58" fmla="*/ 4470991 w 5411973"/>
              <a:gd name="connsiteY58" fmla="*/ 106325 h 4013790"/>
              <a:gd name="connsiteX59" fmla="*/ 4938824 w 5411973"/>
              <a:gd name="connsiteY59" fmla="*/ 106325 h 4013790"/>
              <a:gd name="connsiteX60" fmla="*/ 4944140 w 5411973"/>
              <a:gd name="connsiteY60" fmla="*/ 0 h 4013790"/>
              <a:gd name="connsiteX61" fmla="*/ 5252484 w 5411973"/>
              <a:gd name="connsiteY61" fmla="*/ 0 h 4013790"/>
              <a:gd name="connsiteX62" fmla="*/ 5247168 w 5411973"/>
              <a:gd name="connsiteY62" fmla="*/ 101009 h 4013790"/>
              <a:gd name="connsiteX0" fmla="*/ 5247168 w 5411973"/>
              <a:gd name="connsiteY0" fmla="*/ 101009 h 4029776"/>
              <a:gd name="connsiteX1" fmla="*/ 5411973 w 5411973"/>
              <a:gd name="connsiteY1" fmla="*/ 106325 h 4029776"/>
              <a:gd name="connsiteX2" fmla="*/ 5406656 w 5411973"/>
              <a:gd name="connsiteY2" fmla="*/ 712381 h 4029776"/>
              <a:gd name="connsiteX3" fmla="*/ 5305647 w 5411973"/>
              <a:gd name="connsiteY3" fmla="*/ 701749 h 4029776"/>
              <a:gd name="connsiteX4" fmla="*/ 5284382 w 5411973"/>
              <a:gd name="connsiteY4" fmla="*/ 1472609 h 4029776"/>
              <a:gd name="connsiteX5" fmla="*/ 5135526 w 5411973"/>
              <a:gd name="connsiteY5" fmla="*/ 1477925 h 4029776"/>
              <a:gd name="connsiteX6" fmla="*/ 5151475 w 5411973"/>
              <a:gd name="connsiteY6" fmla="*/ 2094614 h 4029776"/>
              <a:gd name="connsiteX7" fmla="*/ 4843131 w 5411973"/>
              <a:gd name="connsiteY7" fmla="*/ 2094614 h 4029776"/>
              <a:gd name="connsiteX8" fmla="*/ 4837814 w 5411973"/>
              <a:gd name="connsiteY8" fmla="*/ 2259418 h 4029776"/>
              <a:gd name="connsiteX9" fmla="*/ 4529470 w 5411973"/>
              <a:gd name="connsiteY9" fmla="*/ 2270051 h 4029776"/>
              <a:gd name="connsiteX10" fmla="*/ 4513521 w 5411973"/>
              <a:gd name="connsiteY10" fmla="*/ 2402958 h 4029776"/>
              <a:gd name="connsiteX11" fmla="*/ 3742661 w 5411973"/>
              <a:gd name="connsiteY11" fmla="*/ 2402958 h 4029776"/>
              <a:gd name="connsiteX12" fmla="*/ 3742661 w 5411973"/>
              <a:gd name="connsiteY12" fmla="*/ 2541181 h 4029776"/>
              <a:gd name="connsiteX13" fmla="*/ 3572540 w 5411973"/>
              <a:gd name="connsiteY13" fmla="*/ 2557130 h 4029776"/>
              <a:gd name="connsiteX14" fmla="*/ 3567224 w 5411973"/>
              <a:gd name="connsiteY14" fmla="*/ 2716618 h 4029776"/>
              <a:gd name="connsiteX15" fmla="*/ 3285461 w 5411973"/>
              <a:gd name="connsiteY15" fmla="*/ 2705986 h 4029776"/>
              <a:gd name="connsiteX16" fmla="*/ 3264196 w 5411973"/>
              <a:gd name="connsiteY16" fmla="*/ 2961167 h 4029776"/>
              <a:gd name="connsiteX17" fmla="*/ 3110024 w 5411973"/>
              <a:gd name="connsiteY17" fmla="*/ 2966484 h 4029776"/>
              <a:gd name="connsiteX18" fmla="*/ 3141921 w 5411973"/>
              <a:gd name="connsiteY18" fmla="*/ 3407735 h 4029776"/>
              <a:gd name="connsiteX19" fmla="*/ 1557633 w 5411973"/>
              <a:gd name="connsiteY19" fmla="*/ 4029776 h 4029776"/>
              <a:gd name="connsiteX20" fmla="*/ 1573619 w 5411973"/>
              <a:gd name="connsiteY20" fmla="*/ 3886200 h 4029776"/>
              <a:gd name="connsiteX21" fmla="*/ 1105786 w 5411973"/>
              <a:gd name="connsiteY21" fmla="*/ 3886200 h 4029776"/>
              <a:gd name="connsiteX22" fmla="*/ 1079205 w 5411973"/>
              <a:gd name="connsiteY22" fmla="*/ 4013790 h 4029776"/>
              <a:gd name="connsiteX23" fmla="*/ 297712 w 5411973"/>
              <a:gd name="connsiteY23" fmla="*/ 4008474 h 4029776"/>
              <a:gd name="connsiteX24" fmla="*/ 318977 w 5411973"/>
              <a:gd name="connsiteY24" fmla="*/ 3870251 h 4029776"/>
              <a:gd name="connsiteX25" fmla="*/ 5317 w 5411973"/>
              <a:gd name="connsiteY25" fmla="*/ 3891516 h 4029776"/>
              <a:gd name="connsiteX26" fmla="*/ 0 w 5411973"/>
              <a:gd name="connsiteY26" fmla="*/ 3269511 h 4029776"/>
              <a:gd name="connsiteX27" fmla="*/ 292396 w 5411973"/>
              <a:gd name="connsiteY27" fmla="*/ 3258879 h 4029776"/>
              <a:gd name="connsiteX28" fmla="*/ 324293 w 5411973"/>
              <a:gd name="connsiteY28" fmla="*/ 2503967 h 4029776"/>
              <a:gd name="connsiteX29" fmla="*/ 606056 w 5411973"/>
              <a:gd name="connsiteY29" fmla="*/ 2488018 h 4029776"/>
              <a:gd name="connsiteX30" fmla="*/ 606056 w 5411973"/>
              <a:gd name="connsiteY30" fmla="*/ 2328530 h 4029776"/>
              <a:gd name="connsiteX31" fmla="*/ 808075 w 5411973"/>
              <a:gd name="connsiteY31" fmla="*/ 2333846 h 4029776"/>
              <a:gd name="connsiteX32" fmla="*/ 813391 w 5411973"/>
              <a:gd name="connsiteY32" fmla="*/ 2179674 h 4029776"/>
              <a:gd name="connsiteX33" fmla="*/ 1089838 w 5411973"/>
              <a:gd name="connsiteY33" fmla="*/ 2184990 h 4029776"/>
              <a:gd name="connsiteX34" fmla="*/ 1095154 w 5411973"/>
              <a:gd name="connsiteY34" fmla="*/ 2041451 h 4029776"/>
              <a:gd name="connsiteX35" fmla="*/ 1589568 w 5411973"/>
              <a:gd name="connsiteY35" fmla="*/ 2036135 h 4029776"/>
              <a:gd name="connsiteX36" fmla="*/ 1589568 w 5411973"/>
              <a:gd name="connsiteY36" fmla="*/ 1881963 h 4029776"/>
              <a:gd name="connsiteX37" fmla="*/ 1876647 w 5411973"/>
              <a:gd name="connsiteY37" fmla="*/ 1871330 h 4029776"/>
              <a:gd name="connsiteX38" fmla="*/ 1881963 w 5411973"/>
              <a:gd name="connsiteY38" fmla="*/ 1717158 h 4029776"/>
              <a:gd name="connsiteX39" fmla="*/ 2030819 w 5411973"/>
              <a:gd name="connsiteY39" fmla="*/ 1717158 h 4029776"/>
              <a:gd name="connsiteX40" fmla="*/ 2025503 w 5411973"/>
              <a:gd name="connsiteY40" fmla="*/ 1472609 h 4029776"/>
              <a:gd name="connsiteX41" fmla="*/ 2184991 w 5411973"/>
              <a:gd name="connsiteY41" fmla="*/ 1483242 h 4029776"/>
              <a:gd name="connsiteX42" fmla="*/ 2179675 w 5411973"/>
              <a:gd name="connsiteY42" fmla="*/ 1355651 h 4029776"/>
              <a:gd name="connsiteX43" fmla="*/ 2445489 w 5411973"/>
              <a:gd name="connsiteY43" fmla="*/ 1350335 h 4029776"/>
              <a:gd name="connsiteX44" fmla="*/ 2445489 w 5411973"/>
              <a:gd name="connsiteY44" fmla="*/ 1196163 h 4029776"/>
              <a:gd name="connsiteX45" fmla="*/ 2759149 w 5411973"/>
              <a:gd name="connsiteY45" fmla="*/ 1201479 h 4029776"/>
              <a:gd name="connsiteX46" fmla="*/ 2753833 w 5411973"/>
              <a:gd name="connsiteY46" fmla="*/ 1047307 h 4029776"/>
              <a:gd name="connsiteX47" fmla="*/ 3072810 w 5411973"/>
              <a:gd name="connsiteY47" fmla="*/ 1031358 h 4029776"/>
              <a:gd name="connsiteX48" fmla="*/ 3072810 w 5411973"/>
              <a:gd name="connsiteY48" fmla="*/ 887818 h 4029776"/>
              <a:gd name="connsiteX49" fmla="*/ 3381154 w 5411973"/>
              <a:gd name="connsiteY49" fmla="*/ 882502 h 4029776"/>
              <a:gd name="connsiteX50" fmla="*/ 3375838 w 5411973"/>
              <a:gd name="connsiteY50" fmla="*/ 723014 h 4029776"/>
              <a:gd name="connsiteX51" fmla="*/ 3859619 w 5411973"/>
              <a:gd name="connsiteY51" fmla="*/ 717697 h 4029776"/>
              <a:gd name="connsiteX52" fmla="*/ 3848986 w 5411973"/>
              <a:gd name="connsiteY52" fmla="*/ 579474 h 4029776"/>
              <a:gd name="connsiteX53" fmla="*/ 4003159 w 5411973"/>
              <a:gd name="connsiteY53" fmla="*/ 579474 h 4029776"/>
              <a:gd name="connsiteX54" fmla="*/ 4003159 w 5411973"/>
              <a:gd name="connsiteY54" fmla="*/ 419986 h 4029776"/>
              <a:gd name="connsiteX55" fmla="*/ 4162647 w 5411973"/>
              <a:gd name="connsiteY55" fmla="*/ 414670 h 4029776"/>
              <a:gd name="connsiteX56" fmla="*/ 4162647 w 5411973"/>
              <a:gd name="connsiteY56" fmla="*/ 260497 h 4029776"/>
              <a:gd name="connsiteX57" fmla="*/ 4470991 w 5411973"/>
              <a:gd name="connsiteY57" fmla="*/ 255181 h 4029776"/>
              <a:gd name="connsiteX58" fmla="*/ 4470991 w 5411973"/>
              <a:gd name="connsiteY58" fmla="*/ 106325 h 4029776"/>
              <a:gd name="connsiteX59" fmla="*/ 4938824 w 5411973"/>
              <a:gd name="connsiteY59" fmla="*/ 106325 h 4029776"/>
              <a:gd name="connsiteX60" fmla="*/ 4944140 w 5411973"/>
              <a:gd name="connsiteY60" fmla="*/ 0 h 4029776"/>
              <a:gd name="connsiteX61" fmla="*/ 5252484 w 5411973"/>
              <a:gd name="connsiteY61" fmla="*/ 0 h 4029776"/>
              <a:gd name="connsiteX62" fmla="*/ 5247168 w 5411973"/>
              <a:gd name="connsiteY62" fmla="*/ 101009 h 4029776"/>
              <a:gd name="connsiteX0" fmla="*/ 5247168 w 5411973"/>
              <a:gd name="connsiteY0" fmla="*/ 101009 h 4029776"/>
              <a:gd name="connsiteX1" fmla="*/ 5411973 w 5411973"/>
              <a:gd name="connsiteY1" fmla="*/ 106325 h 4029776"/>
              <a:gd name="connsiteX2" fmla="*/ 5406656 w 5411973"/>
              <a:gd name="connsiteY2" fmla="*/ 712381 h 4029776"/>
              <a:gd name="connsiteX3" fmla="*/ 5305647 w 5411973"/>
              <a:gd name="connsiteY3" fmla="*/ 701749 h 4029776"/>
              <a:gd name="connsiteX4" fmla="*/ 5284382 w 5411973"/>
              <a:gd name="connsiteY4" fmla="*/ 1472609 h 4029776"/>
              <a:gd name="connsiteX5" fmla="*/ 5135526 w 5411973"/>
              <a:gd name="connsiteY5" fmla="*/ 1477925 h 4029776"/>
              <a:gd name="connsiteX6" fmla="*/ 5151475 w 5411973"/>
              <a:gd name="connsiteY6" fmla="*/ 2094614 h 4029776"/>
              <a:gd name="connsiteX7" fmla="*/ 4843131 w 5411973"/>
              <a:gd name="connsiteY7" fmla="*/ 2094614 h 4029776"/>
              <a:gd name="connsiteX8" fmla="*/ 4837814 w 5411973"/>
              <a:gd name="connsiteY8" fmla="*/ 2259418 h 4029776"/>
              <a:gd name="connsiteX9" fmla="*/ 4529470 w 5411973"/>
              <a:gd name="connsiteY9" fmla="*/ 2270051 h 4029776"/>
              <a:gd name="connsiteX10" fmla="*/ 4513521 w 5411973"/>
              <a:gd name="connsiteY10" fmla="*/ 2402958 h 4029776"/>
              <a:gd name="connsiteX11" fmla="*/ 3742661 w 5411973"/>
              <a:gd name="connsiteY11" fmla="*/ 2402958 h 4029776"/>
              <a:gd name="connsiteX12" fmla="*/ 3742661 w 5411973"/>
              <a:gd name="connsiteY12" fmla="*/ 2541181 h 4029776"/>
              <a:gd name="connsiteX13" fmla="*/ 3572540 w 5411973"/>
              <a:gd name="connsiteY13" fmla="*/ 2557130 h 4029776"/>
              <a:gd name="connsiteX14" fmla="*/ 3567224 w 5411973"/>
              <a:gd name="connsiteY14" fmla="*/ 2716618 h 4029776"/>
              <a:gd name="connsiteX15" fmla="*/ 3285461 w 5411973"/>
              <a:gd name="connsiteY15" fmla="*/ 2705986 h 4029776"/>
              <a:gd name="connsiteX16" fmla="*/ 3264196 w 5411973"/>
              <a:gd name="connsiteY16" fmla="*/ 2961167 h 4029776"/>
              <a:gd name="connsiteX17" fmla="*/ 3110024 w 5411973"/>
              <a:gd name="connsiteY17" fmla="*/ 2966484 h 4029776"/>
              <a:gd name="connsiteX18" fmla="*/ 3141921 w 5411973"/>
              <a:gd name="connsiteY18" fmla="*/ 3407735 h 4029776"/>
              <a:gd name="connsiteX19" fmla="*/ 1567224 w 5411973"/>
              <a:gd name="connsiteY19" fmla="*/ 4029776 h 4029776"/>
              <a:gd name="connsiteX20" fmla="*/ 1573619 w 5411973"/>
              <a:gd name="connsiteY20" fmla="*/ 3886200 h 4029776"/>
              <a:gd name="connsiteX21" fmla="*/ 1105786 w 5411973"/>
              <a:gd name="connsiteY21" fmla="*/ 3886200 h 4029776"/>
              <a:gd name="connsiteX22" fmla="*/ 1079205 w 5411973"/>
              <a:gd name="connsiteY22" fmla="*/ 4013790 h 4029776"/>
              <a:gd name="connsiteX23" fmla="*/ 297712 w 5411973"/>
              <a:gd name="connsiteY23" fmla="*/ 4008474 h 4029776"/>
              <a:gd name="connsiteX24" fmla="*/ 318977 w 5411973"/>
              <a:gd name="connsiteY24" fmla="*/ 3870251 h 4029776"/>
              <a:gd name="connsiteX25" fmla="*/ 5317 w 5411973"/>
              <a:gd name="connsiteY25" fmla="*/ 3891516 h 4029776"/>
              <a:gd name="connsiteX26" fmla="*/ 0 w 5411973"/>
              <a:gd name="connsiteY26" fmla="*/ 3269511 h 4029776"/>
              <a:gd name="connsiteX27" fmla="*/ 292396 w 5411973"/>
              <a:gd name="connsiteY27" fmla="*/ 3258879 h 4029776"/>
              <a:gd name="connsiteX28" fmla="*/ 324293 w 5411973"/>
              <a:gd name="connsiteY28" fmla="*/ 2503967 h 4029776"/>
              <a:gd name="connsiteX29" fmla="*/ 606056 w 5411973"/>
              <a:gd name="connsiteY29" fmla="*/ 2488018 h 4029776"/>
              <a:gd name="connsiteX30" fmla="*/ 606056 w 5411973"/>
              <a:gd name="connsiteY30" fmla="*/ 2328530 h 4029776"/>
              <a:gd name="connsiteX31" fmla="*/ 808075 w 5411973"/>
              <a:gd name="connsiteY31" fmla="*/ 2333846 h 4029776"/>
              <a:gd name="connsiteX32" fmla="*/ 813391 w 5411973"/>
              <a:gd name="connsiteY32" fmla="*/ 2179674 h 4029776"/>
              <a:gd name="connsiteX33" fmla="*/ 1089838 w 5411973"/>
              <a:gd name="connsiteY33" fmla="*/ 2184990 h 4029776"/>
              <a:gd name="connsiteX34" fmla="*/ 1095154 w 5411973"/>
              <a:gd name="connsiteY34" fmla="*/ 2041451 h 4029776"/>
              <a:gd name="connsiteX35" fmla="*/ 1589568 w 5411973"/>
              <a:gd name="connsiteY35" fmla="*/ 2036135 h 4029776"/>
              <a:gd name="connsiteX36" fmla="*/ 1589568 w 5411973"/>
              <a:gd name="connsiteY36" fmla="*/ 1881963 h 4029776"/>
              <a:gd name="connsiteX37" fmla="*/ 1876647 w 5411973"/>
              <a:gd name="connsiteY37" fmla="*/ 1871330 h 4029776"/>
              <a:gd name="connsiteX38" fmla="*/ 1881963 w 5411973"/>
              <a:gd name="connsiteY38" fmla="*/ 1717158 h 4029776"/>
              <a:gd name="connsiteX39" fmla="*/ 2030819 w 5411973"/>
              <a:gd name="connsiteY39" fmla="*/ 1717158 h 4029776"/>
              <a:gd name="connsiteX40" fmla="*/ 2025503 w 5411973"/>
              <a:gd name="connsiteY40" fmla="*/ 1472609 h 4029776"/>
              <a:gd name="connsiteX41" fmla="*/ 2184991 w 5411973"/>
              <a:gd name="connsiteY41" fmla="*/ 1483242 h 4029776"/>
              <a:gd name="connsiteX42" fmla="*/ 2179675 w 5411973"/>
              <a:gd name="connsiteY42" fmla="*/ 1355651 h 4029776"/>
              <a:gd name="connsiteX43" fmla="*/ 2445489 w 5411973"/>
              <a:gd name="connsiteY43" fmla="*/ 1350335 h 4029776"/>
              <a:gd name="connsiteX44" fmla="*/ 2445489 w 5411973"/>
              <a:gd name="connsiteY44" fmla="*/ 1196163 h 4029776"/>
              <a:gd name="connsiteX45" fmla="*/ 2759149 w 5411973"/>
              <a:gd name="connsiteY45" fmla="*/ 1201479 h 4029776"/>
              <a:gd name="connsiteX46" fmla="*/ 2753833 w 5411973"/>
              <a:gd name="connsiteY46" fmla="*/ 1047307 h 4029776"/>
              <a:gd name="connsiteX47" fmla="*/ 3072810 w 5411973"/>
              <a:gd name="connsiteY47" fmla="*/ 1031358 h 4029776"/>
              <a:gd name="connsiteX48" fmla="*/ 3072810 w 5411973"/>
              <a:gd name="connsiteY48" fmla="*/ 887818 h 4029776"/>
              <a:gd name="connsiteX49" fmla="*/ 3381154 w 5411973"/>
              <a:gd name="connsiteY49" fmla="*/ 882502 h 4029776"/>
              <a:gd name="connsiteX50" fmla="*/ 3375838 w 5411973"/>
              <a:gd name="connsiteY50" fmla="*/ 723014 h 4029776"/>
              <a:gd name="connsiteX51" fmla="*/ 3859619 w 5411973"/>
              <a:gd name="connsiteY51" fmla="*/ 717697 h 4029776"/>
              <a:gd name="connsiteX52" fmla="*/ 3848986 w 5411973"/>
              <a:gd name="connsiteY52" fmla="*/ 579474 h 4029776"/>
              <a:gd name="connsiteX53" fmla="*/ 4003159 w 5411973"/>
              <a:gd name="connsiteY53" fmla="*/ 579474 h 4029776"/>
              <a:gd name="connsiteX54" fmla="*/ 4003159 w 5411973"/>
              <a:gd name="connsiteY54" fmla="*/ 419986 h 4029776"/>
              <a:gd name="connsiteX55" fmla="*/ 4162647 w 5411973"/>
              <a:gd name="connsiteY55" fmla="*/ 414670 h 4029776"/>
              <a:gd name="connsiteX56" fmla="*/ 4162647 w 5411973"/>
              <a:gd name="connsiteY56" fmla="*/ 260497 h 4029776"/>
              <a:gd name="connsiteX57" fmla="*/ 4470991 w 5411973"/>
              <a:gd name="connsiteY57" fmla="*/ 255181 h 4029776"/>
              <a:gd name="connsiteX58" fmla="*/ 4470991 w 5411973"/>
              <a:gd name="connsiteY58" fmla="*/ 106325 h 4029776"/>
              <a:gd name="connsiteX59" fmla="*/ 4938824 w 5411973"/>
              <a:gd name="connsiteY59" fmla="*/ 106325 h 4029776"/>
              <a:gd name="connsiteX60" fmla="*/ 4944140 w 5411973"/>
              <a:gd name="connsiteY60" fmla="*/ 0 h 4029776"/>
              <a:gd name="connsiteX61" fmla="*/ 5252484 w 5411973"/>
              <a:gd name="connsiteY61" fmla="*/ 0 h 4029776"/>
              <a:gd name="connsiteX62" fmla="*/ 5247168 w 5411973"/>
              <a:gd name="connsiteY62" fmla="*/ 101009 h 4029776"/>
              <a:gd name="connsiteX0" fmla="*/ 5247168 w 5411973"/>
              <a:gd name="connsiteY0" fmla="*/ 101009 h 4029776"/>
              <a:gd name="connsiteX1" fmla="*/ 5411973 w 5411973"/>
              <a:gd name="connsiteY1" fmla="*/ 106325 h 4029776"/>
              <a:gd name="connsiteX2" fmla="*/ 5406656 w 5411973"/>
              <a:gd name="connsiteY2" fmla="*/ 712381 h 4029776"/>
              <a:gd name="connsiteX3" fmla="*/ 5305647 w 5411973"/>
              <a:gd name="connsiteY3" fmla="*/ 701749 h 4029776"/>
              <a:gd name="connsiteX4" fmla="*/ 5284382 w 5411973"/>
              <a:gd name="connsiteY4" fmla="*/ 1472609 h 4029776"/>
              <a:gd name="connsiteX5" fmla="*/ 5135526 w 5411973"/>
              <a:gd name="connsiteY5" fmla="*/ 1477925 h 4029776"/>
              <a:gd name="connsiteX6" fmla="*/ 5151475 w 5411973"/>
              <a:gd name="connsiteY6" fmla="*/ 2094614 h 4029776"/>
              <a:gd name="connsiteX7" fmla="*/ 4843131 w 5411973"/>
              <a:gd name="connsiteY7" fmla="*/ 2094614 h 4029776"/>
              <a:gd name="connsiteX8" fmla="*/ 4837814 w 5411973"/>
              <a:gd name="connsiteY8" fmla="*/ 2259418 h 4029776"/>
              <a:gd name="connsiteX9" fmla="*/ 4529470 w 5411973"/>
              <a:gd name="connsiteY9" fmla="*/ 2270051 h 4029776"/>
              <a:gd name="connsiteX10" fmla="*/ 4513521 w 5411973"/>
              <a:gd name="connsiteY10" fmla="*/ 2402958 h 4029776"/>
              <a:gd name="connsiteX11" fmla="*/ 3742661 w 5411973"/>
              <a:gd name="connsiteY11" fmla="*/ 2402958 h 4029776"/>
              <a:gd name="connsiteX12" fmla="*/ 3742661 w 5411973"/>
              <a:gd name="connsiteY12" fmla="*/ 2541181 h 4029776"/>
              <a:gd name="connsiteX13" fmla="*/ 3572540 w 5411973"/>
              <a:gd name="connsiteY13" fmla="*/ 2557130 h 4029776"/>
              <a:gd name="connsiteX14" fmla="*/ 3567224 w 5411973"/>
              <a:gd name="connsiteY14" fmla="*/ 2716618 h 4029776"/>
              <a:gd name="connsiteX15" fmla="*/ 3285461 w 5411973"/>
              <a:gd name="connsiteY15" fmla="*/ 2705986 h 4029776"/>
              <a:gd name="connsiteX16" fmla="*/ 3264196 w 5411973"/>
              <a:gd name="connsiteY16" fmla="*/ 2961167 h 4029776"/>
              <a:gd name="connsiteX17" fmla="*/ 3110024 w 5411973"/>
              <a:gd name="connsiteY17" fmla="*/ 2966484 h 4029776"/>
              <a:gd name="connsiteX18" fmla="*/ 3141921 w 5411973"/>
              <a:gd name="connsiteY18" fmla="*/ 3407735 h 4029776"/>
              <a:gd name="connsiteX19" fmla="*/ 1567224 w 5411973"/>
              <a:gd name="connsiteY19" fmla="*/ 4029776 h 4029776"/>
              <a:gd name="connsiteX20" fmla="*/ 1583211 w 5411973"/>
              <a:gd name="connsiteY20" fmla="*/ 3889397 h 4029776"/>
              <a:gd name="connsiteX21" fmla="*/ 1105786 w 5411973"/>
              <a:gd name="connsiteY21" fmla="*/ 3886200 h 4029776"/>
              <a:gd name="connsiteX22" fmla="*/ 1079205 w 5411973"/>
              <a:gd name="connsiteY22" fmla="*/ 4013790 h 4029776"/>
              <a:gd name="connsiteX23" fmla="*/ 297712 w 5411973"/>
              <a:gd name="connsiteY23" fmla="*/ 4008474 h 4029776"/>
              <a:gd name="connsiteX24" fmla="*/ 318977 w 5411973"/>
              <a:gd name="connsiteY24" fmla="*/ 3870251 h 4029776"/>
              <a:gd name="connsiteX25" fmla="*/ 5317 w 5411973"/>
              <a:gd name="connsiteY25" fmla="*/ 3891516 h 4029776"/>
              <a:gd name="connsiteX26" fmla="*/ 0 w 5411973"/>
              <a:gd name="connsiteY26" fmla="*/ 3269511 h 4029776"/>
              <a:gd name="connsiteX27" fmla="*/ 292396 w 5411973"/>
              <a:gd name="connsiteY27" fmla="*/ 3258879 h 4029776"/>
              <a:gd name="connsiteX28" fmla="*/ 324293 w 5411973"/>
              <a:gd name="connsiteY28" fmla="*/ 2503967 h 4029776"/>
              <a:gd name="connsiteX29" fmla="*/ 606056 w 5411973"/>
              <a:gd name="connsiteY29" fmla="*/ 2488018 h 4029776"/>
              <a:gd name="connsiteX30" fmla="*/ 606056 w 5411973"/>
              <a:gd name="connsiteY30" fmla="*/ 2328530 h 4029776"/>
              <a:gd name="connsiteX31" fmla="*/ 808075 w 5411973"/>
              <a:gd name="connsiteY31" fmla="*/ 2333846 h 4029776"/>
              <a:gd name="connsiteX32" fmla="*/ 813391 w 5411973"/>
              <a:gd name="connsiteY32" fmla="*/ 2179674 h 4029776"/>
              <a:gd name="connsiteX33" fmla="*/ 1089838 w 5411973"/>
              <a:gd name="connsiteY33" fmla="*/ 2184990 h 4029776"/>
              <a:gd name="connsiteX34" fmla="*/ 1095154 w 5411973"/>
              <a:gd name="connsiteY34" fmla="*/ 2041451 h 4029776"/>
              <a:gd name="connsiteX35" fmla="*/ 1589568 w 5411973"/>
              <a:gd name="connsiteY35" fmla="*/ 2036135 h 4029776"/>
              <a:gd name="connsiteX36" fmla="*/ 1589568 w 5411973"/>
              <a:gd name="connsiteY36" fmla="*/ 1881963 h 4029776"/>
              <a:gd name="connsiteX37" fmla="*/ 1876647 w 5411973"/>
              <a:gd name="connsiteY37" fmla="*/ 1871330 h 4029776"/>
              <a:gd name="connsiteX38" fmla="*/ 1881963 w 5411973"/>
              <a:gd name="connsiteY38" fmla="*/ 1717158 h 4029776"/>
              <a:gd name="connsiteX39" fmla="*/ 2030819 w 5411973"/>
              <a:gd name="connsiteY39" fmla="*/ 1717158 h 4029776"/>
              <a:gd name="connsiteX40" fmla="*/ 2025503 w 5411973"/>
              <a:gd name="connsiteY40" fmla="*/ 1472609 h 4029776"/>
              <a:gd name="connsiteX41" fmla="*/ 2184991 w 5411973"/>
              <a:gd name="connsiteY41" fmla="*/ 1483242 h 4029776"/>
              <a:gd name="connsiteX42" fmla="*/ 2179675 w 5411973"/>
              <a:gd name="connsiteY42" fmla="*/ 1355651 h 4029776"/>
              <a:gd name="connsiteX43" fmla="*/ 2445489 w 5411973"/>
              <a:gd name="connsiteY43" fmla="*/ 1350335 h 4029776"/>
              <a:gd name="connsiteX44" fmla="*/ 2445489 w 5411973"/>
              <a:gd name="connsiteY44" fmla="*/ 1196163 h 4029776"/>
              <a:gd name="connsiteX45" fmla="*/ 2759149 w 5411973"/>
              <a:gd name="connsiteY45" fmla="*/ 1201479 h 4029776"/>
              <a:gd name="connsiteX46" fmla="*/ 2753833 w 5411973"/>
              <a:gd name="connsiteY46" fmla="*/ 1047307 h 4029776"/>
              <a:gd name="connsiteX47" fmla="*/ 3072810 w 5411973"/>
              <a:gd name="connsiteY47" fmla="*/ 1031358 h 4029776"/>
              <a:gd name="connsiteX48" fmla="*/ 3072810 w 5411973"/>
              <a:gd name="connsiteY48" fmla="*/ 887818 h 4029776"/>
              <a:gd name="connsiteX49" fmla="*/ 3381154 w 5411973"/>
              <a:gd name="connsiteY49" fmla="*/ 882502 h 4029776"/>
              <a:gd name="connsiteX50" fmla="*/ 3375838 w 5411973"/>
              <a:gd name="connsiteY50" fmla="*/ 723014 h 4029776"/>
              <a:gd name="connsiteX51" fmla="*/ 3859619 w 5411973"/>
              <a:gd name="connsiteY51" fmla="*/ 717697 h 4029776"/>
              <a:gd name="connsiteX52" fmla="*/ 3848986 w 5411973"/>
              <a:gd name="connsiteY52" fmla="*/ 579474 h 4029776"/>
              <a:gd name="connsiteX53" fmla="*/ 4003159 w 5411973"/>
              <a:gd name="connsiteY53" fmla="*/ 579474 h 4029776"/>
              <a:gd name="connsiteX54" fmla="*/ 4003159 w 5411973"/>
              <a:gd name="connsiteY54" fmla="*/ 419986 h 4029776"/>
              <a:gd name="connsiteX55" fmla="*/ 4162647 w 5411973"/>
              <a:gd name="connsiteY55" fmla="*/ 414670 h 4029776"/>
              <a:gd name="connsiteX56" fmla="*/ 4162647 w 5411973"/>
              <a:gd name="connsiteY56" fmla="*/ 260497 h 4029776"/>
              <a:gd name="connsiteX57" fmla="*/ 4470991 w 5411973"/>
              <a:gd name="connsiteY57" fmla="*/ 255181 h 4029776"/>
              <a:gd name="connsiteX58" fmla="*/ 4470991 w 5411973"/>
              <a:gd name="connsiteY58" fmla="*/ 106325 h 4029776"/>
              <a:gd name="connsiteX59" fmla="*/ 4938824 w 5411973"/>
              <a:gd name="connsiteY59" fmla="*/ 106325 h 4029776"/>
              <a:gd name="connsiteX60" fmla="*/ 4944140 w 5411973"/>
              <a:gd name="connsiteY60" fmla="*/ 0 h 4029776"/>
              <a:gd name="connsiteX61" fmla="*/ 5252484 w 5411973"/>
              <a:gd name="connsiteY61" fmla="*/ 0 h 4029776"/>
              <a:gd name="connsiteX62" fmla="*/ 5247168 w 5411973"/>
              <a:gd name="connsiteY62" fmla="*/ 101009 h 4029776"/>
              <a:gd name="connsiteX0" fmla="*/ 5247168 w 5411973"/>
              <a:gd name="connsiteY0" fmla="*/ 101009 h 4029776"/>
              <a:gd name="connsiteX1" fmla="*/ 5411973 w 5411973"/>
              <a:gd name="connsiteY1" fmla="*/ 106325 h 4029776"/>
              <a:gd name="connsiteX2" fmla="*/ 5406656 w 5411973"/>
              <a:gd name="connsiteY2" fmla="*/ 712381 h 4029776"/>
              <a:gd name="connsiteX3" fmla="*/ 5305647 w 5411973"/>
              <a:gd name="connsiteY3" fmla="*/ 701749 h 4029776"/>
              <a:gd name="connsiteX4" fmla="*/ 5284382 w 5411973"/>
              <a:gd name="connsiteY4" fmla="*/ 1472609 h 4029776"/>
              <a:gd name="connsiteX5" fmla="*/ 5135526 w 5411973"/>
              <a:gd name="connsiteY5" fmla="*/ 1477925 h 4029776"/>
              <a:gd name="connsiteX6" fmla="*/ 5151475 w 5411973"/>
              <a:gd name="connsiteY6" fmla="*/ 2094614 h 4029776"/>
              <a:gd name="connsiteX7" fmla="*/ 4843131 w 5411973"/>
              <a:gd name="connsiteY7" fmla="*/ 2094614 h 4029776"/>
              <a:gd name="connsiteX8" fmla="*/ 4837814 w 5411973"/>
              <a:gd name="connsiteY8" fmla="*/ 2259418 h 4029776"/>
              <a:gd name="connsiteX9" fmla="*/ 4529470 w 5411973"/>
              <a:gd name="connsiteY9" fmla="*/ 2270051 h 4029776"/>
              <a:gd name="connsiteX10" fmla="*/ 4513521 w 5411973"/>
              <a:gd name="connsiteY10" fmla="*/ 2402958 h 4029776"/>
              <a:gd name="connsiteX11" fmla="*/ 3742661 w 5411973"/>
              <a:gd name="connsiteY11" fmla="*/ 2402958 h 4029776"/>
              <a:gd name="connsiteX12" fmla="*/ 3742661 w 5411973"/>
              <a:gd name="connsiteY12" fmla="*/ 2541181 h 4029776"/>
              <a:gd name="connsiteX13" fmla="*/ 3572540 w 5411973"/>
              <a:gd name="connsiteY13" fmla="*/ 2557130 h 4029776"/>
              <a:gd name="connsiteX14" fmla="*/ 3567224 w 5411973"/>
              <a:gd name="connsiteY14" fmla="*/ 2716618 h 4029776"/>
              <a:gd name="connsiteX15" fmla="*/ 3285461 w 5411973"/>
              <a:gd name="connsiteY15" fmla="*/ 2705986 h 4029776"/>
              <a:gd name="connsiteX16" fmla="*/ 3264196 w 5411973"/>
              <a:gd name="connsiteY16" fmla="*/ 2961167 h 4029776"/>
              <a:gd name="connsiteX17" fmla="*/ 3110024 w 5411973"/>
              <a:gd name="connsiteY17" fmla="*/ 2966484 h 4029776"/>
              <a:gd name="connsiteX18" fmla="*/ 3141921 w 5411973"/>
              <a:gd name="connsiteY18" fmla="*/ 3407735 h 4029776"/>
              <a:gd name="connsiteX19" fmla="*/ 1567224 w 5411973"/>
              <a:gd name="connsiteY19" fmla="*/ 4029776 h 4029776"/>
              <a:gd name="connsiteX20" fmla="*/ 1580013 w 5411973"/>
              <a:gd name="connsiteY20" fmla="*/ 3876608 h 4029776"/>
              <a:gd name="connsiteX21" fmla="*/ 1105786 w 5411973"/>
              <a:gd name="connsiteY21" fmla="*/ 3886200 h 4029776"/>
              <a:gd name="connsiteX22" fmla="*/ 1079205 w 5411973"/>
              <a:gd name="connsiteY22" fmla="*/ 4013790 h 4029776"/>
              <a:gd name="connsiteX23" fmla="*/ 297712 w 5411973"/>
              <a:gd name="connsiteY23" fmla="*/ 4008474 h 4029776"/>
              <a:gd name="connsiteX24" fmla="*/ 318977 w 5411973"/>
              <a:gd name="connsiteY24" fmla="*/ 3870251 h 4029776"/>
              <a:gd name="connsiteX25" fmla="*/ 5317 w 5411973"/>
              <a:gd name="connsiteY25" fmla="*/ 3891516 h 4029776"/>
              <a:gd name="connsiteX26" fmla="*/ 0 w 5411973"/>
              <a:gd name="connsiteY26" fmla="*/ 3269511 h 4029776"/>
              <a:gd name="connsiteX27" fmla="*/ 292396 w 5411973"/>
              <a:gd name="connsiteY27" fmla="*/ 3258879 h 4029776"/>
              <a:gd name="connsiteX28" fmla="*/ 324293 w 5411973"/>
              <a:gd name="connsiteY28" fmla="*/ 2503967 h 4029776"/>
              <a:gd name="connsiteX29" fmla="*/ 606056 w 5411973"/>
              <a:gd name="connsiteY29" fmla="*/ 2488018 h 4029776"/>
              <a:gd name="connsiteX30" fmla="*/ 606056 w 5411973"/>
              <a:gd name="connsiteY30" fmla="*/ 2328530 h 4029776"/>
              <a:gd name="connsiteX31" fmla="*/ 808075 w 5411973"/>
              <a:gd name="connsiteY31" fmla="*/ 2333846 h 4029776"/>
              <a:gd name="connsiteX32" fmla="*/ 813391 w 5411973"/>
              <a:gd name="connsiteY32" fmla="*/ 2179674 h 4029776"/>
              <a:gd name="connsiteX33" fmla="*/ 1089838 w 5411973"/>
              <a:gd name="connsiteY33" fmla="*/ 2184990 h 4029776"/>
              <a:gd name="connsiteX34" fmla="*/ 1095154 w 5411973"/>
              <a:gd name="connsiteY34" fmla="*/ 2041451 h 4029776"/>
              <a:gd name="connsiteX35" fmla="*/ 1589568 w 5411973"/>
              <a:gd name="connsiteY35" fmla="*/ 2036135 h 4029776"/>
              <a:gd name="connsiteX36" fmla="*/ 1589568 w 5411973"/>
              <a:gd name="connsiteY36" fmla="*/ 1881963 h 4029776"/>
              <a:gd name="connsiteX37" fmla="*/ 1876647 w 5411973"/>
              <a:gd name="connsiteY37" fmla="*/ 1871330 h 4029776"/>
              <a:gd name="connsiteX38" fmla="*/ 1881963 w 5411973"/>
              <a:gd name="connsiteY38" fmla="*/ 1717158 h 4029776"/>
              <a:gd name="connsiteX39" fmla="*/ 2030819 w 5411973"/>
              <a:gd name="connsiteY39" fmla="*/ 1717158 h 4029776"/>
              <a:gd name="connsiteX40" fmla="*/ 2025503 w 5411973"/>
              <a:gd name="connsiteY40" fmla="*/ 1472609 h 4029776"/>
              <a:gd name="connsiteX41" fmla="*/ 2184991 w 5411973"/>
              <a:gd name="connsiteY41" fmla="*/ 1483242 h 4029776"/>
              <a:gd name="connsiteX42" fmla="*/ 2179675 w 5411973"/>
              <a:gd name="connsiteY42" fmla="*/ 1355651 h 4029776"/>
              <a:gd name="connsiteX43" fmla="*/ 2445489 w 5411973"/>
              <a:gd name="connsiteY43" fmla="*/ 1350335 h 4029776"/>
              <a:gd name="connsiteX44" fmla="*/ 2445489 w 5411973"/>
              <a:gd name="connsiteY44" fmla="*/ 1196163 h 4029776"/>
              <a:gd name="connsiteX45" fmla="*/ 2759149 w 5411973"/>
              <a:gd name="connsiteY45" fmla="*/ 1201479 h 4029776"/>
              <a:gd name="connsiteX46" fmla="*/ 2753833 w 5411973"/>
              <a:gd name="connsiteY46" fmla="*/ 1047307 h 4029776"/>
              <a:gd name="connsiteX47" fmla="*/ 3072810 w 5411973"/>
              <a:gd name="connsiteY47" fmla="*/ 1031358 h 4029776"/>
              <a:gd name="connsiteX48" fmla="*/ 3072810 w 5411973"/>
              <a:gd name="connsiteY48" fmla="*/ 887818 h 4029776"/>
              <a:gd name="connsiteX49" fmla="*/ 3381154 w 5411973"/>
              <a:gd name="connsiteY49" fmla="*/ 882502 h 4029776"/>
              <a:gd name="connsiteX50" fmla="*/ 3375838 w 5411973"/>
              <a:gd name="connsiteY50" fmla="*/ 723014 h 4029776"/>
              <a:gd name="connsiteX51" fmla="*/ 3859619 w 5411973"/>
              <a:gd name="connsiteY51" fmla="*/ 717697 h 4029776"/>
              <a:gd name="connsiteX52" fmla="*/ 3848986 w 5411973"/>
              <a:gd name="connsiteY52" fmla="*/ 579474 h 4029776"/>
              <a:gd name="connsiteX53" fmla="*/ 4003159 w 5411973"/>
              <a:gd name="connsiteY53" fmla="*/ 579474 h 4029776"/>
              <a:gd name="connsiteX54" fmla="*/ 4003159 w 5411973"/>
              <a:gd name="connsiteY54" fmla="*/ 419986 h 4029776"/>
              <a:gd name="connsiteX55" fmla="*/ 4162647 w 5411973"/>
              <a:gd name="connsiteY55" fmla="*/ 414670 h 4029776"/>
              <a:gd name="connsiteX56" fmla="*/ 4162647 w 5411973"/>
              <a:gd name="connsiteY56" fmla="*/ 260497 h 4029776"/>
              <a:gd name="connsiteX57" fmla="*/ 4470991 w 5411973"/>
              <a:gd name="connsiteY57" fmla="*/ 255181 h 4029776"/>
              <a:gd name="connsiteX58" fmla="*/ 4470991 w 5411973"/>
              <a:gd name="connsiteY58" fmla="*/ 106325 h 4029776"/>
              <a:gd name="connsiteX59" fmla="*/ 4938824 w 5411973"/>
              <a:gd name="connsiteY59" fmla="*/ 106325 h 4029776"/>
              <a:gd name="connsiteX60" fmla="*/ 4944140 w 5411973"/>
              <a:gd name="connsiteY60" fmla="*/ 0 h 4029776"/>
              <a:gd name="connsiteX61" fmla="*/ 5252484 w 5411973"/>
              <a:gd name="connsiteY61" fmla="*/ 0 h 4029776"/>
              <a:gd name="connsiteX62" fmla="*/ 5247168 w 5411973"/>
              <a:gd name="connsiteY62" fmla="*/ 101009 h 4029776"/>
              <a:gd name="connsiteX0" fmla="*/ 5247168 w 5411973"/>
              <a:gd name="connsiteY0" fmla="*/ 101009 h 4029776"/>
              <a:gd name="connsiteX1" fmla="*/ 5411973 w 5411973"/>
              <a:gd name="connsiteY1" fmla="*/ 106325 h 4029776"/>
              <a:gd name="connsiteX2" fmla="*/ 5406656 w 5411973"/>
              <a:gd name="connsiteY2" fmla="*/ 712381 h 4029776"/>
              <a:gd name="connsiteX3" fmla="*/ 5305647 w 5411973"/>
              <a:gd name="connsiteY3" fmla="*/ 701749 h 4029776"/>
              <a:gd name="connsiteX4" fmla="*/ 5284382 w 5411973"/>
              <a:gd name="connsiteY4" fmla="*/ 1472609 h 4029776"/>
              <a:gd name="connsiteX5" fmla="*/ 5135526 w 5411973"/>
              <a:gd name="connsiteY5" fmla="*/ 1477925 h 4029776"/>
              <a:gd name="connsiteX6" fmla="*/ 5151475 w 5411973"/>
              <a:gd name="connsiteY6" fmla="*/ 2094614 h 4029776"/>
              <a:gd name="connsiteX7" fmla="*/ 4843131 w 5411973"/>
              <a:gd name="connsiteY7" fmla="*/ 2094614 h 4029776"/>
              <a:gd name="connsiteX8" fmla="*/ 4837814 w 5411973"/>
              <a:gd name="connsiteY8" fmla="*/ 2259418 h 4029776"/>
              <a:gd name="connsiteX9" fmla="*/ 4529470 w 5411973"/>
              <a:gd name="connsiteY9" fmla="*/ 2270051 h 4029776"/>
              <a:gd name="connsiteX10" fmla="*/ 4513521 w 5411973"/>
              <a:gd name="connsiteY10" fmla="*/ 2402958 h 4029776"/>
              <a:gd name="connsiteX11" fmla="*/ 3742661 w 5411973"/>
              <a:gd name="connsiteY11" fmla="*/ 2402958 h 4029776"/>
              <a:gd name="connsiteX12" fmla="*/ 3742661 w 5411973"/>
              <a:gd name="connsiteY12" fmla="*/ 2541181 h 4029776"/>
              <a:gd name="connsiteX13" fmla="*/ 3572540 w 5411973"/>
              <a:gd name="connsiteY13" fmla="*/ 2557130 h 4029776"/>
              <a:gd name="connsiteX14" fmla="*/ 3567224 w 5411973"/>
              <a:gd name="connsiteY14" fmla="*/ 2716618 h 4029776"/>
              <a:gd name="connsiteX15" fmla="*/ 3285461 w 5411973"/>
              <a:gd name="connsiteY15" fmla="*/ 2705986 h 4029776"/>
              <a:gd name="connsiteX16" fmla="*/ 3264196 w 5411973"/>
              <a:gd name="connsiteY16" fmla="*/ 2961167 h 4029776"/>
              <a:gd name="connsiteX17" fmla="*/ 3173968 w 5411973"/>
              <a:gd name="connsiteY17" fmla="*/ 3062401 h 4029776"/>
              <a:gd name="connsiteX18" fmla="*/ 3141921 w 5411973"/>
              <a:gd name="connsiteY18" fmla="*/ 3407735 h 4029776"/>
              <a:gd name="connsiteX19" fmla="*/ 1567224 w 5411973"/>
              <a:gd name="connsiteY19" fmla="*/ 4029776 h 4029776"/>
              <a:gd name="connsiteX20" fmla="*/ 1580013 w 5411973"/>
              <a:gd name="connsiteY20" fmla="*/ 3876608 h 4029776"/>
              <a:gd name="connsiteX21" fmla="*/ 1105786 w 5411973"/>
              <a:gd name="connsiteY21" fmla="*/ 3886200 h 4029776"/>
              <a:gd name="connsiteX22" fmla="*/ 1079205 w 5411973"/>
              <a:gd name="connsiteY22" fmla="*/ 4013790 h 4029776"/>
              <a:gd name="connsiteX23" fmla="*/ 297712 w 5411973"/>
              <a:gd name="connsiteY23" fmla="*/ 4008474 h 4029776"/>
              <a:gd name="connsiteX24" fmla="*/ 318977 w 5411973"/>
              <a:gd name="connsiteY24" fmla="*/ 3870251 h 4029776"/>
              <a:gd name="connsiteX25" fmla="*/ 5317 w 5411973"/>
              <a:gd name="connsiteY25" fmla="*/ 3891516 h 4029776"/>
              <a:gd name="connsiteX26" fmla="*/ 0 w 5411973"/>
              <a:gd name="connsiteY26" fmla="*/ 3269511 h 4029776"/>
              <a:gd name="connsiteX27" fmla="*/ 292396 w 5411973"/>
              <a:gd name="connsiteY27" fmla="*/ 3258879 h 4029776"/>
              <a:gd name="connsiteX28" fmla="*/ 324293 w 5411973"/>
              <a:gd name="connsiteY28" fmla="*/ 2503967 h 4029776"/>
              <a:gd name="connsiteX29" fmla="*/ 606056 w 5411973"/>
              <a:gd name="connsiteY29" fmla="*/ 2488018 h 4029776"/>
              <a:gd name="connsiteX30" fmla="*/ 606056 w 5411973"/>
              <a:gd name="connsiteY30" fmla="*/ 2328530 h 4029776"/>
              <a:gd name="connsiteX31" fmla="*/ 808075 w 5411973"/>
              <a:gd name="connsiteY31" fmla="*/ 2333846 h 4029776"/>
              <a:gd name="connsiteX32" fmla="*/ 813391 w 5411973"/>
              <a:gd name="connsiteY32" fmla="*/ 2179674 h 4029776"/>
              <a:gd name="connsiteX33" fmla="*/ 1089838 w 5411973"/>
              <a:gd name="connsiteY33" fmla="*/ 2184990 h 4029776"/>
              <a:gd name="connsiteX34" fmla="*/ 1095154 w 5411973"/>
              <a:gd name="connsiteY34" fmla="*/ 2041451 h 4029776"/>
              <a:gd name="connsiteX35" fmla="*/ 1589568 w 5411973"/>
              <a:gd name="connsiteY35" fmla="*/ 2036135 h 4029776"/>
              <a:gd name="connsiteX36" fmla="*/ 1589568 w 5411973"/>
              <a:gd name="connsiteY36" fmla="*/ 1881963 h 4029776"/>
              <a:gd name="connsiteX37" fmla="*/ 1876647 w 5411973"/>
              <a:gd name="connsiteY37" fmla="*/ 1871330 h 4029776"/>
              <a:gd name="connsiteX38" fmla="*/ 1881963 w 5411973"/>
              <a:gd name="connsiteY38" fmla="*/ 1717158 h 4029776"/>
              <a:gd name="connsiteX39" fmla="*/ 2030819 w 5411973"/>
              <a:gd name="connsiteY39" fmla="*/ 1717158 h 4029776"/>
              <a:gd name="connsiteX40" fmla="*/ 2025503 w 5411973"/>
              <a:gd name="connsiteY40" fmla="*/ 1472609 h 4029776"/>
              <a:gd name="connsiteX41" fmla="*/ 2184991 w 5411973"/>
              <a:gd name="connsiteY41" fmla="*/ 1483242 h 4029776"/>
              <a:gd name="connsiteX42" fmla="*/ 2179675 w 5411973"/>
              <a:gd name="connsiteY42" fmla="*/ 1355651 h 4029776"/>
              <a:gd name="connsiteX43" fmla="*/ 2445489 w 5411973"/>
              <a:gd name="connsiteY43" fmla="*/ 1350335 h 4029776"/>
              <a:gd name="connsiteX44" fmla="*/ 2445489 w 5411973"/>
              <a:gd name="connsiteY44" fmla="*/ 1196163 h 4029776"/>
              <a:gd name="connsiteX45" fmla="*/ 2759149 w 5411973"/>
              <a:gd name="connsiteY45" fmla="*/ 1201479 h 4029776"/>
              <a:gd name="connsiteX46" fmla="*/ 2753833 w 5411973"/>
              <a:gd name="connsiteY46" fmla="*/ 1047307 h 4029776"/>
              <a:gd name="connsiteX47" fmla="*/ 3072810 w 5411973"/>
              <a:gd name="connsiteY47" fmla="*/ 1031358 h 4029776"/>
              <a:gd name="connsiteX48" fmla="*/ 3072810 w 5411973"/>
              <a:gd name="connsiteY48" fmla="*/ 887818 h 4029776"/>
              <a:gd name="connsiteX49" fmla="*/ 3381154 w 5411973"/>
              <a:gd name="connsiteY49" fmla="*/ 882502 h 4029776"/>
              <a:gd name="connsiteX50" fmla="*/ 3375838 w 5411973"/>
              <a:gd name="connsiteY50" fmla="*/ 723014 h 4029776"/>
              <a:gd name="connsiteX51" fmla="*/ 3859619 w 5411973"/>
              <a:gd name="connsiteY51" fmla="*/ 717697 h 4029776"/>
              <a:gd name="connsiteX52" fmla="*/ 3848986 w 5411973"/>
              <a:gd name="connsiteY52" fmla="*/ 579474 h 4029776"/>
              <a:gd name="connsiteX53" fmla="*/ 4003159 w 5411973"/>
              <a:gd name="connsiteY53" fmla="*/ 579474 h 4029776"/>
              <a:gd name="connsiteX54" fmla="*/ 4003159 w 5411973"/>
              <a:gd name="connsiteY54" fmla="*/ 419986 h 4029776"/>
              <a:gd name="connsiteX55" fmla="*/ 4162647 w 5411973"/>
              <a:gd name="connsiteY55" fmla="*/ 414670 h 4029776"/>
              <a:gd name="connsiteX56" fmla="*/ 4162647 w 5411973"/>
              <a:gd name="connsiteY56" fmla="*/ 260497 h 4029776"/>
              <a:gd name="connsiteX57" fmla="*/ 4470991 w 5411973"/>
              <a:gd name="connsiteY57" fmla="*/ 255181 h 4029776"/>
              <a:gd name="connsiteX58" fmla="*/ 4470991 w 5411973"/>
              <a:gd name="connsiteY58" fmla="*/ 106325 h 4029776"/>
              <a:gd name="connsiteX59" fmla="*/ 4938824 w 5411973"/>
              <a:gd name="connsiteY59" fmla="*/ 106325 h 4029776"/>
              <a:gd name="connsiteX60" fmla="*/ 4944140 w 5411973"/>
              <a:gd name="connsiteY60" fmla="*/ 0 h 4029776"/>
              <a:gd name="connsiteX61" fmla="*/ 5252484 w 5411973"/>
              <a:gd name="connsiteY61" fmla="*/ 0 h 4029776"/>
              <a:gd name="connsiteX62" fmla="*/ 5247168 w 5411973"/>
              <a:gd name="connsiteY62" fmla="*/ 101009 h 4029776"/>
              <a:gd name="connsiteX0" fmla="*/ 5247168 w 5411973"/>
              <a:gd name="connsiteY0" fmla="*/ 101009 h 4029776"/>
              <a:gd name="connsiteX1" fmla="*/ 5411973 w 5411973"/>
              <a:gd name="connsiteY1" fmla="*/ 106325 h 4029776"/>
              <a:gd name="connsiteX2" fmla="*/ 5406656 w 5411973"/>
              <a:gd name="connsiteY2" fmla="*/ 712381 h 4029776"/>
              <a:gd name="connsiteX3" fmla="*/ 5305647 w 5411973"/>
              <a:gd name="connsiteY3" fmla="*/ 701749 h 4029776"/>
              <a:gd name="connsiteX4" fmla="*/ 5284382 w 5411973"/>
              <a:gd name="connsiteY4" fmla="*/ 1472609 h 4029776"/>
              <a:gd name="connsiteX5" fmla="*/ 5135526 w 5411973"/>
              <a:gd name="connsiteY5" fmla="*/ 1477925 h 4029776"/>
              <a:gd name="connsiteX6" fmla="*/ 5151475 w 5411973"/>
              <a:gd name="connsiteY6" fmla="*/ 2094614 h 4029776"/>
              <a:gd name="connsiteX7" fmla="*/ 4843131 w 5411973"/>
              <a:gd name="connsiteY7" fmla="*/ 2094614 h 4029776"/>
              <a:gd name="connsiteX8" fmla="*/ 4837814 w 5411973"/>
              <a:gd name="connsiteY8" fmla="*/ 2259418 h 4029776"/>
              <a:gd name="connsiteX9" fmla="*/ 4529470 w 5411973"/>
              <a:gd name="connsiteY9" fmla="*/ 2270051 h 4029776"/>
              <a:gd name="connsiteX10" fmla="*/ 4513521 w 5411973"/>
              <a:gd name="connsiteY10" fmla="*/ 2402958 h 4029776"/>
              <a:gd name="connsiteX11" fmla="*/ 3742661 w 5411973"/>
              <a:gd name="connsiteY11" fmla="*/ 2402958 h 4029776"/>
              <a:gd name="connsiteX12" fmla="*/ 3742661 w 5411973"/>
              <a:gd name="connsiteY12" fmla="*/ 2541181 h 4029776"/>
              <a:gd name="connsiteX13" fmla="*/ 3572540 w 5411973"/>
              <a:gd name="connsiteY13" fmla="*/ 2557130 h 4029776"/>
              <a:gd name="connsiteX14" fmla="*/ 3567224 w 5411973"/>
              <a:gd name="connsiteY14" fmla="*/ 2716618 h 4029776"/>
              <a:gd name="connsiteX15" fmla="*/ 3285461 w 5411973"/>
              <a:gd name="connsiteY15" fmla="*/ 2705986 h 4029776"/>
              <a:gd name="connsiteX16" fmla="*/ 3264196 w 5411973"/>
              <a:gd name="connsiteY16" fmla="*/ 2961167 h 4029776"/>
              <a:gd name="connsiteX17" fmla="*/ 3113222 w 5411973"/>
              <a:gd name="connsiteY17" fmla="*/ 2960090 h 4029776"/>
              <a:gd name="connsiteX18" fmla="*/ 3141921 w 5411973"/>
              <a:gd name="connsiteY18" fmla="*/ 3407735 h 4029776"/>
              <a:gd name="connsiteX19" fmla="*/ 1567224 w 5411973"/>
              <a:gd name="connsiteY19" fmla="*/ 4029776 h 4029776"/>
              <a:gd name="connsiteX20" fmla="*/ 1580013 w 5411973"/>
              <a:gd name="connsiteY20" fmla="*/ 3876608 h 4029776"/>
              <a:gd name="connsiteX21" fmla="*/ 1105786 w 5411973"/>
              <a:gd name="connsiteY21" fmla="*/ 3886200 h 4029776"/>
              <a:gd name="connsiteX22" fmla="*/ 1079205 w 5411973"/>
              <a:gd name="connsiteY22" fmla="*/ 4013790 h 4029776"/>
              <a:gd name="connsiteX23" fmla="*/ 297712 w 5411973"/>
              <a:gd name="connsiteY23" fmla="*/ 4008474 h 4029776"/>
              <a:gd name="connsiteX24" fmla="*/ 318977 w 5411973"/>
              <a:gd name="connsiteY24" fmla="*/ 3870251 h 4029776"/>
              <a:gd name="connsiteX25" fmla="*/ 5317 w 5411973"/>
              <a:gd name="connsiteY25" fmla="*/ 3891516 h 4029776"/>
              <a:gd name="connsiteX26" fmla="*/ 0 w 5411973"/>
              <a:gd name="connsiteY26" fmla="*/ 3269511 h 4029776"/>
              <a:gd name="connsiteX27" fmla="*/ 292396 w 5411973"/>
              <a:gd name="connsiteY27" fmla="*/ 3258879 h 4029776"/>
              <a:gd name="connsiteX28" fmla="*/ 324293 w 5411973"/>
              <a:gd name="connsiteY28" fmla="*/ 2503967 h 4029776"/>
              <a:gd name="connsiteX29" fmla="*/ 606056 w 5411973"/>
              <a:gd name="connsiteY29" fmla="*/ 2488018 h 4029776"/>
              <a:gd name="connsiteX30" fmla="*/ 606056 w 5411973"/>
              <a:gd name="connsiteY30" fmla="*/ 2328530 h 4029776"/>
              <a:gd name="connsiteX31" fmla="*/ 808075 w 5411973"/>
              <a:gd name="connsiteY31" fmla="*/ 2333846 h 4029776"/>
              <a:gd name="connsiteX32" fmla="*/ 813391 w 5411973"/>
              <a:gd name="connsiteY32" fmla="*/ 2179674 h 4029776"/>
              <a:gd name="connsiteX33" fmla="*/ 1089838 w 5411973"/>
              <a:gd name="connsiteY33" fmla="*/ 2184990 h 4029776"/>
              <a:gd name="connsiteX34" fmla="*/ 1095154 w 5411973"/>
              <a:gd name="connsiteY34" fmla="*/ 2041451 h 4029776"/>
              <a:gd name="connsiteX35" fmla="*/ 1589568 w 5411973"/>
              <a:gd name="connsiteY35" fmla="*/ 2036135 h 4029776"/>
              <a:gd name="connsiteX36" fmla="*/ 1589568 w 5411973"/>
              <a:gd name="connsiteY36" fmla="*/ 1881963 h 4029776"/>
              <a:gd name="connsiteX37" fmla="*/ 1876647 w 5411973"/>
              <a:gd name="connsiteY37" fmla="*/ 1871330 h 4029776"/>
              <a:gd name="connsiteX38" fmla="*/ 1881963 w 5411973"/>
              <a:gd name="connsiteY38" fmla="*/ 1717158 h 4029776"/>
              <a:gd name="connsiteX39" fmla="*/ 2030819 w 5411973"/>
              <a:gd name="connsiteY39" fmla="*/ 1717158 h 4029776"/>
              <a:gd name="connsiteX40" fmla="*/ 2025503 w 5411973"/>
              <a:gd name="connsiteY40" fmla="*/ 1472609 h 4029776"/>
              <a:gd name="connsiteX41" fmla="*/ 2184991 w 5411973"/>
              <a:gd name="connsiteY41" fmla="*/ 1483242 h 4029776"/>
              <a:gd name="connsiteX42" fmla="*/ 2179675 w 5411973"/>
              <a:gd name="connsiteY42" fmla="*/ 1355651 h 4029776"/>
              <a:gd name="connsiteX43" fmla="*/ 2445489 w 5411973"/>
              <a:gd name="connsiteY43" fmla="*/ 1350335 h 4029776"/>
              <a:gd name="connsiteX44" fmla="*/ 2445489 w 5411973"/>
              <a:gd name="connsiteY44" fmla="*/ 1196163 h 4029776"/>
              <a:gd name="connsiteX45" fmla="*/ 2759149 w 5411973"/>
              <a:gd name="connsiteY45" fmla="*/ 1201479 h 4029776"/>
              <a:gd name="connsiteX46" fmla="*/ 2753833 w 5411973"/>
              <a:gd name="connsiteY46" fmla="*/ 1047307 h 4029776"/>
              <a:gd name="connsiteX47" fmla="*/ 3072810 w 5411973"/>
              <a:gd name="connsiteY47" fmla="*/ 1031358 h 4029776"/>
              <a:gd name="connsiteX48" fmla="*/ 3072810 w 5411973"/>
              <a:gd name="connsiteY48" fmla="*/ 887818 h 4029776"/>
              <a:gd name="connsiteX49" fmla="*/ 3381154 w 5411973"/>
              <a:gd name="connsiteY49" fmla="*/ 882502 h 4029776"/>
              <a:gd name="connsiteX50" fmla="*/ 3375838 w 5411973"/>
              <a:gd name="connsiteY50" fmla="*/ 723014 h 4029776"/>
              <a:gd name="connsiteX51" fmla="*/ 3859619 w 5411973"/>
              <a:gd name="connsiteY51" fmla="*/ 717697 h 4029776"/>
              <a:gd name="connsiteX52" fmla="*/ 3848986 w 5411973"/>
              <a:gd name="connsiteY52" fmla="*/ 579474 h 4029776"/>
              <a:gd name="connsiteX53" fmla="*/ 4003159 w 5411973"/>
              <a:gd name="connsiteY53" fmla="*/ 579474 h 4029776"/>
              <a:gd name="connsiteX54" fmla="*/ 4003159 w 5411973"/>
              <a:gd name="connsiteY54" fmla="*/ 419986 h 4029776"/>
              <a:gd name="connsiteX55" fmla="*/ 4162647 w 5411973"/>
              <a:gd name="connsiteY55" fmla="*/ 414670 h 4029776"/>
              <a:gd name="connsiteX56" fmla="*/ 4162647 w 5411973"/>
              <a:gd name="connsiteY56" fmla="*/ 260497 h 4029776"/>
              <a:gd name="connsiteX57" fmla="*/ 4470991 w 5411973"/>
              <a:gd name="connsiteY57" fmla="*/ 255181 h 4029776"/>
              <a:gd name="connsiteX58" fmla="*/ 4470991 w 5411973"/>
              <a:gd name="connsiteY58" fmla="*/ 106325 h 4029776"/>
              <a:gd name="connsiteX59" fmla="*/ 4938824 w 5411973"/>
              <a:gd name="connsiteY59" fmla="*/ 106325 h 4029776"/>
              <a:gd name="connsiteX60" fmla="*/ 4944140 w 5411973"/>
              <a:gd name="connsiteY60" fmla="*/ 0 h 4029776"/>
              <a:gd name="connsiteX61" fmla="*/ 5252484 w 5411973"/>
              <a:gd name="connsiteY61" fmla="*/ 0 h 4029776"/>
              <a:gd name="connsiteX62" fmla="*/ 5247168 w 5411973"/>
              <a:gd name="connsiteY62" fmla="*/ 101009 h 4029776"/>
              <a:gd name="connsiteX0" fmla="*/ 5247168 w 5411973"/>
              <a:gd name="connsiteY0" fmla="*/ 101009 h 4029776"/>
              <a:gd name="connsiteX1" fmla="*/ 5411973 w 5411973"/>
              <a:gd name="connsiteY1" fmla="*/ 106325 h 4029776"/>
              <a:gd name="connsiteX2" fmla="*/ 5406656 w 5411973"/>
              <a:gd name="connsiteY2" fmla="*/ 712381 h 4029776"/>
              <a:gd name="connsiteX3" fmla="*/ 5305647 w 5411973"/>
              <a:gd name="connsiteY3" fmla="*/ 701749 h 4029776"/>
              <a:gd name="connsiteX4" fmla="*/ 5284382 w 5411973"/>
              <a:gd name="connsiteY4" fmla="*/ 1472609 h 4029776"/>
              <a:gd name="connsiteX5" fmla="*/ 5135526 w 5411973"/>
              <a:gd name="connsiteY5" fmla="*/ 1477925 h 4029776"/>
              <a:gd name="connsiteX6" fmla="*/ 5151475 w 5411973"/>
              <a:gd name="connsiteY6" fmla="*/ 2094614 h 4029776"/>
              <a:gd name="connsiteX7" fmla="*/ 4843131 w 5411973"/>
              <a:gd name="connsiteY7" fmla="*/ 2094614 h 4029776"/>
              <a:gd name="connsiteX8" fmla="*/ 4837814 w 5411973"/>
              <a:gd name="connsiteY8" fmla="*/ 2259418 h 4029776"/>
              <a:gd name="connsiteX9" fmla="*/ 4529470 w 5411973"/>
              <a:gd name="connsiteY9" fmla="*/ 2270051 h 4029776"/>
              <a:gd name="connsiteX10" fmla="*/ 4513521 w 5411973"/>
              <a:gd name="connsiteY10" fmla="*/ 2402958 h 4029776"/>
              <a:gd name="connsiteX11" fmla="*/ 3742661 w 5411973"/>
              <a:gd name="connsiteY11" fmla="*/ 2402958 h 4029776"/>
              <a:gd name="connsiteX12" fmla="*/ 3742661 w 5411973"/>
              <a:gd name="connsiteY12" fmla="*/ 2541181 h 4029776"/>
              <a:gd name="connsiteX13" fmla="*/ 3572540 w 5411973"/>
              <a:gd name="connsiteY13" fmla="*/ 2557130 h 4029776"/>
              <a:gd name="connsiteX14" fmla="*/ 3567224 w 5411973"/>
              <a:gd name="connsiteY14" fmla="*/ 2716618 h 4029776"/>
              <a:gd name="connsiteX15" fmla="*/ 3285461 w 5411973"/>
              <a:gd name="connsiteY15" fmla="*/ 2705986 h 4029776"/>
              <a:gd name="connsiteX16" fmla="*/ 3264196 w 5411973"/>
              <a:gd name="connsiteY16" fmla="*/ 2961167 h 4029776"/>
              <a:gd name="connsiteX17" fmla="*/ 3113222 w 5411973"/>
              <a:gd name="connsiteY17" fmla="*/ 2960090 h 4029776"/>
              <a:gd name="connsiteX18" fmla="*/ 3129132 w 5411973"/>
              <a:gd name="connsiteY18" fmla="*/ 3407735 h 4029776"/>
              <a:gd name="connsiteX19" fmla="*/ 1567224 w 5411973"/>
              <a:gd name="connsiteY19" fmla="*/ 4029776 h 4029776"/>
              <a:gd name="connsiteX20" fmla="*/ 1580013 w 5411973"/>
              <a:gd name="connsiteY20" fmla="*/ 3876608 h 4029776"/>
              <a:gd name="connsiteX21" fmla="*/ 1105786 w 5411973"/>
              <a:gd name="connsiteY21" fmla="*/ 3886200 h 4029776"/>
              <a:gd name="connsiteX22" fmla="*/ 1079205 w 5411973"/>
              <a:gd name="connsiteY22" fmla="*/ 4013790 h 4029776"/>
              <a:gd name="connsiteX23" fmla="*/ 297712 w 5411973"/>
              <a:gd name="connsiteY23" fmla="*/ 4008474 h 4029776"/>
              <a:gd name="connsiteX24" fmla="*/ 318977 w 5411973"/>
              <a:gd name="connsiteY24" fmla="*/ 3870251 h 4029776"/>
              <a:gd name="connsiteX25" fmla="*/ 5317 w 5411973"/>
              <a:gd name="connsiteY25" fmla="*/ 3891516 h 4029776"/>
              <a:gd name="connsiteX26" fmla="*/ 0 w 5411973"/>
              <a:gd name="connsiteY26" fmla="*/ 3269511 h 4029776"/>
              <a:gd name="connsiteX27" fmla="*/ 292396 w 5411973"/>
              <a:gd name="connsiteY27" fmla="*/ 3258879 h 4029776"/>
              <a:gd name="connsiteX28" fmla="*/ 324293 w 5411973"/>
              <a:gd name="connsiteY28" fmla="*/ 2503967 h 4029776"/>
              <a:gd name="connsiteX29" fmla="*/ 606056 w 5411973"/>
              <a:gd name="connsiteY29" fmla="*/ 2488018 h 4029776"/>
              <a:gd name="connsiteX30" fmla="*/ 606056 w 5411973"/>
              <a:gd name="connsiteY30" fmla="*/ 2328530 h 4029776"/>
              <a:gd name="connsiteX31" fmla="*/ 808075 w 5411973"/>
              <a:gd name="connsiteY31" fmla="*/ 2333846 h 4029776"/>
              <a:gd name="connsiteX32" fmla="*/ 813391 w 5411973"/>
              <a:gd name="connsiteY32" fmla="*/ 2179674 h 4029776"/>
              <a:gd name="connsiteX33" fmla="*/ 1089838 w 5411973"/>
              <a:gd name="connsiteY33" fmla="*/ 2184990 h 4029776"/>
              <a:gd name="connsiteX34" fmla="*/ 1095154 w 5411973"/>
              <a:gd name="connsiteY34" fmla="*/ 2041451 h 4029776"/>
              <a:gd name="connsiteX35" fmla="*/ 1589568 w 5411973"/>
              <a:gd name="connsiteY35" fmla="*/ 2036135 h 4029776"/>
              <a:gd name="connsiteX36" fmla="*/ 1589568 w 5411973"/>
              <a:gd name="connsiteY36" fmla="*/ 1881963 h 4029776"/>
              <a:gd name="connsiteX37" fmla="*/ 1876647 w 5411973"/>
              <a:gd name="connsiteY37" fmla="*/ 1871330 h 4029776"/>
              <a:gd name="connsiteX38" fmla="*/ 1881963 w 5411973"/>
              <a:gd name="connsiteY38" fmla="*/ 1717158 h 4029776"/>
              <a:gd name="connsiteX39" fmla="*/ 2030819 w 5411973"/>
              <a:gd name="connsiteY39" fmla="*/ 1717158 h 4029776"/>
              <a:gd name="connsiteX40" fmla="*/ 2025503 w 5411973"/>
              <a:gd name="connsiteY40" fmla="*/ 1472609 h 4029776"/>
              <a:gd name="connsiteX41" fmla="*/ 2184991 w 5411973"/>
              <a:gd name="connsiteY41" fmla="*/ 1483242 h 4029776"/>
              <a:gd name="connsiteX42" fmla="*/ 2179675 w 5411973"/>
              <a:gd name="connsiteY42" fmla="*/ 1355651 h 4029776"/>
              <a:gd name="connsiteX43" fmla="*/ 2445489 w 5411973"/>
              <a:gd name="connsiteY43" fmla="*/ 1350335 h 4029776"/>
              <a:gd name="connsiteX44" fmla="*/ 2445489 w 5411973"/>
              <a:gd name="connsiteY44" fmla="*/ 1196163 h 4029776"/>
              <a:gd name="connsiteX45" fmla="*/ 2759149 w 5411973"/>
              <a:gd name="connsiteY45" fmla="*/ 1201479 h 4029776"/>
              <a:gd name="connsiteX46" fmla="*/ 2753833 w 5411973"/>
              <a:gd name="connsiteY46" fmla="*/ 1047307 h 4029776"/>
              <a:gd name="connsiteX47" fmla="*/ 3072810 w 5411973"/>
              <a:gd name="connsiteY47" fmla="*/ 1031358 h 4029776"/>
              <a:gd name="connsiteX48" fmla="*/ 3072810 w 5411973"/>
              <a:gd name="connsiteY48" fmla="*/ 887818 h 4029776"/>
              <a:gd name="connsiteX49" fmla="*/ 3381154 w 5411973"/>
              <a:gd name="connsiteY49" fmla="*/ 882502 h 4029776"/>
              <a:gd name="connsiteX50" fmla="*/ 3375838 w 5411973"/>
              <a:gd name="connsiteY50" fmla="*/ 723014 h 4029776"/>
              <a:gd name="connsiteX51" fmla="*/ 3859619 w 5411973"/>
              <a:gd name="connsiteY51" fmla="*/ 717697 h 4029776"/>
              <a:gd name="connsiteX52" fmla="*/ 3848986 w 5411973"/>
              <a:gd name="connsiteY52" fmla="*/ 579474 h 4029776"/>
              <a:gd name="connsiteX53" fmla="*/ 4003159 w 5411973"/>
              <a:gd name="connsiteY53" fmla="*/ 579474 h 4029776"/>
              <a:gd name="connsiteX54" fmla="*/ 4003159 w 5411973"/>
              <a:gd name="connsiteY54" fmla="*/ 419986 h 4029776"/>
              <a:gd name="connsiteX55" fmla="*/ 4162647 w 5411973"/>
              <a:gd name="connsiteY55" fmla="*/ 414670 h 4029776"/>
              <a:gd name="connsiteX56" fmla="*/ 4162647 w 5411973"/>
              <a:gd name="connsiteY56" fmla="*/ 260497 h 4029776"/>
              <a:gd name="connsiteX57" fmla="*/ 4470991 w 5411973"/>
              <a:gd name="connsiteY57" fmla="*/ 255181 h 4029776"/>
              <a:gd name="connsiteX58" fmla="*/ 4470991 w 5411973"/>
              <a:gd name="connsiteY58" fmla="*/ 106325 h 4029776"/>
              <a:gd name="connsiteX59" fmla="*/ 4938824 w 5411973"/>
              <a:gd name="connsiteY59" fmla="*/ 106325 h 4029776"/>
              <a:gd name="connsiteX60" fmla="*/ 4944140 w 5411973"/>
              <a:gd name="connsiteY60" fmla="*/ 0 h 4029776"/>
              <a:gd name="connsiteX61" fmla="*/ 5252484 w 5411973"/>
              <a:gd name="connsiteY61" fmla="*/ 0 h 4029776"/>
              <a:gd name="connsiteX62" fmla="*/ 5247168 w 5411973"/>
              <a:gd name="connsiteY62" fmla="*/ 101009 h 4029776"/>
              <a:gd name="connsiteX0" fmla="*/ 5247168 w 5411973"/>
              <a:gd name="connsiteY0" fmla="*/ 101009 h 4026579"/>
              <a:gd name="connsiteX1" fmla="*/ 5411973 w 5411973"/>
              <a:gd name="connsiteY1" fmla="*/ 106325 h 4026579"/>
              <a:gd name="connsiteX2" fmla="*/ 5406656 w 5411973"/>
              <a:gd name="connsiteY2" fmla="*/ 712381 h 4026579"/>
              <a:gd name="connsiteX3" fmla="*/ 5305647 w 5411973"/>
              <a:gd name="connsiteY3" fmla="*/ 701749 h 4026579"/>
              <a:gd name="connsiteX4" fmla="*/ 5284382 w 5411973"/>
              <a:gd name="connsiteY4" fmla="*/ 1472609 h 4026579"/>
              <a:gd name="connsiteX5" fmla="*/ 5135526 w 5411973"/>
              <a:gd name="connsiteY5" fmla="*/ 1477925 h 4026579"/>
              <a:gd name="connsiteX6" fmla="*/ 5151475 w 5411973"/>
              <a:gd name="connsiteY6" fmla="*/ 2094614 h 4026579"/>
              <a:gd name="connsiteX7" fmla="*/ 4843131 w 5411973"/>
              <a:gd name="connsiteY7" fmla="*/ 2094614 h 4026579"/>
              <a:gd name="connsiteX8" fmla="*/ 4837814 w 5411973"/>
              <a:gd name="connsiteY8" fmla="*/ 2259418 h 4026579"/>
              <a:gd name="connsiteX9" fmla="*/ 4529470 w 5411973"/>
              <a:gd name="connsiteY9" fmla="*/ 2270051 h 4026579"/>
              <a:gd name="connsiteX10" fmla="*/ 4513521 w 5411973"/>
              <a:gd name="connsiteY10" fmla="*/ 2402958 h 4026579"/>
              <a:gd name="connsiteX11" fmla="*/ 3742661 w 5411973"/>
              <a:gd name="connsiteY11" fmla="*/ 2402958 h 4026579"/>
              <a:gd name="connsiteX12" fmla="*/ 3742661 w 5411973"/>
              <a:gd name="connsiteY12" fmla="*/ 2541181 h 4026579"/>
              <a:gd name="connsiteX13" fmla="*/ 3572540 w 5411973"/>
              <a:gd name="connsiteY13" fmla="*/ 2557130 h 4026579"/>
              <a:gd name="connsiteX14" fmla="*/ 3567224 w 5411973"/>
              <a:gd name="connsiteY14" fmla="*/ 2716618 h 4026579"/>
              <a:gd name="connsiteX15" fmla="*/ 3285461 w 5411973"/>
              <a:gd name="connsiteY15" fmla="*/ 2705986 h 4026579"/>
              <a:gd name="connsiteX16" fmla="*/ 3264196 w 5411973"/>
              <a:gd name="connsiteY16" fmla="*/ 2961167 h 4026579"/>
              <a:gd name="connsiteX17" fmla="*/ 3113222 w 5411973"/>
              <a:gd name="connsiteY17" fmla="*/ 2960090 h 4026579"/>
              <a:gd name="connsiteX18" fmla="*/ 3129132 w 5411973"/>
              <a:gd name="connsiteY18" fmla="*/ 3407735 h 4026579"/>
              <a:gd name="connsiteX19" fmla="*/ 1560830 w 5411973"/>
              <a:gd name="connsiteY19" fmla="*/ 4026579 h 4026579"/>
              <a:gd name="connsiteX20" fmla="*/ 1580013 w 5411973"/>
              <a:gd name="connsiteY20" fmla="*/ 3876608 h 4026579"/>
              <a:gd name="connsiteX21" fmla="*/ 1105786 w 5411973"/>
              <a:gd name="connsiteY21" fmla="*/ 3886200 h 4026579"/>
              <a:gd name="connsiteX22" fmla="*/ 1079205 w 5411973"/>
              <a:gd name="connsiteY22" fmla="*/ 4013790 h 4026579"/>
              <a:gd name="connsiteX23" fmla="*/ 297712 w 5411973"/>
              <a:gd name="connsiteY23" fmla="*/ 4008474 h 4026579"/>
              <a:gd name="connsiteX24" fmla="*/ 318977 w 5411973"/>
              <a:gd name="connsiteY24" fmla="*/ 3870251 h 4026579"/>
              <a:gd name="connsiteX25" fmla="*/ 5317 w 5411973"/>
              <a:gd name="connsiteY25" fmla="*/ 3891516 h 4026579"/>
              <a:gd name="connsiteX26" fmla="*/ 0 w 5411973"/>
              <a:gd name="connsiteY26" fmla="*/ 3269511 h 4026579"/>
              <a:gd name="connsiteX27" fmla="*/ 292396 w 5411973"/>
              <a:gd name="connsiteY27" fmla="*/ 3258879 h 4026579"/>
              <a:gd name="connsiteX28" fmla="*/ 324293 w 5411973"/>
              <a:gd name="connsiteY28" fmla="*/ 2503967 h 4026579"/>
              <a:gd name="connsiteX29" fmla="*/ 606056 w 5411973"/>
              <a:gd name="connsiteY29" fmla="*/ 2488018 h 4026579"/>
              <a:gd name="connsiteX30" fmla="*/ 606056 w 5411973"/>
              <a:gd name="connsiteY30" fmla="*/ 2328530 h 4026579"/>
              <a:gd name="connsiteX31" fmla="*/ 808075 w 5411973"/>
              <a:gd name="connsiteY31" fmla="*/ 2333846 h 4026579"/>
              <a:gd name="connsiteX32" fmla="*/ 813391 w 5411973"/>
              <a:gd name="connsiteY32" fmla="*/ 2179674 h 4026579"/>
              <a:gd name="connsiteX33" fmla="*/ 1089838 w 5411973"/>
              <a:gd name="connsiteY33" fmla="*/ 2184990 h 4026579"/>
              <a:gd name="connsiteX34" fmla="*/ 1095154 w 5411973"/>
              <a:gd name="connsiteY34" fmla="*/ 2041451 h 4026579"/>
              <a:gd name="connsiteX35" fmla="*/ 1589568 w 5411973"/>
              <a:gd name="connsiteY35" fmla="*/ 2036135 h 4026579"/>
              <a:gd name="connsiteX36" fmla="*/ 1589568 w 5411973"/>
              <a:gd name="connsiteY36" fmla="*/ 1881963 h 4026579"/>
              <a:gd name="connsiteX37" fmla="*/ 1876647 w 5411973"/>
              <a:gd name="connsiteY37" fmla="*/ 1871330 h 4026579"/>
              <a:gd name="connsiteX38" fmla="*/ 1881963 w 5411973"/>
              <a:gd name="connsiteY38" fmla="*/ 1717158 h 4026579"/>
              <a:gd name="connsiteX39" fmla="*/ 2030819 w 5411973"/>
              <a:gd name="connsiteY39" fmla="*/ 1717158 h 4026579"/>
              <a:gd name="connsiteX40" fmla="*/ 2025503 w 5411973"/>
              <a:gd name="connsiteY40" fmla="*/ 1472609 h 4026579"/>
              <a:gd name="connsiteX41" fmla="*/ 2184991 w 5411973"/>
              <a:gd name="connsiteY41" fmla="*/ 1483242 h 4026579"/>
              <a:gd name="connsiteX42" fmla="*/ 2179675 w 5411973"/>
              <a:gd name="connsiteY42" fmla="*/ 1355651 h 4026579"/>
              <a:gd name="connsiteX43" fmla="*/ 2445489 w 5411973"/>
              <a:gd name="connsiteY43" fmla="*/ 1350335 h 4026579"/>
              <a:gd name="connsiteX44" fmla="*/ 2445489 w 5411973"/>
              <a:gd name="connsiteY44" fmla="*/ 1196163 h 4026579"/>
              <a:gd name="connsiteX45" fmla="*/ 2759149 w 5411973"/>
              <a:gd name="connsiteY45" fmla="*/ 1201479 h 4026579"/>
              <a:gd name="connsiteX46" fmla="*/ 2753833 w 5411973"/>
              <a:gd name="connsiteY46" fmla="*/ 1047307 h 4026579"/>
              <a:gd name="connsiteX47" fmla="*/ 3072810 w 5411973"/>
              <a:gd name="connsiteY47" fmla="*/ 1031358 h 4026579"/>
              <a:gd name="connsiteX48" fmla="*/ 3072810 w 5411973"/>
              <a:gd name="connsiteY48" fmla="*/ 887818 h 4026579"/>
              <a:gd name="connsiteX49" fmla="*/ 3381154 w 5411973"/>
              <a:gd name="connsiteY49" fmla="*/ 882502 h 4026579"/>
              <a:gd name="connsiteX50" fmla="*/ 3375838 w 5411973"/>
              <a:gd name="connsiteY50" fmla="*/ 723014 h 4026579"/>
              <a:gd name="connsiteX51" fmla="*/ 3859619 w 5411973"/>
              <a:gd name="connsiteY51" fmla="*/ 717697 h 4026579"/>
              <a:gd name="connsiteX52" fmla="*/ 3848986 w 5411973"/>
              <a:gd name="connsiteY52" fmla="*/ 579474 h 4026579"/>
              <a:gd name="connsiteX53" fmla="*/ 4003159 w 5411973"/>
              <a:gd name="connsiteY53" fmla="*/ 579474 h 4026579"/>
              <a:gd name="connsiteX54" fmla="*/ 4003159 w 5411973"/>
              <a:gd name="connsiteY54" fmla="*/ 419986 h 4026579"/>
              <a:gd name="connsiteX55" fmla="*/ 4162647 w 5411973"/>
              <a:gd name="connsiteY55" fmla="*/ 414670 h 4026579"/>
              <a:gd name="connsiteX56" fmla="*/ 4162647 w 5411973"/>
              <a:gd name="connsiteY56" fmla="*/ 260497 h 4026579"/>
              <a:gd name="connsiteX57" fmla="*/ 4470991 w 5411973"/>
              <a:gd name="connsiteY57" fmla="*/ 255181 h 4026579"/>
              <a:gd name="connsiteX58" fmla="*/ 4470991 w 5411973"/>
              <a:gd name="connsiteY58" fmla="*/ 106325 h 4026579"/>
              <a:gd name="connsiteX59" fmla="*/ 4938824 w 5411973"/>
              <a:gd name="connsiteY59" fmla="*/ 106325 h 4026579"/>
              <a:gd name="connsiteX60" fmla="*/ 4944140 w 5411973"/>
              <a:gd name="connsiteY60" fmla="*/ 0 h 4026579"/>
              <a:gd name="connsiteX61" fmla="*/ 5252484 w 5411973"/>
              <a:gd name="connsiteY61" fmla="*/ 0 h 4026579"/>
              <a:gd name="connsiteX62" fmla="*/ 5247168 w 5411973"/>
              <a:gd name="connsiteY62" fmla="*/ 101009 h 4026579"/>
              <a:gd name="connsiteX0" fmla="*/ 5247168 w 5411973"/>
              <a:gd name="connsiteY0" fmla="*/ 101009 h 4026579"/>
              <a:gd name="connsiteX1" fmla="*/ 5411973 w 5411973"/>
              <a:gd name="connsiteY1" fmla="*/ 106325 h 4026579"/>
              <a:gd name="connsiteX2" fmla="*/ 5406656 w 5411973"/>
              <a:gd name="connsiteY2" fmla="*/ 712381 h 4026579"/>
              <a:gd name="connsiteX3" fmla="*/ 5305647 w 5411973"/>
              <a:gd name="connsiteY3" fmla="*/ 701749 h 4026579"/>
              <a:gd name="connsiteX4" fmla="*/ 5284382 w 5411973"/>
              <a:gd name="connsiteY4" fmla="*/ 1472609 h 4026579"/>
              <a:gd name="connsiteX5" fmla="*/ 5135526 w 5411973"/>
              <a:gd name="connsiteY5" fmla="*/ 1477925 h 4026579"/>
              <a:gd name="connsiteX6" fmla="*/ 5151475 w 5411973"/>
              <a:gd name="connsiteY6" fmla="*/ 2094614 h 4026579"/>
              <a:gd name="connsiteX7" fmla="*/ 4843131 w 5411973"/>
              <a:gd name="connsiteY7" fmla="*/ 2094614 h 4026579"/>
              <a:gd name="connsiteX8" fmla="*/ 4837814 w 5411973"/>
              <a:gd name="connsiteY8" fmla="*/ 2259418 h 4026579"/>
              <a:gd name="connsiteX9" fmla="*/ 4529470 w 5411973"/>
              <a:gd name="connsiteY9" fmla="*/ 2270051 h 4026579"/>
              <a:gd name="connsiteX10" fmla="*/ 4513521 w 5411973"/>
              <a:gd name="connsiteY10" fmla="*/ 2402958 h 4026579"/>
              <a:gd name="connsiteX11" fmla="*/ 3742661 w 5411973"/>
              <a:gd name="connsiteY11" fmla="*/ 2402958 h 4026579"/>
              <a:gd name="connsiteX12" fmla="*/ 3742661 w 5411973"/>
              <a:gd name="connsiteY12" fmla="*/ 2541181 h 4026579"/>
              <a:gd name="connsiteX13" fmla="*/ 3572540 w 5411973"/>
              <a:gd name="connsiteY13" fmla="*/ 2557130 h 4026579"/>
              <a:gd name="connsiteX14" fmla="*/ 3567224 w 5411973"/>
              <a:gd name="connsiteY14" fmla="*/ 2716618 h 4026579"/>
              <a:gd name="connsiteX15" fmla="*/ 3285461 w 5411973"/>
              <a:gd name="connsiteY15" fmla="*/ 2705986 h 4026579"/>
              <a:gd name="connsiteX16" fmla="*/ 3264196 w 5411973"/>
              <a:gd name="connsiteY16" fmla="*/ 2961167 h 4026579"/>
              <a:gd name="connsiteX17" fmla="*/ 3113222 w 5411973"/>
              <a:gd name="connsiteY17" fmla="*/ 2960090 h 4026579"/>
              <a:gd name="connsiteX18" fmla="*/ 3129132 w 5411973"/>
              <a:gd name="connsiteY18" fmla="*/ 3407735 h 4026579"/>
              <a:gd name="connsiteX19" fmla="*/ 1560830 w 5411973"/>
              <a:gd name="connsiteY19" fmla="*/ 4026579 h 4026579"/>
              <a:gd name="connsiteX20" fmla="*/ 1573618 w 5411973"/>
              <a:gd name="connsiteY20" fmla="*/ 3889397 h 4026579"/>
              <a:gd name="connsiteX21" fmla="*/ 1105786 w 5411973"/>
              <a:gd name="connsiteY21" fmla="*/ 3886200 h 4026579"/>
              <a:gd name="connsiteX22" fmla="*/ 1079205 w 5411973"/>
              <a:gd name="connsiteY22" fmla="*/ 4013790 h 4026579"/>
              <a:gd name="connsiteX23" fmla="*/ 297712 w 5411973"/>
              <a:gd name="connsiteY23" fmla="*/ 4008474 h 4026579"/>
              <a:gd name="connsiteX24" fmla="*/ 318977 w 5411973"/>
              <a:gd name="connsiteY24" fmla="*/ 3870251 h 4026579"/>
              <a:gd name="connsiteX25" fmla="*/ 5317 w 5411973"/>
              <a:gd name="connsiteY25" fmla="*/ 3891516 h 4026579"/>
              <a:gd name="connsiteX26" fmla="*/ 0 w 5411973"/>
              <a:gd name="connsiteY26" fmla="*/ 3269511 h 4026579"/>
              <a:gd name="connsiteX27" fmla="*/ 292396 w 5411973"/>
              <a:gd name="connsiteY27" fmla="*/ 3258879 h 4026579"/>
              <a:gd name="connsiteX28" fmla="*/ 324293 w 5411973"/>
              <a:gd name="connsiteY28" fmla="*/ 2503967 h 4026579"/>
              <a:gd name="connsiteX29" fmla="*/ 606056 w 5411973"/>
              <a:gd name="connsiteY29" fmla="*/ 2488018 h 4026579"/>
              <a:gd name="connsiteX30" fmla="*/ 606056 w 5411973"/>
              <a:gd name="connsiteY30" fmla="*/ 2328530 h 4026579"/>
              <a:gd name="connsiteX31" fmla="*/ 808075 w 5411973"/>
              <a:gd name="connsiteY31" fmla="*/ 2333846 h 4026579"/>
              <a:gd name="connsiteX32" fmla="*/ 813391 w 5411973"/>
              <a:gd name="connsiteY32" fmla="*/ 2179674 h 4026579"/>
              <a:gd name="connsiteX33" fmla="*/ 1089838 w 5411973"/>
              <a:gd name="connsiteY33" fmla="*/ 2184990 h 4026579"/>
              <a:gd name="connsiteX34" fmla="*/ 1095154 w 5411973"/>
              <a:gd name="connsiteY34" fmla="*/ 2041451 h 4026579"/>
              <a:gd name="connsiteX35" fmla="*/ 1589568 w 5411973"/>
              <a:gd name="connsiteY35" fmla="*/ 2036135 h 4026579"/>
              <a:gd name="connsiteX36" fmla="*/ 1589568 w 5411973"/>
              <a:gd name="connsiteY36" fmla="*/ 1881963 h 4026579"/>
              <a:gd name="connsiteX37" fmla="*/ 1876647 w 5411973"/>
              <a:gd name="connsiteY37" fmla="*/ 1871330 h 4026579"/>
              <a:gd name="connsiteX38" fmla="*/ 1881963 w 5411973"/>
              <a:gd name="connsiteY38" fmla="*/ 1717158 h 4026579"/>
              <a:gd name="connsiteX39" fmla="*/ 2030819 w 5411973"/>
              <a:gd name="connsiteY39" fmla="*/ 1717158 h 4026579"/>
              <a:gd name="connsiteX40" fmla="*/ 2025503 w 5411973"/>
              <a:gd name="connsiteY40" fmla="*/ 1472609 h 4026579"/>
              <a:gd name="connsiteX41" fmla="*/ 2184991 w 5411973"/>
              <a:gd name="connsiteY41" fmla="*/ 1483242 h 4026579"/>
              <a:gd name="connsiteX42" fmla="*/ 2179675 w 5411973"/>
              <a:gd name="connsiteY42" fmla="*/ 1355651 h 4026579"/>
              <a:gd name="connsiteX43" fmla="*/ 2445489 w 5411973"/>
              <a:gd name="connsiteY43" fmla="*/ 1350335 h 4026579"/>
              <a:gd name="connsiteX44" fmla="*/ 2445489 w 5411973"/>
              <a:gd name="connsiteY44" fmla="*/ 1196163 h 4026579"/>
              <a:gd name="connsiteX45" fmla="*/ 2759149 w 5411973"/>
              <a:gd name="connsiteY45" fmla="*/ 1201479 h 4026579"/>
              <a:gd name="connsiteX46" fmla="*/ 2753833 w 5411973"/>
              <a:gd name="connsiteY46" fmla="*/ 1047307 h 4026579"/>
              <a:gd name="connsiteX47" fmla="*/ 3072810 w 5411973"/>
              <a:gd name="connsiteY47" fmla="*/ 1031358 h 4026579"/>
              <a:gd name="connsiteX48" fmla="*/ 3072810 w 5411973"/>
              <a:gd name="connsiteY48" fmla="*/ 887818 h 4026579"/>
              <a:gd name="connsiteX49" fmla="*/ 3381154 w 5411973"/>
              <a:gd name="connsiteY49" fmla="*/ 882502 h 4026579"/>
              <a:gd name="connsiteX50" fmla="*/ 3375838 w 5411973"/>
              <a:gd name="connsiteY50" fmla="*/ 723014 h 4026579"/>
              <a:gd name="connsiteX51" fmla="*/ 3859619 w 5411973"/>
              <a:gd name="connsiteY51" fmla="*/ 717697 h 4026579"/>
              <a:gd name="connsiteX52" fmla="*/ 3848986 w 5411973"/>
              <a:gd name="connsiteY52" fmla="*/ 579474 h 4026579"/>
              <a:gd name="connsiteX53" fmla="*/ 4003159 w 5411973"/>
              <a:gd name="connsiteY53" fmla="*/ 579474 h 4026579"/>
              <a:gd name="connsiteX54" fmla="*/ 4003159 w 5411973"/>
              <a:gd name="connsiteY54" fmla="*/ 419986 h 4026579"/>
              <a:gd name="connsiteX55" fmla="*/ 4162647 w 5411973"/>
              <a:gd name="connsiteY55" fmla="*/ 414670 h 4026579"/>
              <a:gd name="connsiteX56" fmla="*/ 4162647 w 5411973"/>
              <a:gd name="connsiteY56" fmla="*/ 260497 h 4026579"/>
              <a:gd name="connsiteX57" fmla="*/ 4470991 w 5411973"/>
              <a:gd name="connsiteY57" fmla="*/ 255181 h 4026579"/>
              <a:gd name="connsiteX58" fmla="*/ 4470991 w 5411973"/>
              <a:gd name="connsiteY58" fmla="*/ 106325 h 4026579"/>
              <a:gd name="connsiteX59" fmla="*/ 4938824 w 5411973"/>
              <a:gd name="connsiteY59" fmla="*/ 106325 h 4026579"/>
              <a:gd name="connsiteX60" fmla="*/ 4944140 w 5411973"/>
              <a:gd name="connsiteY60" fmla="*/ 0 h 4026579"/>
              <a:gd name="connsiteX61" fmla="*/ 5252484 w 5411973"/>
              <a:gd name="connsiteY61" fmla="*/ 0 h 4026579"/>
              <a:gd name="connsiteX62" fmla="*/ 5247168 w 5411973"/>
              <a:gd name="connsiteY62" fmla="*/ 101009 h 4026579"/>
              <a:gd name="connsiteX0" fmla="*/ 5247168 w 5411973"/>
              <a:gd name="connsiteY0" fmla="*/ 101009 h 4026579"/>
              <a:gd name="connsiteX1" fmla="*/ 5411973 w 5411973"/>
              <a:gd name="connsiteY1" fmla="*/ 106325 h 4026579"/>
              <a:gd name="connsiteX2" fmla="*/ 5406656 w 5411973"/>
              <a:gd name="connsiteY2" fmla="*/ 712381 h 4026579"/>
              <a:gd name="connsiteX3" fmla="*/ 5305647 w 5411973"/>
              <a:gd name="connsiteY3" fmla="*/ 701749 h 4026579"/>
              <a:gd name="connsiteX4" fmla="*/ 5284382 w 5411973"/>
              <a:gd name="connsiteY4" fmla="*/ 1472609 h 4026579"/>
              <a:gd name="connsiteX5" fmla="*/ 5135526 w 5411973"/>
              <a:gd name="connsiteY5" fmla="*/ 1477925 h 4026579"/>
              <a:gd name="connsiteX6" fmla="*/ 5151475 w 5411973"/>
              <a:gd name="connsiteY6" fmla="*/ 2094614 h 4026579"/>
              <a:gd name="connsiteX7" fmla="*/ 4843131 w 5411973"/>
              <a:gd name="connsiteY7" fmla="*/ 2094614 h 4026579"/>
              <a:gd name="connsiteX8" fmla="*/ 4837814 w 5411973"/>
              <a:gd name="connsiteY8" fmla="*/ 2259418 h 4026579"/>
              <a:gd name="connsiteX9" fmla="*/ 4529470 w 5411973"/>
              <a:gd name="connsiteY9" fmla="*/ 2270051 h 4026579"/>
              <a:gd name="connsiteX10" fmla="*/ 4513521 w 5411973"/>
              <a:gd name="connsiteY10" fmla="*/ 2402958 h 4026579"/>
              <a:gd name="connsiteX11" fmla="*/ 3742661 w 5411973"/>
              <a:gd name="connsiteY11" fmla="*/ 2402958 h 4026579"/>
              <a:gd name="connsiteX12" fmla="*/ 3742661 w 5411973"/>
              <a:gd name="connsiteY12" fmla="*/ 2541181 h 4026579"/>
              <a:gd name="connsiteX13" fmla="*/ 3572540 w 5411973"/>
              <a:gd name="connsiteY13" fmla="*/ 2557130 h 4026579"/>
              <a:gd name="connsiteX14" fmla="*/ 3567224 w 5411973"/>
              <a:gd name="connsiteY14" fmla="*/ 2716618 h 4026579"/>
              <a:gd name="connsiteX15" fmla="*/ 3285461 w 5411973"/>
              <a:gd name="connsiteY15" fmla="*/ 2705986 h 4026579"/>
              <a:gd name="connsiteX16" fmla="*/ 3264196 w 5411973"/>
              <a:gd name="connsiteY16" fmla="*/ 2961167 h 4026579"/>
              <a:gd name="connsiteX17" fmla="*/ 3113222 w 5411973"/>
              <a:gd name="connsiteY17" fmla="*/ 2960090 h 4026579"/>
              <a:gd name="connsiteX18" fmla="*/ 3129132 w 5411973"/>
              <a:gd name="connsiteY18" fmla="*/ 3407735 h 4026579"/>
              <a:gd name="connsiteX19" fmla="*/ 1560830 w 5411973"/>
              <a:gd name="connsiteY19" fmla="*/ 4026579 h 4026579"/>
              <a:gd name="connsiteX20" fmla="*/ 1583209 w 5411973"/>
              <a:gd name="connsiteY20" fmla="*/ 3879806 h 4026579"/>
              <a:gd name="connsiteX21" fmla="*/ 1105786 w 5411973"/>
              <a:gd name="connsiteY21" fmla="*/ 3886200 h 4026579"/>
              <a:gd name="connsiteX22" fmla="*/ 1079205 w 5411973"/>
              <a:gd name="connsiteY22" fmla="*/ 4013790 h 4026579"/>
              <a:gd name="connsiteX23" fmla="*/ 297712 w 5411973"/>
              <a:gd name="connsiteY23" fmla="*/ 4008474 h 4026579"/>
              <a:gd name="connsiteX24" fmla="*/ 318977 w 5411973"/>
              <a:gd name="connsiteY24" fmla="*/ 3870251 h 4026579"/>
              <a:gd name="connsiteX25" fmla="*/ 5317 w 5411973"/>
              <a:gd name="connsiteY25" fmla="*/ 3891516 h 4026579"/>
              <a:gd name="connsiteX26" fmla="*/ 0 w 5411973"/>
              <a:gd name="connsiteY26" fmla="*/ 3269511 h 4026579"/>
              <a:gd name="connsiteX27" fmla="*/ 292396 w 5411973"/>
              <a:gd name="connsiteY27" fmla="*/ 3258879 h 4026579"/>
              <a:gd name="connsiteX28" fmla="*/ 324293 w 5411973"/>
              <a:gd name="connsiteY28" fmla="*/ 2503967 h 4026579"/>
              <a:gd name="connsiteX29" fmla="*/ 606056 w 5411973"/>
              <a:gd name="connsiteY29" fmla="*/ 2488018 h 4026579"/>
              <a:gd name="connsiteX30" fmla="*/ 606056 w 5411973"/>
              <a:gd name="connsiteY30" fmla="*/ 2328530 h 4026579"/>
              <a:gd name="connsiteX31" fmla="*/ 808075 w 5411973"/>
              <a:gd name="connsiteY31" fmla="*/ 2333846 h 4026579"/>
              <a:gd name="connsiteX32" fmla="*/ 813391 w 5411973"/>
              <a:gd name="connsiteY32" fmla="*/ 2179674 h 4026579"/>
              <a:gd name="connsiteX33" fmla="*/ 1089838 w 5411973"/>
              <a:gd name="connsiteY33" fmla="*/ 2184990 h 4026579"/>
              <a:gd name="connsiteX34" fmla="*/ 1095154 w 5411973"/>
              <a:gd name="connsiteY34" fmla="*/ 2041451 h 4026579"/>
              <a:gd name="connsiteX35" fmla="*/ 1589568 w 5411973"/>
              <a:gd name="connsiteY35" fmla="*/ 2036135 h 4026579"/>
              <a:gd name="connsiteX36" fmla="*/ 1589568 w 5411973"/>
              <a:gd name="connsiteY36" fmla="*/ 1881963 h 4026579"/>
              <a:gd name="connsiteX37" fmla="*/ 1876647 w 5411973"/>
              <a:gd name="connsiteY37" fmla="*/ 1871330 h 4026579"/>
              <a:gd name="connsiteX38" fmla="*/ 1881963 w 5411973"/>
              <a:gd name="connsiteY38" fmla="*/ 1717158 h 4026579"/>
              <a:gd name="connsiteX39" fmla="*/ 2030819 w 5411973"/>
              <a:gd name="connsiteY39" fmla="*/ 1717158 h 4026579"/>
              <a:gd name="connsiteX40" fmla="*/ 2025503 w 5411973"/>
              <a:gd name="connsiteY40" fmla="*/ 1472609 h 4026579"/>
              <a:gd name="connsiteX41" fmla="*/ 2184991 w 5411973"/>
              <a:gd name="connsiteY41" fmla="*/ 1483242 h 4026579"/>
              <a:gd name="connsiteX42" fmla="*/ 2179675 w 5411973"/>
              <a:gd name="connsiteY42" fmla="*/ 1355651 h 4026579"/>
              <a:gd name="connsiteX43" fmla="*/ 2445489 w 5411973"/>
              <a:gd name="connsiteY43" fmla="*/ 1350335 h 4026579"/>
              <a:gd name="connsiteX44" fmla="*/ 2445489 w 5411973"/>
              <a:gd name="connsiteY44" fmla="*/ 1196163 h 4026579"/>
              <a:gd name="connsiteX45" fmla="*/ 2759149 w 5411973"/>
              <a:gd name="connsiteY45" fmla="*/ 1201479 h 4026579"/>
              <a:gd name="connsiteX46" fmla="*/ 2753833 w 5411973"/>
              <a:gd name="connsiteY46" fmla="*/ 1047307 h 4026579"/>
              <a:gd name="connsiteX47" fmla="*/ 3072810 w 5411973"/>
              <a:gd name="connsiteY47" fmla="*/ 1031358 h 4026579"/>
              <a:gd name="connsiteX48" fmla="*/ 3072810 w 5411973"/>
              <a:gd name="connsiteY48" fmla="*/ 887818 h 4026579"/>
              <a:gd name="connsiteX49" fmla="*/ 3381154 w 5411973"/>
              <a:gd name="connsiteY49" fmla="*/ 882502 h 4026579"/>
              <a:gd name="connsiteX50" fmla="*/ 3375838 w 5411973"/>
              <a:gd name="connsiteY50" fmla="*/ 723014 h 4026579"/>
              <a:gd name="connsiteX51" fmla="*/ 3859619 w 5411973"/>
              <a:gd name="connsiteY51" fmla="*/ 717697 h 4026579"/>
              <a:gd name="connsiteX52" fmla="*/ 3848986 w 5411973"/>
              <a:gd name="connsiteY52" fmla="*/ 579474 h 4026579"/>
              <a:gd name="connsiteX53" fmla="*/ 4003159 w 5411973"/>
              <a:gd name="connsiteY53" fmla="*/ 579474 h 4026579"/>
              <a:gd name="connsiteX54" fmla="*/ 4003159 w 5411973"/>
              <a:gd name="connsiteY54" fmla="*/ 419986 h 4026579"/>
              <a:gd name="connsiteX55" fmla="*/ 4162647 w 5411973"/>
              <a:gd name="connsiteY55" fmla="*/ 414670 h 4026579"/>
              <a:gd name="connsiteX56" fmla="*/ 4162647 w 5411973"/>
              <a:gd name="connsiteY56" fmla="*/ 260497 h 4026579"/>
              <a:gd name="connsiteX57" fmla="*/ 4470991 w 5411973"/>
              <a:gd name="connsiteY57" fmla="*/ 255181 h 4026579"/>
              <a:gd name="connsiteX58" fmla="*/ 4470991 w 5411973"/>
              <a:gd name="connsiteY58" fmla="*/ 106325 h 4026579"/>
              <a:gd name="connsiteX59" fmla="*/ 4938824 w 5411973"/>
              <a:gd name="connsiteY59" fmla="*/ 106325 h 4026579"/>
              <a:gd name="connsiteX60" fmla="*/ 4944140 w 5411973"/>
              <a:gd name="connsiteY60" fmla="*/ 0 h 4026579"/>
              <a:gd name="connsiteX61" fmla="*/ 5252484 w 5411973"/>
              <a:gd name="connsiteY61" fmla="*/ 0 h 4026579"/>
              <a:gd name="connsiteX62" fmla="*/ 5247168 w 5411973"/>
              <a:gd name="connsiteY62" fmla="*/ 101009 h 4026579"/>
              <a:gd name="connsiteX0" fmla="*/ 5247168 w 5411973"/>
              <a:gd name="connsiteY0" fmla="*/ 101009 h 4026579"/>
              <a:gd name="connsiteX1" fmla="*/ 5411973 w 5411973"/>
              <a:gd name="connsiteY1" fmla="*/ 106325 h 4026579"/>
              <a:gd name="connsiteX2" fmla="*/ 5406656 w 5411973"/>
              <a:gd name="connsiteY2" fmla="*/ 712381 h 4026579"/>
              <a:gd name="connsiteX3" fmla="*/ 5305647 w 5411973"/>
              <a:gd name="connsiteY3" fmla="*/ 701749 h 4026579"/>
              <a:gd name="connsiteX4" fmla="*/ 5284382 w 5411973"/>
              <a:gd name="connsiteY4" fmla="*/ 1472609 h 4026579"/>
              <a:gd name="connsiteX5" fmla="*/ 5135526 w 5411973"/>
              <a:gd name="connsiteY5" fmla="*/ 1477925 h 4026579"/>
              <a:gd name="connsiteX6" fmla="*/ 5151475 w 5411973"/>
              <a:gd name="connsiteY6" fmla="*/ 2094614 h 4026579"/>
              <a:gd name="connsiteX7" fmla="*/ 4843131 w 5411973"/>
              <a:gd name="connsiteY7" fmla="*/ 2094614 h 4026579"/>
              <a:gd name="connsiteX8" fmla="*/ 4837814 w 5411973"/>
              <a:gd name="connsiteY8" fmla="*/ 2259418 h 4026579"/>
              <a:gd name="connsiteX9" fmla="*/ 4529470 w 5411973"/>
              <a:gd name="connsiteY9" fmla="*/ 2270051 h 4026579"/>
              <a:gd name="connsiteX10" fmla="*/ 4513521 w 5411973"/>
              <a:gd name="connsiteY10" fmla="*/ 2402958 h 4026579"/>
              <a:gd name="connsiteX11" fmla="*/ 3742661 w 5411973"/>
              <a:gd name="connsiteY11" fmla="*/ 2402958 h 4026579"/>
              <a:gd name="connsiteX12" fmla="*/ 3742661 w 5411973"/>
              <a:gd name="connsiteY12" fmla="*/ 2541181 h 4026579"/>
              <a:gd name="connsiteX13" fmla="*/ 3572540 w 5411973"/>
              <a:gd name="connsiteY13" fmla="*/ 2557130 h 4026579"/>
              <a:gd name="connsiteX14" fmla="*/ 3567224 w 5411973"/>
              <a:gd name="connsiteY14" fmla="*/ 2716618 h 4026579"/>
              <a:gd name="connsiteX15" fmla="*/ 3285461 w 5411973"/>
              <a:gd name="connsiteY15" fmla="*/ 2705986 h 4026579"/>
              <a:gd name="connsiteX16" fmla="*/ 3264196 w 5411973"/>
              <a:gd name="connsiteY16" fmla="*/ 2961167 h 4026579"/>
              <a:gd name="connsiteX17" fmla="*/ 3113222 w 5411973"/>
              <a:gd name="connsiteY17" fmla="*/ 2960090 h 4026579"/>
              <a:gd name="connsiteX18" fmla="*/ 3129132 w 5411973"/>
              <a:gd name="connsiteY18" fmla="*/ 3407735 h 4026579"/>
              <a:gd name="connsiteX19" fmla="*/ 1560830 w 5411973"/>
              <a:gd name="connsiteY19" fmla="*/ 4026579 h 4026579"/>
              <a:gd name="connsiteX20" fmla="*/ 1583209 w 5411973"/>
              <a:gd name="connsiteY20" fmla="*/ 3879806 h 4026579"/>
              <a:gd name="connsiteX21" fmla="*/ 1105786 w 5411973"/>
              <a:gd name="connsiteY21" fmla="*/ 3886200 h 4026579"/>
              <a:gd name="connsiteX22" fmla="*/ 1079205 w 5411973"/>
              <a:gd name="connsiteY22" fmla="*/ 4026579 h 4026579"/>
              <a:gd name="connsiteX23" fmla="*/ 297712 w 5411973"/>
              <a:gd name="connsiteY23" fmla="*/ 4008474 h 4026579"/>
              <a:gd name="connsiteX24" fmla="*/ 318977 w 5411973"/>
              <a:gd name="connsiteY24" fmla="*/ 3870251 h 4026579"/>
              <a:gd name="connsiteX25" fmla="*/ 5317 w 5411973"/>
              <a:gd name="connsiteY25" fmla="*/ 3891516 h 4026579"/>
              <a:gd name="connsiteX26" fmla="*/ 0 w 5411973"/>
              <a:gd name="connsiteY26" fmla="*/ 3269511 h 4026579"/>
              <a:gd name="connsiteX27" fmla="*/ 292396 w 5411973"/>
              <a:gd name="connsiteY27" fmla="*/ 3258879 h 4026579"/>
              <a:gd name="connsiteX28" fmla="*/ 324293 w 5411973"/>
              <a:gd name="connsiteY28" fmla="*/ 2503967 h 4026579"/>
              <a:gd name="connsiteX29" fmla="*/ 606056 w 5411973"/>
              <a:gd name="connsiteY29" fmla="*/ 2488018 h 4026579"/>
              <a:gd name="connsiteX30" fmla="*/ 606056 w 5411973"/>
              <a:gd name="connsiteY30" fmla="*/ 2328530 h 4026579"/>
              <a:gd name="connsiteX31" fmla="*/ 808075 w 5411973"/>
              <a:gd name="connsiteY31" fmla="*/ 2333846 h 4026579"/>
              <a:gd name="connsiteX32" fmla="*/ 813391 w 5411973"/>
              <a:gd name="connsiteY32" fmla="*/ 2179674 h 4026579"/>
              <a:gd name="connsiteX33" fmla="*/ 1089838 w 5411973"/>
              <a:gd name="connsiteY33" fmla="*/ 2184990 h 4026579"/>
              <a:gd name="connsiteX34" fmla="*/ 1095154 w 5411973"/>
              <a:gd name="connsiteY34" fmla="*/ 2041451 h 4026579"/>
              <a:gd name="connsiteX35" fmla="*/ 1589568 w 5411973"/>
              <a:gd name="connsiteY35" fmla="*/ 2036135 h 4026579"/>
              <a:gd name="connsiteX36" fmla="*/ 1589568 w 5411973"/>
              <a:gd name="connsiteY36" fmla="*/ 1881963 h 4026579"/>
              <a:gd name="connsiteX37" fmla="*/ 1876647 w 5411973"/>
              <a:gd name="connsiteY37" fmla="*/ 1871330 h 4026579"/>
              <a:gd name="connsiteX38" fmla="*/ 1881963 w 5411973"/>
              <a:gd name="connsiteY38" fmla="*/ 1717158 h 4026579"/>
              <a:gd name="connsiteX39" fmla="*/ 2030819 w 5411973"/>
              <a:gd name="connsiteY39" fmla="*/ 1717158 h 4026579"/>
              <a:gd name="connsiteX40" fmla="*/ 2025503 w 5411973"/>
              <a:gd name="connsiteY40" fmla="*/ 1472609 h 4026579"/>
              <a:gd name="connsiteX41" fmla="*/ 2184991 w 5411973"/>
              <a:gd name="connsiteY41" fmla="*/ 1483242 h 4026579"/>
              <a:gd name="connsiteX42" fmla="*/ 2179675 w 5411973"/>
              <a:gd name="connsiteY42" fmla="*/ 1355651 h 4026579"/>
              <a:gd name="connsiteX43" fmla="*/ 2445489 w 5411973"/>
              <a:gd name="connsiteY43" fmla="*/ 1350335 h 4026579"/>
              <a:gd name="connsiteX44" fmla="*/ 2445489 w 5411973"/>
              <a:gd name="connsiteY44" fmla="*/ 1196163 h 4026579"/>
              <a:gd name="connsiteX45" fmla="*/ 2759149 w 5411973"/>
              <a:gd name="connsiteY45" fmla="*/ 1201479 h 4026579"/>
              <a:gd name="connsiteX46" fmla="*/ 2753833 w 5411973"/>
              <a:gd name="connsiteY46" fmla="*/ 1047307 h 4026579"/>
              <a:gd name="connsiteX47" fmla="*/ 3072810 w 5411973"/>
              <a:gd name="connsiteY47" fmla="*/ 1031358 h 4026579"/>
              <a:gd name="connsiteX48" fmla="*/ 3072810 w 5411973"/>
              <a:gd name="connsiteY48" fmla="*/ 887818 h 4026579"/>
              <a:gd name="connsiteX49" fmla="*/ 3381154 w 5411973"/>
              <a:gd name="connsiteY49" fmla="*/ 882502 h 4026579"/>
              <a:gd name="connsiteX50" fmla="*/ 3375838 w 5411973"/>
              <a:gd name="connsiteY50" fmla="*/ 723014 h 4026579"/>
              <a:gd name="connsiteX51" fmla="*/ 3859619 w 5411973"/>
              <a:gd name="connsiteY51" fmla="*/ 717697 h 4026579"/>
              <a:gd name="connsiteX52" fmla="*/ 3848986 w 5411973"/>
              <a:gd name="connsiteY52" fmla="*/ 579474 h 4026579"/>
              <a:gd name="connsiteX53" fmla="*/ 4003159 w 5411973"/>
              <a:gd name="connsiteY53" fmla="*/ 579474 h 4026579"/>
              <a:gd name="connsiteX54" fmla="*/ 4003159 w 5411973"/>
              <a:gd name="connsiteY54" fmla="*/ 419986 h 4026579"/>
              <a:gd name="connsiteX55" fmla="*/ 4162647 w 5411973"/>
              <a:gd name="connsiteY55" fmla="*/ 414670 h 4026579"/>
              <a:gd name="connsiteX56" fmla="*/ 4162647 w 5411973"/>
              <a:gd name="connsiteY56" fmla="*/ 260497 h 4026579"/>
              <a:gd name="connsiteX57" fmla="*/ 4470991 w 5411973"/>
              <a:gd name="connsiteY57" fmla="*/ 255181 h 4026579"/>
              <a:gd name="connsiteX58" fmla="*/ 4470991 w 5411973"/>
              <a:gd name="connsiteY58" fmla="*/ 106325 h 4026579"/>
              <a:gd name="connsiteX59" fmla="*/ 4938824 w 5411973"/>
              <a:gd name="connsiteY59" fmla="*/ 106325 h 4026579"/>
              <a:gd name="connsiteX60" fmla="*/ 4944140 w 5411973"/>
              <a:gd name="connsiteY60" fmla="*/ 0 h 4026579"/>
              <a:gd name="connsiteX61" fmla="*/ 5252484 w 5411973"/>
              <a:gd name="connsiteY61" fmla="*/ 0 h 4026579"/>
              <a:gd name="connsiteX62" fmla="*/ 5247168 w 5411973"/>
              <a:gd name="connsiteY62" fmla="*/ 101009 h 4026579"/>
              <a:gd name="connsiteX0" fmla="*/ 5247168 w 5411973"/>
              <a:gd name="connsiteY0" fmla="*/ 101009 h 4026579"/>
              <a:gd name="connsiteX1" fmla="*/ 5411973 w 5411973"/>
              <a:gd name="connsiteY1" fmla="*/ 106325 h 4026579"/>
              <a:gd name="connsiteX2" fmla="*/ 5406656 w 5411973"/>
              <a:gd name="connsiteY2" fmla="*/ 712381 h 4026579"/>
              <a:gd name="connsiteX3" fmla="*/ 5305647 w 5411973"/>
              <a:gd name="connsiteY3" fmla="*/ 701749 h 4026579"/>
              <a:gd name="connsiteX4" fmla="*/ 5284382 w 5411973"/>
              <a:gd name="connsiteY4" fmla="*/ 1472609 h 4026579"/>
              <a:gd name="connsiteX5" fmla="*/ 5135526 w 5411973"/>
              <a:gd name="connsiteY5" fmla="*/ 1477925 h 4026579"/>
              <a:gd name="connsiteX6" fmla="*/ 5151475 w 5411973"/>
              <a:gd name="connsiteY6" fmla="*/ 2094614 h 4026579"/>
              <a:gd name="connsiteX7" fmla="*/ 4843131 w 5411973"/>
              <a:gd name="connsiteY7" fmla="*/ 2094614 h 4026579"/>
              <a:gd name="connsiteX8" fmla="*/ 4837814 w 5411973"/>
              <a:gd name="connsiteY8" fmla="*/ 2259418 h 4026579"/>
              <a:gd name="connsiteX9" fmla="*/ 4529470 w 5411973"/>
              <a:gd name="connsiteY9" fmla="*/ 2270051 h 4026579"/>
              <a:gd name="connsiteX10" fmla="*/ 4513521 w 5411973"/>
              <a:gd name="connsiteY10" fmla="*/ 2402958 h 4026579"/>
              <a:gd name="connsiteX11" fmla="*/ 3742661 w 5411973"/>
              <a:gd name="connsiteY11" fmla="*/ 2402958 h 4026579"/>
              <a:gd name="connsiteX12" fmla="*/ 3742661 w 5411973"/>
              <a:gd name="connsiteY12" fmla="*/ 2541181 h 4026579"/>
              <a:gd name="connsiteX13" fmla="*/ 3572540 w 5411973"/>
              <a:gd name="connsiteY13" fmla="*/ 2557130 h 4026579"/>
              <a:gd name="connsiteX14" fmla="*/ 3573619 w 5411973"/>
              <a:gd name="connsiteY14" fmla="*/ 2719815 h 4026579"/>
              <a:gd name="connsiteX15" fmla="*/ 3285461 w 5411973"/>
              <a:gd name="connsiteY15" fmla="*/ 2705986 h 4026579"/>
              <a:gd name="connsiteX16" fmla="*/ 3264196 w 5411973"/>
              <a:gd name="connsiteY16" fmla="*/ 2961167 h 4026579"/>
              <a:gd name="connsiteX17" fmla="*/ 3113222 w 5411973"/>
              <a:gd name="connsiteY17" fmla="*/ 2960090 h 4026579"/>
              <a:gd name="connsiteX18" fmla="*/ 3129132 w 5411973"/>
              <a:gd name="connsiteY18" fmla="*/ 3407735 h 4026579"/>
              <a:gd name="connsiteX19" fmla="*/ 1560830 w 5411973"/>
              <a:gd name="connsiteY19" fmla="*/ 4026579 h 4026579"/>
              <a:gd name="connsiteX20" fmla="*/ 1583209 w 5411973"/>
              <a:gd name="connsiteY20" fmla="*/ 3879806 h 4026579"/>
              <a:gd name="connsiteX21" fmla="*/ 1105786 w 5411973"/>
              <a:gd name="connsiteY21" fmla="*/ 3886200 h 4026579"/>
              <a:gd name="connsiteX22" fmla="*/ 1079205 w 5411973"/>
              <a:gd name="connsiteY22" fmla="*/ 4026579 h 4026579"/>
              <a:gd name="connsiteX23" fmla="*/ 297712 w 5411973"/>
              <a:gd name="connsiteY23" fmla="*/ 4008474 h 4026579"/>
              <a:gd name="connsiteX24" fmla="*/ 318977 w 5411973"/>
              <a:gd name="connsiteY24" fmla="*/ 3870251 h 4026579"/>
              <a:gd name="connsiteX25" fmla="*/ 5317 w 5411973"/>
              <a:gd name="connsiteY25" fmla="*/ 3891516 h 4026579"/>
              <a:gd name="connsiteX26" fmla="*/ 0 w 5411973"/>
              <a:gd name="connsiteY26" fmla="*/ 3269511 h 4026579"/>
              <a:gd name="connsiteX27" fmla="*/ 292396 w 5411973"/>
              <a:gd name="connsiteY27" fmla="*/ 3258879 h 4026579"/>
              <a:gd name="connsiteX28" fmla="*/ 324293 w 5411973"/>
              <a:gd name="connsiteY28" fmla="*/ 2503967 h 4026579"/>
              <a:gd name="connsiteX29" fmla="*/ 606056 w 5411973"/>
              <a:gd name="connsiteY29" fmla="*/ 2488018 h 4026579"/>
              <a:gd name="connsiteX30" fmla="*/ 606056 w 5411973"/>
              <a:gd name="connsiteY30" fmla="*/ 2328530 h 4026579"/>
              <a:gd name="connsiteX31" fmla="*/ 808075 w 5411973"/>
              <a:gd name="connsiteY31" fmla="*/ 2333846 h 4026579"/>
              <a:gd name="connsiteX32" fmla="*/ 813391 w 5411973"/>
              <a:gd name="connsiteY32" fmla="*/ 2179674 h 4026579"/>
              <a:gd name="connsiteX33" fmla="*/ 1089838 w 5411973"/>
              <a:gd name="connsiteY33" fmla="*/ 2184990 h 4026579"/>
              <a:gd name="connsiteX34" fmla="*/ 1095154 w 5411973"/>
              <a:gd name="connsiteY34" fmla="*/ 2041451 h 4026579"/>
              <a:gd name="connsiteX35" fmla="*/ 1589568 w 5411973"/>
              <a:gd name="connsiteY35" fmla="*/ 2036135 h 4026579"/>
              <a:gd name="connsiteX36" fmla="*/ 1589568 w 5411973"/>
              <a:gd name="connsiteY36" fmla="*/ 1881963 h 4026579"/>
              <a:gd name="connsiteX37" fmla="*/ 1876647 w 5411973"/>
              <a:gd name="connsiteY37" fmla="*/ 1871330 h 4026579"/>
              <a:gd name="connsiteX38" fmla="*/ 1881963 w 5411973"/>
              <a:gd name="connsiteY38" fmla="*/ 1717158 h 4026579"/>
              <a:gd name="connsiteX39" fmla="*/ 2030819 w 5411973"/>
              <a:gd name="connsiteY39" fmla="*/ 1717158 h 4026579"/>
              <a:gd name="connsiteX40" fmla="*/ 2025503 w 5411973"/>
              <a:gd name="connsiteY40" fmla="*/ 1472609 h 4026579"/>
              <a:gd name="connsiteX41" fmla="*/ 2184991 w 5411973"/>
              <a:gd name="connsiteY41" fmla="*/ 1483242 h 4026579"/>
              <a:gd name="connsiteX42" fmla="*/ 2179675 w 5411973"/>
              <a:gd name="connsiteY42" fmla="*/ 1355651 h 4026579"/>
              <a:gd name="connsiteX43" fmla="*/ 2445489 w 5411973"/>
              <a:gd name="connsiteY43" fmla="*/ 1350335 h 4026579"/>
              <a:gd name="connsiteX44" fmla="*/ 2445489 w 5411973"/>
              <a:gd name="connsiteY44" fmla="*/ 1196163 h 4026579"/>
              <a:gd name="connsiteX45" fmla="*/ 2759149 w 5411973"/>
              <a:gd name="connsiteY45" fmla="*/ 1201479 h 4026579"/>
              <a:gd name="connsiteX46" fmla="*/ 2753833 w 5411973"/>
              <a:gd name="connsiteY46" fmla="*/ 1047307 h 4026579"/>
              <a:gd name="connsiteX47" fmla="*/ 3072810 w 5411973"/>
              <a:gd name="connsiteY47" fmla="*/ 1031358 h 4026579"/>
              <a:gd name="connsiteX48" fmla="*/ 3072810 w 5411973"/>
              <a:gd name="connsiteY48" fmla="*/ 887818 h 4026579"/>
              <a:gd name="connsiteX49" fmla="*/ 3381154 w 5411973"/>
              <a:gd name="connsiteY49" fmla="*/ 882502 h 4026579"/>
              <a:gd name="connsiteX50" fmla="*/ 3375838 w 5411973"/>
              <a:gd name="connsiteY50" fmla="*/ 723014 h 4026579"/>
              <a:gd name="connsiteX51" fmla="*/ 3859619 w 5411973"/>
              <a:gd name="connsiteY51" fmla="*/ 717697 h 4026579"/>
              <a:gd name="connsiteX52" fmla="*/ 3848986 w 5411973"/>
              <a:gd name="connsiteY52" fmla="*/ 579474 h 4026579"/>
              <a:gd name="connsiteX53" fmla="*/ 4003159 w 5411973"/>
              <a:gd name="connsiteY53" fmla="*/ 579474 h 4026579"/>
              <a:gd name="connsiteX54" fmla="*/ 4003159 w 5411973"/>
              <a:gd name="connsiteY54" fmla="*/ 419986 h 4026579"/>
              <a:gd name="connsiteX55" fmla="*/ 4162647 w 5411973"/>
              <a:gd name="connsiteY55" fmla="*/ 414670 h 4026579"/>
              <a:gd name="connsiteX56" fmla="*/ 4162647 w 5411973"/>
              <a:gd name="connsiteY56" fmla="*/ 260497 h 4026579"/>
              <a:gd name="connsiteX57" fmla="*/ 4470991 w 5411973"/>
              <a:gd name="connsiteY57" fmla="*/ 255181 h 4026579"/>
              <a:gd name="connsiteX58" fmla="*/ 4470991 w 5411973"/>
              <a:gd name="connsiteY58" fmla="*/ 106325 h 4026579"/>
              <a:gd name="connsiteX59" fmla="*/ 4938824 w 5411973"/>
              <a:gd name="connsiteY59" fmla="*/ 106325 h 4026579"/>
              <a:gd name="connsiteX60" fmla="*/ 4944140 w 5411973"/>
              <a:gd name="connsiteY60" fmla="*/ 0 h 4026579"/>
              <a:gd name="connsiteX61" fmla="*/ 5252484 w 5411973"/>
              <a:gd name="connsiteY61" fmla="*/ 0 h 4026579"/>
              <a:gd name="connsiteX62" fmla="*/ 5247168 w 5411973"/>
              <a:gd name="connsiteY62" fmla="*/ 101009 h 4026579"/>
              <a:gd name="connsiteX0" fmla="*/ 5247168 w 5411973"/>
              <a:gd name="connsiteY0" fmla="*/ 101009 h 4026579"/>
              <a:gd name="connsiteX1" fmla="*/ 5411973 w 5411973"/>
              <a:gd name="connsiteY1" fmla="*/ 106325 h 4026579"/>
              <a:gd name="connsiteX2" fmla="*/ 5406656 w 5411973"/>
              <a:gd name="connsiteY2" fmla="*/ 712381 h 4026579"/>
              <a:gd name="connsiteX3" fmla="*/ 5305647 w 5411973"/>
              <a:gd name="connsiteY3" fmla="*/ 701749 h 4026579"/>
              <a:gd name="connsiteX4" fmla="*/ 5284382 w 5411973"/>
              <a:gd name="connsiteY4" fmla="*/ 1472609 h 4026579"/>
              <a:gd name="connsiteX5" fmla="*/ 5135526 w 5411973"/>
              <a:gd name="connsiteY5" fmla="*/ 1477925 h 4026579"/>
              <a:gd name="connsiteX6" fmla="*/ 5151475 w 5411973"/>
              <a:gd name="connsiteY6" fmla="*/ 2094614 h 4026579"/>
              <a:gd name="connsiteX7" fmla="*/ 4843131 w 5411973"/>
              <a:gd name="connsiteY7" fmla="*/ 2094614 h 4026579"/>
              <a:gd name="connsiteX8" fmla="*/ 4837814 w 5411973"/>
              <a:gd name="connsiteY8" fmla="*/ 2259418 h 4026579"/>
              <a:gd name="connsiteX9" fmla="*/ 4529470 w 5411973"/>
              <a:gd name="connsiteY9" fmla="*/ 2270051 h 4026579"/>
              <a:gd name="connsiteX10" fmla="*/ 4513521 w 5411973"/>
              <a:gd name="connsiteY10" fmla="*/ 2402958 h 4026579"/>
              <a:gd name="connsiteX11" fmla="*/ 3742661 w 5411973"/>
              <a:gd name="connsiteY11" fmla="*/ 2402958 h 4026579"/>
              <a:gd name="connsiteX12" fmla="*/ 3742661 w 5411973"/>
              <a:gd name="connsiteY12" fmla="*/ 2541181 h 4026579"/>
              <a:gd name="connsiteX13" fmla="*/ 3572540 w 5411973"/>
              <a:gd name="connsiteY13" fmla="*/ 2557130 h 4026579"/>
              <a:gd name="connsiteX14" fmla="*/ 3576816 w 5411973"/>
              <a:gd name="connsiteY14" fmla="*/ 2707026 h 4026579"/>
              <a:gd name="connsiteX15" fmla="*/ 3285461 w 5411973"/>
              <a:gd name="connsiteY15" fmla="*/ 2705986 h 4026579"/>
              <a:gd name="connsiteX16" fmla="*/ 3264196 w 5411973"/>
              <a:gd name="connsiteY16" fmla="*/ 2961167 h 4026579"/>
              <a:gd name="connsiteX17" fmla="*/ 3113222 w 5411973"/>
              <a:gd name="connsiteY17" fmla="*/ 2960090 h 4026579"/>
              <a:gd name="connsiteX18" fmla="*/ 3129132 w 5411973"/>
              <a:gd name="connsiteY18" fmla="*/ 3407735 h 4026579"/>
              <a:gd name="connsiteX19" fmla="*/ 1560830 w 5411973"/>
              <a:gd name="connsiteY19" fmla="*/ 4026579 h 4026579"/>
              <a:gd name="connsiteX20" fmla="*/ 1583209 w 5411973"/>
              <a:gd name="connsiteY20" fmla="*/ 3879806 h 4026579"/>
              <a:gd name="connsiteX21" fmla="*/ 1105786 w 5411973"/>
              <a:gd name="connsiteY21" fmla="*/ 3886200 h 4026579"/>
              <a:gd name="connsiteX22" fmla="*/ 1079205 w 5411973"/>
              <a:gd name="connsiteY22" fmla="*/ 4026579 h 4026579"/>
              <a:gd name="connsiteX23" fmla="*/ 297712 w 5411973"/>
              <a:gd name="connsiteY23" fmla="*/ 4008474 h 4026579"/>
              <a:gd name="connsiteX24" fmla="*/ 318977 w 5411973"/>
              <a:gd name="connsiteY24" fmla="*/ 3870251 h 4026579"/>
              <a:gd name="connsiteX25" fmla="*/ 5317 w 5411973"/>
              <a:gd name="connsiteY25" fmla="*/ 3891516 h 4026579"/>
              <a:gd name="connsiteX26" fmla="*/ 0 w 5411973"/>
              <a:gd name="connsiteY26" fmla="*/ 3269511 h 4026579"/>
              <a:gd name="connsiteX27" fmla="*/ 292396 w 5411973"/>
              <a:gd name="connsiteY27" fmla="*/ 3258879 h 4026579"/>
              <a:gd name="connsiteX28" fmla="*/ 324293 w 5411973"/>
              <a:gd name="connsiteY28" fmla="*/ 2503967 h 4026579"/>
              <a:gd name="connsiteX29" fmla="*/ 606056 w 5411973"/>
              <a:gd name="connsiteY29" fmla="*/ 2488018 h 4026579"/>
              <a:gd name="connsiteX30" fmla="*/ 606056 w 5411973"/>
              <a:gd name="connsiteY30" fmla="*/ 2328530 h 4026579"/>
              <a:gd name="connsiteX31" fmla="*/ 808075 w 5411973"/>
              <a:gd name="connsiteY31" fmla="*/ 2333846 h 4026579"/>
              <a:gd name="connsiteX32" fmla="*/ 813391 w 5411973"/>
              <a:gd name="connsiteY32" fmla="*/ 2179674 h 4026579"/>
              <a:gd name="connsiteX33" fmla="*/ 1089838 w 5411973"/>
              <a:gd name="connsiteY33" fmla="*/ 2184990 h 4026579"/>
              <a:gd name="connsiteX34" fmla="*/ 1095154 w 5411973"/>
              <a:gd name="connsiteY34" fmla="*/ 2041451 h 4026579"/>
              <a:gd name="connsiteX35" fmla="*/ 1589568 w 5411973"/>
              <a:gd name="connsiteY35" fmla="*/ 2036135 h 4026579"/>
              <a:gd name="connsiteX36" fmla="*/ 1589568 w 5411973"/>
              <a:gd name="connsiteY36" fmla="*/ 1881963 h 4026579"/>
              <a:gd name="connsiteX37" fmla="*/ 1876647 w 5411973"/>
              <a:gd name="connsiteY37" fmla="*/ 1871330 h 4026579"/>
              <a:gd name="connsiteX38" fmla="*/ 1881963 w 5411973"/>
              <a:gd name="connsiteY38" fmla="*/ 1717158 h 4026579"/>
              <a:gd name="connsiteX39" fmla="*/ 2030819 w 5411973"/>
              <a:gd name="connsiteY39" fmla="*/ 1717158 h 4026579"/>
              <a:gd name="connsiteX40" fmla="*/ 2025503 w 5411973"/>
              <a:gd name="connsiteY40" fmla="*/ 1472609 h 4026579"/>
              <a:gd name="connsiteX41" fmla="*/ 2184991 w 5411973"/>
              <a:gd name="connsiteY41" fmla="*/ 1483242 h 4026579"/>
              <a:gd name="connsiteX42" fmla="*/ 2179675 w 5411973"/>
              <a:gd name="connsiteY42" fmla="*/ 1355651 h 4026579"/>
              <a:gd name="connsiteX43" fmla="*/ 2445489 w 5411973"/>
              <a:gd name="connsiteY43" fmla="*/ 1350335 h 4026579"/>
              <a:gd name="connsiteX44" fmla="*/ 2445489 w 5411973"/>
              <a:gd name="connsiteY44" fmla="*/ 1196163 h 4026579"/>
              <a:gd name="connsiteX45" fmla="*/ 2759149 w 5411973"/>
              <a:gd name="connsiteY45" fmla="*/ 1201479 h 4026579"/>
              <a:gd name="connsiteX46" fmla="*/ 2753833 w 5411973"/>
              <a:gd name="connsiteY46" fmla="*/ 1047307 h 4026579"/>
              <a:gd name="connsiteX47" fmla="*/ 3072810 w 5411973"/>
              <a:gd name="connsiteY47" fmla="*/ 1031358 h 4026579"/>
              <a:gd name="connsiteX48" fmla="*/ 3072810 w 5411973"/>
              <a:gd name="connsiteY48" fmla="*/ 887818 h 4026579"/>
              <a:gd name="connsiteX49" fmla="*/ 3381154 w 5411973"/>
              <a:gd name="connsiteY49" fmla="*/ 882502 h 4026579"/>
              <a:gd name="connsiteX50" fmla="*/ 3375838 w 5411973"/>
              <a:gd name="connsiteY50" fmla="*/ 723014 h 4026579"/>
              <a:gd name="connsiteX51" fmla="*/ 3859619 w 5411973"/>
              <a:gd name="connsiteY51" fmla="*/ 717697 h 4026579"/>
              <a:gd name="connsiteX52" fmla="*/ 3848986 w 5411973"/>
              <a:gd name="connsiteY52" fmla="*/ 579474 h 4026579"/>
              <a:gd name="connsiteX53" fmla="*/ 4003159 w 5411973"/>
              <a:gd name="connsiteY53" fmla="*/ 579474 h 4026579"/>
              <a:gd name="connsiteX54" fmla="*/ 4003159 w 5411973"/>
              <a:gd name="connsiteY54" fmla="*/ 419986 h 4026579"/>
              <a:gd name="connsiteX55" fmla="*/ 4162647 w 5411973"/>
              <a:gd name="connsiteY55" fmla="*/ 414670 h 4026579"/>
              <a:gd name="connsiteX56" fmla="*/ 4162647 w 5411973"/>
              <a:gd name="connsiteY56" fmla="*/ 260497 h 4026579"/>
              <a:gd name="connsiteX57" fmla="*/ 4470991 w 5411973"/>
              <a:gd name="connsiteY57" fmla="*/ 255181 h 4026579"/>
              <a:gd name="connsiteX58" fmla="*/ 4470991 w 5411973"/>
              <a:gd name="connsiteY58" fmla="*/ 106325 h 4026579"/>
              <a:gd name="connsiteX59" fmla="*/ 4938824 w 5411973"/>
              <a:gd name="connsiteY59" fmla="*/ 106325 h 4026579"/>
              <a:gd name="connsiteX60" fmla="*/ 4944140 w 5411973"/>
              <a:gd name="connsiteY60" fmla="*/ 0 h 4026579"/>
              <a:gd name="connsiteX61" fmla="*/ 5252484 w 5411973"/>
              <a:gd name="connsiteY61" fmla="*/ 0 h 4026579"/>
              <a:gd name="connsiteX62" fmla="*/ 5247168 w 5411973"/>
              <a:gd name="connsiteY62" fmla="*/ 101009 h 4026579"/>
              <a:gd name="connsiteX0" fmla="*/ 5247168 w 5411973"/>
              <a:gd name="connsiteY0" fmla="*/ 101009 h 4026579"/>
              <a:gd name="connsiteX1" fmla="*/ 5411973 w 5411973"/>
              <a:gd name="connsiteY1" fmla="*/ 106325 h 4026579"/>
              <a:gd name="connsiteX2" fmla="*/ 5406656 w 5411973"/>
              <a:gd name="connsiteY2" fmla="*/ 712381 h 4026579"/>
              <a:gd name="connsiteX3" fmla="*/ 5305647 w 5411973"/>
              <a:gd name="connsiteY3" fmla="*/ 701749 h 4026579"/>
              <a:gd name="connsiteX4" fmla="*/ 5284382 w 5411973"/>
              <a:gd name="connsiteY4" fmla="*/ 1472609 h 4026579"/>
              <a:gd name="connsiteX5" fmla="*/ 5135526 w 5411973"/>
              <a:gd name="connsiteY5" fmla="*/ 1477925 h 4026579"/>
              <a:gd name="connsiteX6" fmla="*/ 5151475 w 5411973"/>
              <a:gd name="connsiteY6" fmla="*/ 2094614 h 4026579"/>
              <a:gd name="connsiteX7" fmla="*/ 4843131 w 5411973"/>
              <a:gd name="connsiteY7" fmla="*/ 2094614 h 4026579"/>
              <a:gd name="connsiteX8" fmla="*/ 4837814 w 5411973"/>
              <a:gd name="connsiteY8" fmla="*/ 2259418 h 4026579"/>
              <a:gd name="connsiteX9" fmla="*/ 4529470 w 5411973"/>
              <a:gd name="connsiteY9" fmla="*/ 2270051 h 4026579"/>
              <a:gd name="connsiteX10" fmla="*/ 4513521 w 5411973"/>
              <a:gd name="connsiteY10" fmla="*/ 2402958 h 4026579"/>
              <a:gd name="connsiteX11" fmla="*/ 3742661 w 5411973"/>
              <a:gd name="connsiteY11" fmla="*/ 2402958 h 4026579"/>
              <a:gd name="connsiteX12" fmla="*/ 3742661 w 5411973"/>
              <a:gd name="connsiteY12" fmla="*/ 2553970 h 4026579"/>
              <a:gd name="connsiteX13" fmla="*/ 3572540 w 5411973"/>
              <a:gd name="connsiteY13" fmla="*/ 2557130 h 4026579"/>
              <a:gd name="connsiteX14" fmla="*/ 3576816 w 5411973"/>
              <a:gd name="connsiteY14" fmla="*/ 2707026 h 4026579"/>
              <a:gd name="connsiteX15" fmla="*/ 3285461 w 5411973"/>
              <a:gd name="connsiteY15" fmla="*/ 2705986 h 4026579"/>
              <a:gd name="connsiteX16" fmla="*/ 3264196 w 5411973"/>
              <a:gd name="connsiteY16" fmla="*/ 2961167 h 4026579"/>
              <a:gd name="connsiteX17" fmla="*/ 3113222 w 5411973"/>
              <a:gd name="connsiteY17" fmla="*/ 2960090 h 4026579"/>
              <a:gd name="connsiteX18" fmla="*/ 3129132 w 5411973"/>
              <a:gd name="connsiteY18" fmla="*/ 3407735 h 4026579"/>
              <a:gd name="connsiteX19" fmla="*/ 1560830 w 5411973"/>
              <a:gd name="connsiteY19" fmla="*/ 4026579 h 4026579"/>
              <a:gd name="connsiteX20" fmla="*/ 1583209 w 5411973"/>
              <a:gd name="connsiteY20" fmla="*/ 3879806 h 4026579"/>
              <a:gd name="connsiteX21" fmla="*/ 1105786 w 5411973"/>
              <a:gd name="connsiteY21" fmla="*/ 3886200 h 4026579"/>
              <a:gd name="connsiteX22" fmla="*/ 1079205 w 5411973"/>
              <a:gd name="connsiteY22" fmla="*/ 4026579 h 4026579"/>
              <a:gd name="connsiteX23" fmla="*/ 297712 w 5411973"/>
              <a:gd name="connsiteY23" fmla="*/ 4008474 h 4026579"/>
              <a:gd name="connsiteX24" fmla="*/ 318977 w 5411973"/>
              <a:gd name="connsiteY24" fmla="*/ 3870251 h 4026579"/>
              <a:gd name="connsiteX25" fmla="*/ 5317 w 5411973"/>
              <a:gd name="connsiteY25" fmla="*/ 3891516 h 4026579"/>
              <a:gd name="connsiteX26" fmla="*/ 0 w 5411973"/>
              <a:gd name="connsiteY26" fmla="*/ 3269511 h 4026579"/>
              <a:gd name="connsiteX27" fmla="*/ 292396 w 5411973"/>
              <a:gd name="connsiteY27" fmla="*/ 3258879 h 4026579"/>
              <a:gd name="connsiteX28" fmla="*/ 324293 w 5411973"/>
              <a:gd name="connsiteY28" fmla="*/ 2503967 h 4026579"/>
              <a:gd name="connsiteX29" fmla="*/ 606056 w 5411973"/>
              <a:gd name="connsiteY29" fmla="*/ 2488018 h 4026579"/>
              <a:gd name="connsiteX30" fmla="*/ 606056 w 5411973"/>
              <a:gd name="connsiteY30" fmla="*/ 2328530 h 4026579"/>
              <a:gd name="connsiteX31" fmla="*/ 808075 w 5411973"/>
              <a:gd name="connsiteY31" fmla="*/ 2333846 h 4026579"/>
              <a:gd name="connsiteX32" fmla="*/ 813391 w 5411973"/>
              <a:gd name="connsiteY32" fmla="*/ 2179674 h 4026579"/>
              <a:gd name="connsiteX33" fmla="*/ 1089838 w 5411973"/>
              <a:gd name="connsiteY33" fmla="*/ 2184990 h 4026579"/>
              <a:gd name="connsiteX34" fmla="*/ 1095154 w 5411973"/>
              <a:gd name="connsiteY34" fmla="*/ 2041451 h 4026579"/>
              <a:gd name="connsiteX35" fmla="*/ 1589568 w 5411973"/>
              <a:gd name="connsiteY35" fmla="*/ 2036135 h 4026579"/>
              <a:gd name="connsiteX36" fmla="*/ 1589568 w 5411973"/>
              <a:gd name="connsiteY36" fmla="*/ 1881963 h 4026579"/>
              <a:gd name="connsiteX37" fmla="*/ 1876647 w 5411973"/>
              <a:gd name="connsiteY37" fmla="*/ 1871330 h 4026579"/>
              <a:gd name="connsiteX38" fmla="*/ 1881963 w 5411973"/>
              <a:gd name="connsiteY38" fmla="*/ 1717158 h 4026579"/>
              <a:gd name="connsiteX39" fmla="*/ 2030819 w 5411973"/>
              <a:gd name="connsiteY39" fmla="*/ 1717158 h 4026579"/>
              <a:gd name="connsiteX40" fmla="*/ 2025503 w 5411973"/>
              <a:gd name="connsiteY40" fmla="*/ 1472609 h 4026579"/>
              <a:gd name="connsiteX41" fmla="*/ 2184991 w 5411973"/>
              <a:gd name="connsiteY41" fmla="*/ 1483242 h 4026579"/>
              <a:gd name="connsiteX42" fmla="*/ 2179675 w 5411973"/>
              <a:gd name="connsiteY42" fmla="*/ 1355651 h 4026579"/>
              <a:gd name="connsiteX43" fmla="*/ 2445489 w 5411973"/>
              <a:gd name="connsiteY43" fmla="*/ 1350335 h 4026579"/>
              <a:gd name="connsiteX44" fmla="*/ 2445489 w 5411973"/>
              <a:gd name="connsiteY44" fmla="*/ 1196163 h 4026579"/>
              <a:gd name="connsiteX45" fmla="*/ 2759149 w 5411973"/>
              <a:gd name="connsiteY45" fmla="*/ 1201479 h 4026579"/>
              <a:gd name="connsiteX46" fmla="*/ 2753833 w 5411973"/>
              <a:gd name="connsiteY46" fmla="*/ 1047307 h 4026579"/>
              <a:gd name="connsiteX47" fmla="*/ 3072810 w 5411973"/>
              <a:gd name="connsiteY47" fmla="*/ 1031358 h 4026579"/>
              <a:gd name="connsiteX48" fmla="*/ 3072810 w 5411973"/>
              <a:gd name="connsiteY48" fmla="*/ 887818 h 4026579"/>
              <a:gd name="connsiteX49" fmla="*/ 3381154 w 5411973"/>
              <a:gd name="connsiteY49" fmla="*/ 882502 h 4026579"/>
              <a:gd name="connsiteX50" fmla="*/ 3375838 w 5411973"/>
              <a:gd name="connsiteY50" fmla="*/ 723014 h 4026579"/>
              <a:gd name="connsiteX51" fmla="*/ 3859619 w 5411973"/>
              <a:gd name="connsiteY51" fmla="*/ 717697 h 4026579"/>
              <a:gd name="connsiteX52" fmla="*/ 3848986 w 5411973"/>
              <a:gd name="connsiteY52" fmla="*/ 579474 h 4026579"/>
              <a:gd name="connsiteX53" fmla="*/ 4003159 w 5411973"/>
              <a:gd name="connsiteY53" fmla="*/ 579474 h 4026579"/>
              <a:gd name="connsiteX54" fmla="*/ 4003159 w 5411973"/>
              <a:gd name="connsiteY54" fmla="*/ 419986 h 4026579"/>
              <a:gd name="connsiteX55" fmla="*/ 4162647 w 5411973"/>
              <a:gd name="connsiteY55" fmla="*/ 414670 h 4026579"/>
              <a:gd name="connsiteX56" fmla="*/ 4162647 w 5411973"/>
              <a:gd name="connsiteY56" fmla="*/ 260497 h 4026579"/>
              <a:gd name="connsiteX57" fmla="*/ 4470991 w 5411973"/>
              <a:gd name="connsiteY57" fmla="*/ 255181 h 4026579"/>
              <a:gd name="connsiteX58" fmla="*/ 4470991 w 5411973"/>
              <a:gd name="connsiteY58" fmla="*/ 106325 h 4026579"/>
              <a:gd name="connsiteX59" fmla="*/ 4938824 w 5411973"/>
              <a:gd name="connsiteY59" fmla="*/ 106325 h 4026579"/>
              <a:gd name="connsiteX60" fmla="*/ 4944140 w 5411973"/>
              <a:gd name="connsiteY60" fmla="*/ 0 h 4026579"/>
              <a:gd name="connsiteX61" fmla="*/ 5252484 w 5411973"/>
              <a:gd name="connsiteY61" fmla="*/ 0 h 4026579"/>
              <a:gd name="connsiteX62" fmla="*/ 5247168 w 5411973"/>
              <a:gd name="connsiteY62" fmla="*/ 101009 h 4026579"/>
              <a:gd name="connsiteX0" fmla="*/ 5247168 w 5411973"/>
              <a:gd name="connsiteY0" fmla="*/ 101009 h 4026579"/>
              <a:gd name="connsiteX1" fmla="*/ 5411973 w 5411973"/>
              <a:gd name="connsiteY1" fmla="*/ 106325 h 4026579"/>
              <a:gd name="connsiteX2" fmla="*/ 5406656 w 5411973"/>
              <a:gd name="connsiteY2" fmla="*/ 712381 h 4026579"/>
              <a:gd name="connsiteX3" fmla="*/ 5305647 w 5411973"/>
              <a:gd name="connsiteY3" fmla="*/ 701749 h 4026579"/>
              <a:gd name="connsiteX4" fmla="*/ 5284382 w 5411973"/>
              <a:gd name="connsiteY4" fmla="*/ 1472609 h 4026579"/>
              <a:gd name="connsiteX5" fmla="*/ 5135526 w 5411973"/>
              <a:gd name="connsiteY5" fmla="*/ 1477925 h 4026579"/>
              <a:gd name="connsiteX6" fmla="*/ 5151475 w 5411973"/>
              <a:gd name="connsiteY6" fmla="*/ 2094614 h 4026579"/>
              <a:gd name="connsiteX7" fmla="*/ 4843131 w 5411973"/>
              <a:gd name="connsiteY7" fmla="*/ 2094614 h 4026579"/>
              <a:gd name="connsiteX8" fmla="*/ 4837814 w 5411973"/>
              <a:gd name="connsiteY8" fmla="*/ 2259418 h 4026579"/>
              <a:gd name="connsiteX9" fmla="*/ 4529470 w 5411973"/>
              <a:gd name="connsiteY9" fmla="*/ 2270051 h 4026579"/>
              <a:gd name="connsiteX10" fmla="*/ 4513521 w 5411973"/>
              <a:gd name="connsiteY10" fmla="*/ 2402958 h 4026579"/>
              <a:gd name="connsiteX11" fmla="*/ 3742661 w 5411973"/>
              <a:gd name="connsiteY11" fmla="*/ 2412550 h 4026579"/>
              <a:gd name="connsiteX12" fmla="*/ 3742661 w 5411973"/>
              <a:gd name="connsiteY12" fmla="*/ 2553970 h 4026579"/>
              <a:gd name="connsiteX13" fmla="*/ 3572540 w 5411973"/>
              <a:gd name="connsiteY13" fmla="*/ 2557130 h 4026579"/>
              <a:gd name="connsiteX14" fmla="*/ 3576816 w 5411973"/>
              <a:gd name="connsiteY14" fmla="*/ 2707026 h 4026579"/>
              <a:gd name="connsiteX15" fmla="*/ 3285461 w 5411973"/>
              <a:gd name="connsiteY15" fmla="*/ 2705986 h 4026579"/>
              <a:gd name="connsiteX16" fmla="*/ 3264196 w 5411973"/>
              <a:gd name="connsiteY16" fmla="*/ 2961167 h 4026579"/>
              <a:gd name="connsiteX17" fmla="*/ 3113222 w 5411973"/>
              <a:gd name="connsiteY17" fmla="*/ 2960090 h 4026579"/>
              <a:gd name="connsiteX18" fmla="*/ 3129132 w 5411973"/>
              <a:gd name="connsiteY18" fmla="*/ 3407735 h 4026579"/>
              <a:gd name="connsiteX19" fmla="*/ 1560830 w 5411973"/>
              <a:gd name="connsiteY19" fmla="*/ 4026579 h 4026579"/>
              <a:gd name="connsiteX20" fmla="*/ 1583209 w 5411973"/>
              <a:gd name="connsiteY20" fmla="*/ 3879806 h 4026579"/>
              <a:gd name="connsiteX21" fmla="*/ 1105786 w 5411973"/>
              <a:gd name="connsiteY21" fmla="*/ 3886200 h 4026579"/>
              <a:gd name="connsiteX22" fmla="*/ 1079205 w 5411973"/>
              <a:gd name="connsiteY22" fmla="*/ 4026579 h 4026579"/>
              <a:gd name="connsiteX23" fmla="*/ 297712 w 5411973"/>
              <a:gd name="connsiteY23" fmla="*/ 4008474 h 4026579"/>
              <a:gd name="connsiteX24" fmla="*/ 318977 w 5411973"/>
              <a:gd name="connsiteY24" fmla="*/ 3870251 h 4026579"/>
              <a:gd name="connsiteX25" fmla="*/ 5317 w 5411973"/>
              <a:gd name="connsiteY25" fmla="*/ 3891516 h 4026579"/>
              <a:gd name="connsiteX26" fmla="*/ 0 w 5411973"/>
              <a:gd name="connsiteY26" fmla="*/ 3269511 h 4026579"/>
              <a:gd name="connsiteX27" fmla="*/ 292396 w 5411973"/>
              <a:gd name="connsiteY27" fmla="*/ 3258879 h 4026579"/>
              <a:gd name="connsiteX28" fmla="*/ 324293 w 5411973"/>
              <a:gd name="connsiteY28" fmla="*/ 2503967 h 4026579"/>
              <a:gd name="connsiteX29" fmla="*/ 606056 w 5411973"/>
              <a:gd name="connsiteY29" fmla="*/ 2488018 h 4026579"/>
              <a:gd name="connsiteX30" fmla="*/ 606056 w 5411973"/>
              <a:gd name="connsiteY30" fmla="*/ 2328530 h 4026579"/>
              <a:gd name="connsiteX31" fmla="*/ 808075 w 5411973"/>
              <a:gd name="connsiteY31" fmla="*/ 2333846 h 4026579"/>
              <a:gd name="connsiteX32" fmla="*/ 813391 w 5411973"/>
              <a:gd name="connsiteY32" fmla="*/ 2179674 h 4026579"/>
              <a:gd name="connsiteX33" fmla="*/ 1089838 w 5411973"/>
              <a:gd name="connsiteY33" fmla="*/ 2184990 h 4026579"/>
              <a:gd name="connsiteX34" fmla="*/ 1095154 w 5411973"/>
              <a:gd name="connsiteY34" fmla="*/ 2041451 h 4026579"/>
              <a:gd name="connsiteX35" fmla="*/ 1589568 w 5411973"/>
              <a:gd name="connsiteY35" fmla="*/ 2036135 h 4026579"/>
              <a:gd name="connsiteX36" fmla="*/ 1589568 w 5411973"/>
              <a:gd name="connsiteY36" fmla="*/ 1881963 h 4026579"/>
              <a:gd name="connsiteX37" fmla="*/ 1876647 w 5411973"/>
              <a:gd name="connsiteY37" fmla="*/ 1871330 h 4026579"/>
              <a:gd name="connsiteX38" fmla="*/ 1881963 w 5411973"/>
              <a:gd name="connsiteY38" fmla="*/ 1717158 h 4026579"/>
              <a:gd name="connsiteX39" fmla="*/ 2030819 w 5411973"/>
              <a:gd name="connsiteY39" fmla="*/ 1717158 h 4026579"/>
              <a:gd name="connsiteX40" fmla="*/ 2025503 w 5411973"/>
              <a:gd name="connsiteY40" fmla="*/ 1472609 h 4026579"/>
              <a:gd name="connsiteX41" fmla="*/ 2184991 w 5411973"/>
              <a:gd name="connsiteY41" fmla="*/ 1483242 h 4026579"/>
              <a:gd name="connsiteX42" fmla="*/ 2179675 w 5411973"/>
              <a:gd name="connsiteY42" fmla="*/ 1355651 h 4026579"/>
              <a:gd name="connsiteX43" fmla="*/ 2445489 w 5411973"/>
              <a:gd name="connsiteY43" fmla="*/ 1350335 h 4026579"/>
              <a:gd name="connsiteX44" fmla="*/ 2445489 w 5411973"/>
              <a:gd name="connsiteY44" fmla="*/ 1196163 h 4026579"/>
              <a:gd name="connsiteX45" fmla="*/ 2759149 w 5411973"/>
              <a:gd name="connsiteY45" fmla="*/ 1201479 h 4026579"/>
              <a:gd name="connsiteX46" fmla="*/ 2753833 w 5411973"/>
              <a:gd name="connsiteY46" fmla="*/ 1047307 h 4026579"/>
              <a:gd name="connsiteX47" fmla="*/ 3072810 w 5411973"/>
              <a:gd name="connsiteY47" fmla="*/ 1031358 h 4026579"/>
              <a:gd name="connsiteX48" fmla="*/ 3072810 w 5411973"/>
              <a:gd name="connsiteY48" fmla="*/ 887818 h 4026579"/>
              <a:gd name="connsiteX49" fmla="*/ 3381154 w 5411973"/>
              <a:gd name="connsiteY49" fmla="*/ 882502 h 4026579"/>
              <a:gd name="connsiteX50" fmla="*/ 3375838 w 5411973"/>
              <a:gd name="connsiteY50" fmla="*/ 723014 h 4026579"/>
              <a:gd name="connsiteX51" fmla="*/ 3859619 w 5411973"/>
              <a:gd name="connsiteY51" fmla="*/ 717697 h 4026579"/>
              <a:gd name="connsiteX52" fmla="*/ 3848986 w 5411973"/>
              <a:gd name="connsiteY52" fmla="*/ 579474 h 4026579"/>
              <a:gd name="connsiteX53" fmla="*/ 4003159 w 5411973"/>
              <a:gd name="connsiteY53" fmla="*/ 579474 h 4026579"/>
              <a:gd name="connsiteX54" fmla="*/ 4003159 w 5411973"/>
              <a:gd name="connsiteY54" fmla="*/ 419986 h 4026579"/>
              <a:gd name="connsiteX55" fmla="*/ 4162647 w 5411973"/>
              <a:gd name="connsiteY55" fmla="*/ 414670 h 4026579"/>
              <a:gd name="connsiteX56" fmla="*/ 4162647 w 5411973"/>
              <a:gd name="connsiteY56" fmla="*/ 260497 h 4026579"/>
              <a:gd name="connsiteX57" fmla="*/ 4470991 w 5411973"/>
              <a:gd name="connsiteY57" fmla="*/ 255181 h 4026579"/>
              <a:gd name="connsiteX58" fmla="*/ 4470991 w 5411973"/>
              <a:gd name="connsiteY58" fmla="*/ 106325 h 4026579"/>
              <a:gd name="connsiteX59" fmla="*/ 4938824 w 5411973"/>
              <a:gd name="connsiteY59" fmla="*/ 106325 h 4026579"/>
              <a:gd name="connsiteX60" fmla="*/ 4944140 w 5411973"/>
              <a:gd name="connsiteY60" fmla="*/ 0 h 4026579"/>
              <a:gd name="connsiteX61" fmla="*/ 5252484 w 5411973"/>
              <a:gd name="connsiteY61" fmla="*/ 0 h 4026579"/>
              <a:gd name="connsiteX62" fmla="*/ 5247168 w 5411973"/>
              <a:gd name="connsiteY62" fmla="*/ 101009 h 4026579"/>
              <a:gd name="connsiteX0" fmla="*/ 5247168 w 5411973"/>
              <a:gd name="connsiteY0" fmla="*/ 101009 h 4026579"/>
              <a:gd name="connsiteX1" fmla="*/ 5411973 w 5411973"/>
              <a:gd name="connsiteY1" fmla="*/ 106325 h 4026579"/>
              <a:gd name="connsiteX2" fmla="*/ 5406656 w 5411973"/>
              <a:gd name="connsiteY2" fmla="*/ 712381 h 4026579"/>
              <a:gd name="connsiteX3" fmla="*/ 5305647 w 5411973"/>
              <a:gd name="connsiteY3" fmla="*/ 701749 h 4026579"/>
              <a:gd name="connsiteX4" fmla="*/ 5284382 w 5411973"/>
              <a:gd name="connsiteY4" fmla="*/ 1472609 h 4026579"/>
              <a:gd name="connsiteX5" fmla="*/ 5135526 w 5411973"/>
              <a:gd name="connsiteY5" fmla="*/ 1477925 h 4026579"/>
              <a:gd name="connsiteX6" fmla="*/ 5151475 w 5411973"/>
              <a:gd name="connsiteY6" fmla="*/ 2094614 h 4026579"/>
              <a:gd name="connsiteX7" fmla="*/ 4843131 w 5411973"/>
              <a:gd name="connsiteY7" fmla="*/ 2094614 h 4026579"/>
              <a:gd name="connsiteX8" fmla="*/ 4837814 w 5411973"/>
              <a:gd name="connsiteY8" fmla="*/ 2259418 h 4026579"/>
              <a:gd name="connsiteX9" fmla="*/ 4529470 w 5411973"/>
              <a:gd name="connsiteY9" fmla="*/ 2270051 h 4026579"/>
              <a:gd name="connsiteX10" fmla="*/ 4513521 w 5411973"/>
              <a:gd name="connsiteY10" fmla="*/ 2402958 h 4026579"/>
              <a:gd name="connsiteX11" fmla="*/ 3752253 w 5411973"/>
              <a:gd name="connsiteY11" fmla="*/ 2402959 h 4026579"/>
              <a:gd name="connsiteX12" fmla="*/ 3742661 w 5411973"/>
              <a:gd name="connsiteY12" fmla="*/ 2553970 h 4026579"/>
              <a:gd name="connsiteX13" fmla="*/ 3572540 w 5411973"/>
              <a:gd name="connsiteY13" fmla="*/ 2557130 h 4026579"/>
              <a:gd name="connsiteX14" fmla="*/ 3576816 w 5411973"/>
              <a:gd name="connsiteY14" fmla="*/ 2707026 h 4026579"/>
              <a:gd name="connsiteX15" fmla="*/ 3285461 w 5411973"/>
              <a:gd name="connsiteY15" fmla="*/ 2705986 h 4026579"/>
              <a:gd name="connsiteX16" fmla="*/ 3264196 w 5411973"/>
              <a:gd name="connsiteY16" fmla="*/ 2961167 h 4026579"/>
              <a:gd name="connsiteX17" fmla="*/ 3113222 w 5411973"/>
              <a:gd name="connsiteY17" fmla="*/ 2960090 h 4026579"/>
              <a:gd name="connsiteX18" fmla="*/ 3129132 w 5411973"/>
              <a:gd name="connsiteY18" fmla="*/ 3407735 h 4026579"/>
              <a:gd name="connsiteX19" fmla="*/ 1560830 w 5411973"/>
              <a:gd name="connsiteY19" fmla="*/ 4026579 h 4026579"/>
              <a:gd name="connsiteX20" fmla="*/ 1583209 w 5411973"/>
              <a:gd name="connsiteY20" fmla="*/ 3879806 h 4026579"/>
              <a:gd name="connsiteX21" fmla="*/ 1105786 w 5411973"/>
              <a:gd name="connsiteY21" fmla="*/ 3886200 h 4026579"/>
              <a:gd name="connsiteX22" fmla="*/ 1079205 w 5411973"/>
              <a:gd name="connsiteY22" fmla="*/ 4026579 h 4026579"/>
              <a:gd name="connsiteX23" fmla="*/ 297712 w 5411973"/>
              <a:gd name="connsiteY23" fmla="*/ 4008474 h 4026579"/>
              <a:gd name="connsiteX24" fmla="*/ 318977 w 5411973"/>
              <a:gd name="connsiteY24" fmla="*/ 3870251 h 4026579"/>
              <a:gd name="connsiteX25" fmla="*/ 5317 w 5411973"/>
              <a:gd name="connsiteY25" fmla="*/ 3891516 h 4026579"/>
              <a:gd name="connsiteX26" fmla="*/ 0 w 5411973"/>
              <a:gd name="connsiteY26" fmla="*/ 3269511 h 4026579"/>
              <a:gd name="connsiteX27" fmla="*/ 292396 w 5411973"/>
              <a:gd name="connsiteY27" fmla="*/ 3258879 h 4026579"/>
              <a:gd name="connsiteX28" fmla="*/ 324293 w 5411973"/>
              <a:gd name="connsiteY28" fmla="*/ 2503967 h 4026579"/>
              <a:gd name="connsiteX29" fmla="*/ 606056 w 5411973"/>
              <a:gd name="connsiteY29" fmla="*/ 2488018 h 4026579"/>
              <a:gd name="connsiteX30" fmla="*/ 606056 w 5411973"/>
              <a:gd name="connsiteY30" fmla="*/ 2328530 h 4026579"/>
              <a:gd name="connsiteX31" fmla="*/ 808075 w 5411973"/>
              <a:gd name="connsiteY31" fmla="*/ 2333846 h 4026579"/>
              <a:gd name="connsiteX32" fmla="*/ 813391 w 5411973"/>
              <a:gd name="connsiteY32" fmla="*/ 2179674 h 4026579"/>
              <a:gd name="connsiteX33" fmla="*/ 1089838 w 5411973"/>
              <a:gd name="connsiteY33" fmla="*/ 2184990 h 4026579"/>
              <a:gd name="connsiteX34" fmla="*/ 1095154 w 5411973"/>
              <a:gd name="connsiteY34" fmla="*/ 2041451 h 4026579"/>
              <a:gd name="connsiteX35" fmla="*/ 1589568 w 5411973"/>
              <a:gd name="connsiteY35" fmla="*/ 2036135 h 4026579"/>
              <a:gd name="connsiteX36" fmla="*/ 1589568 w 5411973"/>
              <a:gd name="connsiteY36" fmla="*/ 1881963 h 4026579"/>
              <a:gd name="connsiteX37" fmla="*/ 1876647 w 5411973"/>
              <a:gd name="connsiteY37" fmla="*/ 1871330 h 4026579"/>
              <a:gd name="connsiteX38" fmla="*/ 1881963 w 5411973"/>
              <a:gd name="connsiteY38" fmla="*/ 1717158 h 4026579"/>
              <a:gd name="connsiteX39" fmla="*/ 2030819 w 5411973"/>
              <a:gd name="connsiteY39" fmla="*/ 1717158 h 4026579"/>
              <a:gd name="connsiteX40" fmla="*/ 2025503 w 5411973"/>
              <a:gd name="connsiteY40" fmla="*/ 1472609 h 4026579"/>
              <a:gd name="connsiteX41" fmla="*/ 2184991 w 5411973"/>
              <a:gd name="connsiteY41" fmla="*/ 1483242 h 4026579"/>
              <a:gd name="connsiteX42" fmla="*/ 2179675 w 5411973"/>
              <a:gd name="connsiteY42" fmla="*/ 1355651 h 4026579"/>
              <a:gd name="connsiteX43" fmla="*/ 2445489 w 5411973"/>
              <a:gd name="connsiteY43" fmla="*/ 1350335 h 4026579"/>
              <a:gd name="connsiteX44" fmla="*/ 2445489 w 5411973"/>
              <a:gd name="connsiteY44" fmla="*/ 1196163 h 4026579"/>
              <a:gd name="connsiteX45" fmla="*/ 2759149 w 5411973"/>
              <a:gd name="connsiteY45" fmla="*/ 1201479 h 4026579"/>
              <a:gd name="connsiteX46" fmla="*/ 2753833 w 5411973"/>
              <a:gd name="connsiteY46" fmla="*/ 1047307 h 4026579"/>
              <a:gd name="connsiteX47" fmla="*/ 3072810 w 5411973"/>
              <a:gd name="connsiteY47" fmla="*/ 1031358 h 4026579"/>
              <a:gd name="connsiteX48" fmla="*/ 3072810 w 5411973"/>
              <a:gd name="connsiteY48" fmla="*/ 887818 h 4026579"/>
              <a:gd name="connsiteX49" fmla="*/ 3381154 w 5411973"/>
              <a:gd name="connsiteY49" fmla="*/ 882502 h 4026579"/>
              <a:gd name="connsiteX50" fmla="*/ 3375838 w 5411973"/>
              <a:gd name="connsiteY50" fmla="*/ 723014 h 4026579"/>
              <a:gd name="connsiteX51" fmla="*/ 3859619 w 5411973"/>
              <a:gd name="connsiteY51" fmla="*/ 717697 h 4026579"/>
              <a:gd name="connsiteX52" fmla="*/ 3848986 w 5411973"/>
              <a:gd name="connsiteY52" fmla="*/ 579474 h 4026579"/>
              <a:gd name="connsiteX53" fmla="*/ 4003159 w 5411973"/>
              <a:gd name="connsiteY53" fmla="*/ 579474 h 4026579"/>
              <a:gd name="connsiteX54" fmla="*/ 4003159 w 5411973"/>
              <a:gd name="connsiteY54" fmla="*/ 419986 h 4026579"/>
              <a:gd name="connsiteX55" fmla="*/ 4162647 w 5411973"/>
              <a:gd name="connsiteY55" fmla="*/ 414670 h 4026579"/>
              <a:gd name="connsiteX56" fmla="*/ 4162647 w 5411973"/>
              <a:gd name="connsiteY56" fmla="*/ 260497 h 4026579"/>
              <a:gd name="connsiteX57" fmla="*/ 4470991 w 5411973"/>
              <a:gd name="connsiteY57" fmla="*/ 255181 h 4026579"/>
              <a:gd name="connsiteX58" fmla="*/ 4470991 w 5411973"/>
              <a:gd name="connsiteY58" fmla="*/ 106325 h 4026579"/>
              <a:gd name="connsiteX59" fmla="*/ 4938824 w 5411973"/>
              <a:gd name="connsiteY59" fmla="*/ 106325 h 4026579"/>
              <a:gd name="connsiteX60" fmla="*/ 4944140 w 5411973"/>
              <a:gd name="connsiteY60" fmla="*/ 0 h 4026579"/>
              <a:gd name="connsiteX61" fmla="*/ 5252484 w 5411973"/>
              <a:gd name="connsiteY61" fmla="*/ 0 h 4026579"/>
              <a:gd name="connsiteX62" fmla="*/ 5247168 w 5411973"/>
              <a:gd name="connsiteY62" fmla="*/ 101009 h 4026579"/>
              <a:gd name="connsiteX0" fmla="*/ 5247168 w 5411973"/>
              <a:gd name="connsiteY0" fmla="*/ 101009 h 4026579"/>
              <a:gd name="connsiteX1" fmla="*/ 5411973 w 5411973"/>
              <a:gd name="connsiteY1" fmla="*/ 106325 h 4026579"/>
              <a:gd name="connsiteX2" fmla="*/ 5406656 w 5411973"/>
              <a:gd name="connsiteY2" fmla="*/ 712381 h 4026579"/>
              <a:gd name="connsiteX3" fmla="*/ 5305647 w 5411973"/>
              <a:gd name="connsiteY3" fmla="*/ 701749 h 4026579"/>
              <a:gd name="connsiteX4" fmla="*/ 5284382 w 5411973"/>
              <a:gd name="connsiteY4" fmla="*/ 1472609 h 4026579"/>
              <a:gd name="connsiteX5" fmla="*/ 5135526 w 5411973"/>
              <a:gd name="connsiteY5" fmla="*/ 1477925 h 4026579"/>
              <a:gd name="connsiteX6" fmla="*/ 5151475 w 5411973"/>
              <a:gd name="connsiteY6" fmla="*/ 2094614 h 4026579"/>
              <a:gd name="connsiteX7" fmla="*/ 4843131 w 5411973"/>
              <a:gd name="connsiteY7" fmla="*/ 2094614 h 4026579"/>
              <a:gd name="connsiteX8" fmla="*/ 4837814 w 5411973"/>
              <a:gd name="connsiteY8" fmla="*/ 2259418 h 4026579"/>
              <a:gd name="connsiteX9" fmla="*/ 4542259 w 5411973"/>
              <a:gd name="connsiteY9" fmla="*/ 2270051 h 4026579"/>
              <a:gd name="connsiteX10" fmla="*/ 4513521 w 5411973"/>
              <a:gd name="connsiteY10" fmla="*/ 2402958 h 4026579"/>
              <a:gd name="connsiteX11" fmla="*/ 3752253 w 5411973"/>
              <a:gd name="connsiteY11" fmla="*/ 2402959 h 4026579"/>
              <a:gd name="connsiteX12" fmla="*/ 3742661 w 5411973"/>
              <a:gd name="connsiteY12" fmla="*/ 2553970 h 4026579"/>
              <a:gd name="connsiteX13" fmla="*/ 3572540 w 5411973"/>
              <a:gd name="connsiteY13" fmla="*/ 2557130 h 4026579"/>
              <a:gd name="connsiteX14" fmla="*/ 3576816 w 5411973"/>
              <a:gd name="connsiteY14" fmla="*/ 2707026 h 4026579"/>
              <a:gd name="connsiteX15" fmla="*/ 3285461 w 5411973"/>
              <a:gd name="connsiteY15" fmla="*/ 2705986 h 4026579"/>
              <a:gd name="connsiteX16" fmla="*/ 3264196 w 5411973"/>
              <a:gd name="connsiteY16" fmla="*/ 2961167 h 4026579"/>
              <a:gd name="connsiteX17" fmla="*/ 3113222 w 5411973"/>
              <a:gd name="connsiteY17" fmla="*/ 2960090 h 4026579"/>
              <a:gd name="connsiteX18" fmla="*/ 3129132 w 5411973"/>
              <a:gd name="connsiteY18" fmla="*/ 3407735 h 4026579"/>
              <a:gd name="connsiteX19" fmla="*/ 1560830 w 5411973"/>
              <a:gd name="connsiteY19" fmla="*/ 4026579 h 4026579"/>
              <a:gd name="connsiteX20" fmla="*/ 1583209 w 5411973"/>
              <a:gd name="connsiteY20" fmla="*/ 3879806 h 4026579"/>
              <a:gd name="connsiteX21" fmla="*/ 1105786 w 5411973"/>
              <a:gd name="connsiteY21" fmla="*/ 3886200 h 4026579"/>
              <a:gd name="connsiteX22" fmla="*/ 1079205 w 5411973"/>
              <a:gd name="connsiteY22" fmla="*/ 4026579 h 4026579"/>
              <a:gd name="connsiteX23" fmla="*/ 297712 w 5411973"/>
              <a:gd name="connsiteY23" fmla="*/ 4008474 h 4026579"/>
              <a:gd name="connsiteX24" fmla="*/ 318977 w 5411973"/>
              <a:gd name="connsiteY24" fmla="*/ 3870251 h 4026579"/>
              <a:gd name="connsiteX25" fmla="*/ 5317 w 5411973"/>
              <a:gd name="connsiteY25" fmla="*/ 3891516 h 4026579"/>
              <a:gd name="connsiteX26" fmla="*/ 0 w 5411973"/>
              <a:gd name="connsiteY26" fmla="*/ 3269511 h 4026579"/>
              <a:gd name="connsiteX27" fmla="*/ 292396 w 5411973"/>
              <a:gd name="connsiteY27" fmla="*/ 3258879 h 4026579"/>
              <a:gd name="connsiteX28" fmla="*/ 324293 w 5411973"/>
              <a:gd name="connsiteY28" fmla="*/ 2503967 h 4026579"/>
              <a:gd name="connsiteX29" fmla="*/ 606056 w 5411973"/>
              <a:gd name="connsiteY29" fmla="*/ 2488018 h 4026579"/>
              <a:gd name="connsiteX30" fmla="*/ 606056 w 5411973"/>
              <a:gd name="connsiteY30" fmla="*/ 2328530 h 4026579"/>
              <a:gd name="connsiteX31" fmla="*/ 808075 w 5411973"/>
              <a:gd name="connsiteY31" fmla="*/ 2333846 h 4026579"/>
              <a:gd name="connsiteX32" fmla="*/ 813391 w 5411973"/>
              <a:gd name="connsiteY32" fmla="*/ 2179674 h 4026579"/>
              <a:gd name="connsiteX33" fmla="*/ 1089838 w 5411973"/>
              <a:gd name="connsiteY33" fmla="*/ 2184990 h 4026579"/>
              <a:gd name="connsiteX34" fmla="*/ 1095154 w 5411973"/>
              <a:gd name="connsiteY34" fmla="*/ 2041451 h 4026579"/>
              <a:gd name="connsiteX35" fmla="*/ 1589568 w 5411973"/>
              <a:gd name="connsiteY35" fmla="*/ 2036135 h 4026579"/>
              <a:gd name="connsiteX36" fmla="*/ 1589568 w 5411973"/>
              <a:gd name="connsiteY36" fmla="*/ 1881963 h 4026579"/>
              <a:gd name="connsiteX37" fmla="*/ 1876647 w 5411973"/>
              <a:gd name="connsiteY37" fmla="*/ 1871330 h 4026579"/>
              <a:gd name="connsiteX38" fmla="*/ 1881963 w 5411973"/>
              <a:gd name="connsiteY38" fmla="*/ 1717158 h 4026579"/>
              <a:gd name="connsiteX39" fmla="*/ 2030819 w 5411973"/>
              <a:gd name="connsiteY39" fmla="*/ 1717158 h 4026579"/>
              <a:gd name="connsiteX40" fmla="*/ 2025503 w 5411973"/>
              <a:gd name="connsiteY40" fmla="*/ 1472609 h 4026579"/>
              <a:gd name="connsiteX41" fmla="*/ 2184991 w 5411973"/>
              <a:gd name="connsiteY41" fmla="*/ 1483242 h 4026579"/>
              <a:gd name="connsiteX42" fmla="*/ 2179675 w 5411973"/>
              <a:gd name="connsiteY42" fmla="*/ 1355651 h 4026579"/>
              <a:gd name="connsiteX43" fmla="*/ 2445489 w 5411973"/>
              <a:gd name="connsiteY43" fmla="*/ 1350335 h 4026579"/>
              <a:gd name="connsiteX44" fmla="*/ 2445489 w 5411973"/>
              <a:gd name="connsiteY44" fmla="*/ 1196163 h 4026579"/>
              <a:gd name="connsiteX45" fmla="*/ 2759149 w 5411973"/>
              <a:gd name="connsiteY45" fmla="*/ 1201479 h 4026579"/>
              <a:gd name="connsiteX46" fmla="*/ 2753833 w 5411973"/>
              <a:gd name="connsiteY46" fmla="*/ 1047307 h 4026579"/>
              <a:gd name="connsiteX47" fmla="*/ 3072810 w 5411973"/>
              <a:gd name="connsiteY47" fmla="*/ 1031358 h 4026579"/>
              <a:gd name="connsiteX48" fmla="*/ 3072810 w 5411973"/>
              <a:gd name="connsiteY48" fmla="*/ 887818 h 4026579"/>
              <a:gd name="connsiteX49" fmla="*/ 3381154 w 5411973"/>
              <a:gd name="connsiteY49" fmla="*/ 882502 h 4026579"/>
              <a:gd name="connsiteX50" fmla="*/ 3375838 w 5411973"/>
              <a:gd name="connsiteY50" fmla="*/ 723014 h 4026579"/>
              <a:gd name="connsiteX51" fmla="*/ 3859619 w 5411973"/>
              <a:gd name="connsiteY51" fmla="*/ 717697 h 4026579"/>
              <a:gd name="connsiteX52" fmla="*/ 3848986 w 5411973"/>
              <a:gd name="connsiteY52" fmla="*/ 579474 h 4026579"/>
              <a:gd name="connsiteX53" fmla="*/ 4003159 w 5411973"/>
              <a:gd name="connsiteY53" fmla="*/ 579474 h 4026579"/>
              <a:gd name="connsiteX54" fmla="*/ 4003159 w 5411973"/>
              <a:gd name="connsiteY54" fmla="*/ 419986 h 4026579"/>
              <a:gd name="connsiteX55" fmla="*/ 4162647 w 5411973"/>
              <a:gd name="connsiteY55" fmla="*/ 414670 h 4026579"/>
              <a:gd name="connsiteX56" fmla="*/ 4162647 w 5411973"/>
              <a:gd name="connsiteY56" fmla="*/ 260497 h 4026579"/>
              <a:gd name="connsiteX57" fmla="*/ 4470991 w 5411973"/>
              <a:gd name="connsiteY57" fmla="*/ 255181 h 4026579"/>
              <a:gd name="connsiteX58" fmla="*/ 4470991 w 5411973"/>
              <a:gd name="connsiteY58" fmla="*/ 106325 h 4026579"/>
              <a:gd name="connsiteX59" fmla="*/ 4938824 w 5411973"/>
              <a:gd name="connsiteY59" fmla="*/ 106325 h 4026579"/>
              <a:gd name="connsiteX60" fmla="*/ 4944140 w 5411973"/>
              <a:gd name="connsiteY60" fmla="*/ 0 h 4026579"/>
              <a:gd name="connsiteX61" fmla="*/ 5252484 w 5411973"/>
              <a:gd name="connsiteY61" fmla="*/ 0 h 4026579"/>
              <a:gd name="connsiteX62" fmla="*/ 5247168 w 5411973"/>
              <a:gd name="connsiteY62" fmla="*/ 101009 h 4026579"/>
              <a:gd name="connsiteX0" fmla="*/ 5247168 w 5411973"/>
              <a:gd name="connsiteY0" fmla="*/ 101009 h 4026579"/>
              <a:gd name="connsiteX1" fmla="*/ 5411973 w 5411973"/>
              <a:gd name="connsiteY1" fmla="*/ 106325 h 4026579"/>
              <a:gd name="connsiteX2" fmla="*/ 5406656 w 5411973"/>
              <a:gd name="connsiteY2" fmla="*/ 712381 h 4026579"/>
              <a:gd name="connsiteX3" fmla="*/ 5305647 w 5411973"/>
              <a:gd name="connsiteY3" fmla="*/ 701749 h 4026579"/>
              <a:gd name="connsiteX4" fmla="*/ 5284382 w 5411973"/>
              <a:gd name="connsiteY4" fmla="*/ 1472609 h 4026579"/>
              <a:gd name="connsiteX5" fmla="*/ 5135526 w 5411973"/>
              <a:gd name="connsiteY5" fmla="*/ 1477925 h 4026579"/>
              <a:gd name="connsiteX6" fmla="*/ 5151475 w 5411973"/>
              <a:gd name="connsiteY6" fmla="*/ 2094614 h 4026579"/>
              <a:gd name="connsiteX7" fmla="*/ 4843131 w 5411973"/>
              <a:gd name="connsiteY7" fmla="*/ 2094614 h 4026579"/>
              <a:gd name="connsiteX8" fmla="*/ 4837814 w 5411973"/>
              <a:gd name="connsiteY8" fmla="*/ 2259418 h 4026579"/>
              <a:gd name="connsiteX9" fmla="*/ 4542259 w 5411973"/>
              <a:gd name="connsiteY9" fmla="*/ 2270051 h 4026579"/>
              <a:gd name="connsiteX10" fmla="*/ 4513521 w 5411973"/>
              <a:gd name="connsiteY10" fmla="*/ 2412549 h 4026579"/>
              <a:gd name="connsiteX11" fmla="*/ 3752253 w 5411973"/>
              <a:gd name="connsiteY11" fmla="*/ 2402959 h 4026579"/>
              <a:gd name="connsiteX12" fmla="*/ 3742661 w 5411973"/>
              <a:gd name="connsiteY12" fmla="*/ 2553970 h 4026579"/>
              <a:gd name="connsiteX13" fmla="*/ 3572540 w 5411973"/>
              <a:gd name="connsiteY13" fmla="*/ 2557130 h 4026579"/>
              <a:gd name="connsiteX14" fmla="*/ 3576816 w 5411973"/>
              <a:gd name="connsiteY14" fmla="*/ 2707026 h 4026579"/>
              <a:gd name="connsiteX15" fmla="*/ 3285461 w 5411973"/>
              <a:gd name="connsiteY15" fmla="*/ 2705986 h 4026579"/>
              <a:gd name="connsiteX16" fmla="*/ 3264196 w 5411973"/>
              <a:gd name="connsiteY16" fmla="*/ 2961167 h 4026579"/>
              <a:gd name="connsiteX17" fmla="*/ 3113222 w 5411973"/>
              <a:gd name="connsiteY17" fmla="*/ 2960090 h 4026579"/>
              <a:gd name="connsiteX18" fmla="*/ 3129132 w 5411973"/>
              <a:gd name="connsiteY18" fmla="*/ 3407735 h 4026579"/>
              <a:gd name="connsiteX19" fmla="*/ 1560830 w 5411973"/>
              <a:gd name="connsiteY19" fmla="*/ 4026579 h 4026579"/>
              <a:gd name="connsiteX20" fmla="*/ 1583209 w 5411973"/>
              <a:gd name="connsiteY20" fmla="*/ 3879806 h 4026579"/>
              <a:gd name="connsiteX21" fmla="*/ 1105786 w 5411973"/>
              <a:gd name="connsiteY21" fmla="*/ 3886200 h 4026579"/>
              <a:gd name="connsiteX22" fmla="*/ 1079205 w 5411973"/>
              <a:gd name="connsiteY22" fmla="*/ 4026579 h 4026579"/>
              <a:gd name="connsiteX23" fmla="*/ 297712 w 5411973"/>
              <a:gd name="connsiteY23" fmla="*/ 4008474 h 4026579"/>
              <a:gd name="connsiteX24" fmla="*/ 318977 w 5411973"/>
              <a:gd name="connsiteY24" fmla="*/ 3870251 h 4026579"/>
              <a:gd name="connsiteX25" fmla="*/ 5317 w 5411973"/>
              <a:gd name="connsiteY25" fmla="*/ 3891516 h 4026579"/>
              <a:gd name="connsiteX26" fmla="*/ 0 w 5411973"/>
              <a:gd name="connsiteY26" fmla="*/ 3269511 h 4026579"/>
              <a:gd name="connsiteX27" fmla="*/ 292396 w 5411973"/>
              <a:gd name="connsiteY27" fmla="*/ 3258879 h 4026579"/>
              <a:gd name="connsiteX28" fmla="*/ 324293 w 5411973"/>
              <a:gd name="connsiteY28" fmla="*/ 2503967 h 4026579"/>
              <a:gd name="connsiteX29" fmla="*/ 606056 w 5411973"/>
              <a:gd name="connsiteY29" fmla="*/ 2488018 h 4026579"/>
              <a:gd name="connsiteX30" fmla="*/ 606056 w 5411973"/>
              <a:gd name="connsiteY30" fmla="*/ 2328530 h 4026579"/>
              <a:gd name="connsiteX31" fmla="*/ 808075 w 5411973"/>
              <a:gd name="connsiteY31" fmla="*/ 2333846 h 4026579"/>
              <a:gd name="connsiteX32" fmla="*/ 813391 w 5411973"/>
              <a:gd name="connsiteY32" fmla="*/ 2179674 h 4026579"/>
              <a:gd name="connsiteX33" fmla="*/ 1089838 w 5411973"/>
              <a:gd name="connsiteY33" fmla="*/ 2184990 h 4026579"/>
              <a:gd name="connsiteX34" fmla="*/ 1095154 w 5411973"/>
              <a:gd name="connsiteY34" fmla="*/ 2041451 h 4026579"/>
              <a:gd name="connsiteX35" fmla="*/ 1589568 w 5411973"/>
              <a:gd name="connsiteY35" fmla="*/ 2036135 h 4026579"/>
              <a:gd name="connsiteX36" fmla="*/ 1589568 w 5411973"/>
              <a:gd name="connsiteY36" fmla="*/ 1881963 h 4026579"/>
              <a:gd name="connsiteX37" fmla="*/ 1876647 w 5411973"/>
              <a:gd name="connsiteY37" fmla="*/ 1871330 h 4026579"/>
              <a:gd name="connsiteX38" fmla="*/ 1881963 w 5411973"/>
              <a:gd name="connsiteY38" fmla="*/ 1717158 h 4026579"/>
              <a:gd name="connsiteX39" fmla="*/ 2030819 w 5411973"/>
              <a:gd name="connsiteY39" fmla="*/ 1717158 h 4026579"/>
              <a:gd name="connsiteX40" fmla="*/ 2025503 w 5411973"/>
              <a:gd name="connsiteY40" fmla="*/ 1472609 h 4026579"/>
              <a:gd name="connsiteX41" fmla="*/ 2184991 w 5411973"/>
              <a:gd name="connsiteY41" fmla="*/ 1483242 h 4026579"/>
              <a:gd name="connsiteX42" fmla="*/ 2179675 w 5411973"/>
              <a:gd name="connsiteY42" fmla="*/ 1355651 h 4026579"/>
              <a:gd name="connsiteX43" fmla="*/ 2445489 w 5411973"/>
              <a:gd name="connsiteY43" fmla="*/ 1350335 h 4026579"/>
              <a:gd name="connsiteX44" fmla="*/ 2445489 w 5411973"/>
              <a:gd name="connsiteY44" fmla="*/ 1196163 h 4026579"/>
              <a:gd name="connsiteX45" fmla="*/ 2759149 w 5411973"/>
              <a:gd name="connsiteY45" fmla="*/ 1201479 h 4026579"/>
              <a:gd name="connsiteX46" fmla="*/ 2753833 w 5411973"/>
              <a:gd name="connsiteY46" fmla="*/ 1047307 h 4026579"/>
              <a:gd name="connsiteX47" fmla="*/ 3072810 w 5411973"/>
              <a:gd name="connsiteY47" fmla="*/ 1031358 h 4026579"/>
              <a:gd name="connsiteX48" fmla="*/ 3072810 w 5411973"/>
              <a:gd name="connsiteY48" fmla="*/ 887818 h 4026579"/>
              <a:gd name="connsiteX49" fmla="*/ 3381154 w 5411973"/>
              <a:gd name="connsiteY49" fmla="*/ 882502 h 4026579"/>
              <a:gd name="connsiteX50" fmla="*/ 3375838 w 5411973"/>
              <a:gd name="connsiteY50" fmla="*/ 723014 h 4026579"/>
              <a:gd name="connsiteX51" fmla="*/ 3859619 w 5411973"/>
              <a:gd name="connsiteY51" fmla="*/ 717697 h 4026579"/>
              <a:gd name="connsiteX52" fmla="*/ 3848986 w 5411973"/>
              <a:gd name="connsiteY52" fmla="*/ 579474 h 4026579"/>
              <a:gd name="connsiteX53" fmla="*/ 4003159 w 5411973"/>
              <a:gd name="connsiteY53" fmla="*/ 579474 h 4026579"/>
              <a:gd name="connsiteX54" fmla="*/ 4003159 w 5411973"/>
              <a:gd name="connsiteY54" fmla="*/ 419986 h 4026579"/>
              <a:gd name="connsiteX55" fmla="*/ 4162647 w 5411973"/>
              <a:gd name="connsiteY55" fmla="*/ 414670 h 4026579"/>
              <a:gd name="connsiteX56" fmla="*/ 4162647 w 5411973"/>
              <a:gd name="connsiteY56" fmla="*/ 260497 h 4026579"/>
              <a:gd name="connsiteX57" fmla="*/ 4470991 w 5411973"/>
              <a:gd name="connsiteY57" fmla="*/ 255181 h 4026579"/>
              <a:gd name="connsiteX58" fmla="*/ 4470991 w 5411973"/>
              <a:gd name="connsiteY58" fmla="*/ 106325 h 4026579"/>
              <a:gd name="connsiteX59" fmla="*/ 4938824 w 5411973"/>
              <a:gd name="connsiteY59" fmla="*/ 106325 h 4026579"/>
              <a:gd name="connsiteX60" fmla="*/ 4944140 w 5411973"/>
              <a:gd name="connsiteY60" fmla="*/ 0 h 4026579"/>
              <a:gd name="connsiteX61" fmla="*/ 5252484 w 5411973"/>
              <a:gd name="connsiteY61" fmla="*/ 0 h 4026579"/>
              <a:gd name="connsiteX62" fmla="*/ 5247168 w 5411973"/>
              <a:gd name="connsiteY62" fmla="*/ 101009 h 4026579"/>
              <a:gd name="connsiteX0" fmla="*/ 5247168 w 5411973"/>
              <a:gd name="connsiteY0" fmla="*/ 101009 h 4026579"/>
              <a:gd name="connsiteX1" fmla="*/ 5411973 w 5411973"/>
              <a:gd name="connsiteY1" fmla="*/ 106325 h 4026579"/>
              <a:gd name="connsiteX2" fmla="*/ 5406656 w 5411973"/>
              <a:gd name="connsiteY2" fmla="*/ 712381 h 4026579"/>
              <a:gd name="connsiteX3" fmla="*/ 5305647 w 5411973"/>
              <a:gd name="connsiteY3" fmla="*/ 701749 h 4026579"/>
              <a:gd name="connsiteX4" fmla="*/ 5284382 w 5411973"/>
              <a:gd name="connsiteY4" fmla="*/ 1472609 h 4026579"/>
              <a:gd name="connsiteX5" fmla="*/ 5135526 w 5411973"/>
              <a:gd name="connsiteY5" fmla="*/ 1477925 h 4026579"/>
              <a:gd name="connsiteX6" fmla="*/ 5151475 w 5411973"/>
              <a:gd name="connsiteY6" fmla="*/ 2094614 h 4026579"/>
              <a:gd name="connsiteX7" fmla="*/ 4843131 w 5411973"/>
              <a:gd name="connsiteY7" fmla="*/ 2094614 h 4026579"/>
              <a:gd name="connsiteX8" fmla="*/ 4837814 w 5411973"/>
              <a:gd name="connsiteY8" fmla="*/ 2259418 h 4026579"/>
              <a:gd name="connsiteX9" fmla="*/ 4542259 w 5411973"/>
              <a:gd name="connsiteY9" fmla="*/ 2270051 h 4026579"/>
              <a:gd name="connsiteX10" fmla="*/ 4516718 w 5411973"/>
              <a:gd name="connsiteY10" fmla="*/ 2402957 h 4026579"/>
              <a:gd name="connsiteX11" fmla="*/ 3752253 w 5411973"/>
              <a:gd name="connsiteY11" fmla="*/ 2402959 h 4026579"/>
              <a:gd name="connsiteX12" fmla="*/ 3742661 w 5411973"/>
              <a:gd name="connsiteY12" fmla="*/ 2553970 h 4026579"/>
              <a:gd name="connsiteX13" fmla="*/ 3572540 w 5411973"/>
              <a:gd name="connsiteY13" fmla="*/ 2557130 h 4026579"/>
              <a:gd name="connsiteX14" fmla="*/ 3576816 w 5411973"/>
              <a:gd name="connsiteY14" fmla="*/ 2707026 h 4026579"/>
              <a:gd name="connsiteX15" fmla="*/ 3285461 w 5411973"/>
              <a:gd name="connsiteY15" fmla="*/ 2705986 h 4026579"/>
              <a:gd name="connsiteX16" fmla="*/ 3264196 w 5411973"/>
              <a:gd name="connsiteY16" fmla="*/ 2961167 h 4026579"/>
              <a:gd name="connsiteX17" fmla="*/ 3113222 w 5411973"/>
              <a:gd name="connsiteY17" fmla="*/ 2960090 h 4026579"/>
              <a:gd name="connsiteX18" fmla="*/ 3129132 w 5411973"/>
              <a:gd name="connsiteY18" fmla="*/ 3407735 h 4026579"/>
              <a:gd name="connsiteX19" fmla="*/ 1560830 w 5411973"/>
              <a:gd name="connsiteY19" fmla="*/ 4026579 h 4026579"/>
              <a:gd name="connsiteX20" fmla="*/ 1583209 w 5411973"/>
              <a:gd name="connsiteY20" fmla="*/ 3879806 h 4026579"/>
              <a:gd name="connsiteX21" fmla="*/ 1105786 w 5411973"/>
              <a:gd name="connsiteY21" fmla="*/ 3886200 h 4026579"/>
              <a:gd name="connsiteX22" fmla="*/ 1079205 w 5411973"/>
              <a:gd name="connsiteY22" fmla="*/ 4026579 h 4026579"/>
              <a:gd name="connsiteX23" fmla="*/ 297712 w 5411973"/>
              <a:gd name="connsiteY23" fmla="*/ 4008474 h 4026579"/>
              <a:gd name="connsiteX24" fmla="*/ 318977 w 5411973"/>
              <a:gd name="connsiteY24" fmla="*/ 3870251 h 4026579"/>
              <a:gd name="connsiteX25" fmla="*/ 5317 w 5411973"/>
              <a:gd name="connsiteY25" fmla="*/ 3891516 h 4026579"/>
              <a:gd name="connsiteX26" fmla="*/ 0 w 5411973"/>
              <a:gd name="connsiteY26" fmla="*/ 3269511 h 4026579"/>
              <a:gd name="connsiteX27" fmla="*/ 292396 w 5411973"/>
              <a:gd name="connsiteY27" fmla="*/ 3258879 h 4026579"/>
              <a:gd name="connsiteX28" fmla="*/ 324293 w 5411973"/>
              <a:gd name="connsiteY28" fmla="*/ 2503967 h 4026579"/>
              <a:gd name="connsiteX29" fmla="*/ 606056 w 5411973"/>
              <a:gd name="connsiteY29" fmla="*/ 2488018 h 4026579"/>
              <a:gd name="connsiteX30" fmla="*/ 606056 w 5411973"/>
              <a:gd name="connsiteY30" fmla="*/ 2328530 h 4026579"/>
              <a:gd name="connsiteX31" fmla="*/ 808075 w 5411973"/>
              <a:gd name="connsiteY31" fmla="*/ 2333846 h 4026579"/>
              <a:gd name="connsiteX32" fmla="*/ 813391 w 5411973"/>
              <a:gd name="connsiteY32" fmla="*/ 2179674 h 4026579"/>
              <a:gd name="connsiteX33" fmla="*/ 1089838 w 5411973"/>
              <a:gd name="connsiteY33" fmla="*/ 2184990 h 4026579"/>
              <a:gd name="connsiteX34" fmla="*/ 1095154 w 5411973"/>
              <a:gd name="connsiteY34" fmla="*/ 2041451 h 4026579"/>
              <a:gd name="connsiteX35" fmla="*/ 1589568 w 5411973"/>
              <a:gd name="connsiteY35" fmla="*/ 2036135 h 4026579"/>
              <a:gd name="connsiteX36" fmla="*/ 1589568 w 5411973"/>
              <a:gd name="connsiteY36" fmla="*/ 1881963 h 4026579"/>
              <a:gd name="connsiteX37" fmla="*/ 1876647 w 5411973"/>
              <a:gd name="connsiteY37" fmla="*/ 1871330 h 4026579"/>
              <a:gd name="connsiteX38" fmla="*/ 1881963 w 5411973"/>
              <a:gd name="connsiteY38" fmla="*/ 1717158 h 4026579"/>
              <a:gd name="connsiteX39" fmla="*/ 2030819 w 5411973"/>
              <a:gd name="connsiteY39" fmla="*/ 1717158 h 4026579"/>
              <a:gd name="connsiteX40" fmla="*/ 2025503 w 5411973"/>
              <a:gd name="connsiteY40" fmla="*/ 1472609 h 4026579"/>
              <a:gd name="connsiteX41" fmla="*/ 2184991 w 5411973"/>
              <a:gd name="connsiteY41" fmla="*/ 1483242 h 4026579"/>
              <a:gd name="connsiteX42" fmla="*/ 2179675 w 5411973"/>
              <a:gd name="connsiteY42" fmla="*/ 1355651 h 4026579"/>
              <a:gd name="connsiteX43" fmla="*/ 2445489 w 5411973"/>
              <a:gd name="connsiteY43" fmla="*/ 1350335 h 4026579"/>
              <a:gd name="connsiteX44" fmla="*/ 2445489 w 5411973"/>
              <a:gd name="connsiteY44" fmla="*/ 1196163 h 4026579"/>
              <a:gd name="connsiteX45" fmla="*/ 2759149 w 5411973"/>
              <a:gd name="connsiteY45" fmla="*/ 1201479 h 4026579"/>
              <a:gd name="connsiteX46" fmla="*/ 2753833 w 5411973"/>
              <a:gd name="connsiteY46" fmla="*/ 1047307 h 4026579"/>
              <a:gd name="connsiteX47" fmla="*/ 3072810 w 5411973"/>
              <a:gd name="connsiteY47" fmla="*/ 1031358 h 4026579"/>
              <a:gd name="connsiteX48" fmla="*/ 3072810 w 5411973"/>
              <a:gd name="connsiteY48" fmla="*/ 887818 h 4026579"/>
              <a:gd name="connsiteX49" fmla="*/ 3381154 w 5411973"/>
              <a:gd name="connsiteY49" fmla="*/ 882502 h 4026579"/>
              <a:gd name="connsiteX50" fmla="*/ 3375838 w 5411973"/>
              <a:gd name="connsiteY50" fmla="*/ 723014 h 4026579"/>
              <a:gd name="connsiteX51" fmla="*/ 3859619 w 5411973"/>
              <a:gd name="connsiteY51" fmla="*/ 717697 h 4026579"/>
              <a:gd name="connsiteX52" fmla="*/ 3848986 w 5411973"/>
              <a:gd name="connsiteY52" fmla="*/ 579474 h 4026579"/>
              <a:gd name="connsiteX53" fmla="*/ 4003159 w 5411973"/>
              <a:gd name="connsiteY53" fmla="*/ 579474 h 4026579"/>
              <a:gd name="connsiteX54" fmla="*/ 4003159 w 5411973"/>
              <a:gd name="connsiteY54" fmla="*/ 419986 h 4026579"/>
              <a:gd name="connsiteX55" fmla="*/ 4162647 w 5411973"/>
              <a:gd name="connsiteY55" fmla="*/ 414670 h 4026579"/>
              <a:gd name="connsiteX56" fmla="*/ 4162647 w 5411973"/>
              <a:gd name="connsiteY56" fmla="*/ 260497 h 4026579"/>
              <a:gd name="connsiteX57" fmla="*/ 4470991 w 5411973"/>
              <a:gd name="connsiteY57" fmla="*/ 255181 h 4026579"/>
              <a:gd name="connsiteX58" fmla="*/ 4470991 w 5411973"/>
              <a:gd name="connsiteY58" fmla="*/ 106325 h 4026579"/>
              <a:gd name="connsiteX59" fmla="*/ 4938824 w 5411973"/>
              <a:gd name="connsiteY59" fmla="*/ 106325 h 4026579"/>
              <a:gd name="connsiteX60" fmla="*/ 4944140 w 5411973"/>
              <a:gd name="connsiteY60" fmla="*/ 0 h 4026579"/>
              <a:gd name="connsiteX61" fmla="*/ 5252484 w 5411973"/>
              <a:gd name="connsiteY61" fmla="*/ 0 h 4026579"/>
              <a:gd name="connsiteX62" fmla="*/ 5247168 w 5411973"/>
              <a:gd name="connsiteY62" fmla="*/ 101009 h 4026579"/>
              <a:gd name="connsiteX0" fmla="*/ 5247168 w 5411973"/>
              <a:gd name="connsiteY0" fmla="*/ 101009 h 4026579"/>
              <a:gd name="connsiteX1" fmla="*/ 5411973 w 5411973"/>
              <a:gd name="connsiteY1" fmla="*/ 106325 h 4026579"/>
              <a:gd name="connsiteX2" fmla="*/ 5406656 w 5411973"/>
              <a:gd name="connsiteY2" fmla="*/ 712381 h 4026579"/>
              <a:gd name="connsiteX3" fmla="*/ 5305647 w 5411973"/>
              <a:gd name="connsiteY3" fmla="*/ 701749 h 4026579"/>
              <a:gd name="connsiteX4" fmla="*/ 5284382 w 5411973"/>
              <a:gd name="connsiteY4" fmla="*/ 1472609 h 4026579"/>
              <a:gd name="connsiteX5" fmla="*/ 5135526 w 5411973"/>
              <a:gd name="connsiteY5" fmla="*/ 1477925 h 4026579"/>
              <a:gd name="connsiteX6" fmla="*/ 5151475 w 5411973"/>
              <a:gd name="connsiteY6" fmla="*/ 2094614 h 4026579"/>
              <a:gd name="connsiteX7" fmla="*/ 4843131 w 5411973"/>
              <a:gd name="connsiteY7" fmla="*/ 2094614 h 4026579"/>
              <a:gd name="connsiteX8" fmla="*/ 4837814 w 5411973"/>
              <a:gd name="connsiteY8" fmla="*/ 2259418 h 4026579"/>
              <a:gd name="connsiteX9" fmla="*/ 4542259 w 5411973"/>
              <a:gd name="connsiteY9" fmla="*/ 2270051 h 4026579"/>
              <a:gd name="connsiteX10" fmla="*/ 4516718 w 5411973"/>
              <a:gd name="connsiteY10" fmla="*/ 2402957 h 4026579"/>
              <a:gd name="connsiteX11" fmla="*/ 3752253 w 5411973"/>
              <a:gd name="connsiteY11" fmla="*/ 2402959 h 4026579"/>
              <a:gd name="connsiteX12" fmla="*/ 3742661 w 5411973"/>
              <a:gd name="connsiteY12" fmla="*/ 2553970 h 4026579"/>
              <a:gd name="connsiteX13" fmla="*/ 3572540 w 5411973"/>
              <a:gd name="connsiteY13" fmla="*/ 2557130 h 4026579"/>
              <a:gd name="connsiteX14" fmla="*/ 3576816 w 5411973"/>
              <a:gd name="connsiteY14" fmla="*/ 2707026 h 4026579"/>
              <a:gd name="connsiteX15" fmla="*/ 3285461 w 5411973"/>
              <a:gd name="connsiteY15" fmla="*/ 2705986 h 4026579"/>
              <a:gd name="connsiteX16" fmla="*/ 3264196 w 5411973"/>
              <a:gd name="connsiteY16" fmla="*/ 2961167 h 4026579"/>
              <a:gd name="connsiteX17" fmla="*/ 3113222 w 5411973"/>
              <a:gd name="connsiteY17" fmla="*/ 2960090 h 4026579"/>
              <a:gd name="connsiteX18" fmla="*/ 3129132 w 5411973"/>
              <a:gd name="connsiteY18" fmla="*/ 3407735 h 4026579"/>
              <a:gd name="connsiteX19" fmla="*/ 1560830 w 5411973"/>
              <a:gd name="connsiteY19" fmla="*/ 4026579 h 4026579"/>
              <a:gd name="connsiteX20" fmla="*/ 1583209 w 5411973"/>
              <a:gd name="connsiteY20" fmla="*/ 3879806 h 4026579"/>
              <a:gd name="connsiteX21" fmla="*/ 1105786 w 5411973"/>
              <a:gd name="connsiteY21" fmla="*/ 3886200 h 4026579"/>
              <a:gd name="connsiteX22" fmla="*/ 1088797 w 5411973"/>
              <a:gd name="connsiteY22" fmla="*/ 4023382 h 4026579"/>
              <a:gd name="connsiteX23" fmla="*/ 297712 w 5411973"/>
              <a:gd name="connsiteY23" fmla="*/ 4008474 h 4026579"/>
              <a:gd name="connsiteX24" fmla="*/ 318977 w 5411973"/>
              <a:gd name="connsiteY24" fmla="*/ 3870251 h 4026579"/>
              <a:gd name="connsiteX25" fmla="*/ 5317 w 5411973"/>
              <a:gd name="connsiteY25" fmla="*/ 3891516 h 4026579"/>
              <a:gd name="connsiteX26" fmla="*/ 0 w 5411973"/>
              <a:gd name="connsiteY26" fmla="*/ 3269511 h 4026579"/>
              <a:gd name="connsiteX27" fmla="*/ 292396 w 5411973"/>
              <a:gd name="connsiteY27" fmla="*/ 3258879 h 4026579"/>
              <a:gd name="connsiteX28" fmla="*/ 324293 w 5411973"/>
              <a:gd name="connsiteY28" fmla="*/ 2503967 h 4026579"/>
              <a:gd name="connsiteX29" fmla="*/ 606056 w 5411973"/>
              <a:gd name="connsiteY29" fmla="*/ 2488018 h 4026579"/>
              <a:gd name="connsiteX30" fmla="*/ 606056 w 5411973"/>
              <a:gd name="connsiteY30" fmla="*/ 2328530 h 4026579"/>
              <a:gd name="connsiteX31" fmla="*/ 808075 w 5411973"/>
              <a:gd name="connsiteY31" fmla="*/ 2333846 h 4026579"/>
              <a:gd name="connsiteX32" fmla="*/ 813391 w 5411973"/>
              <a:gd name="connsiteY32" fmla="*/ 2179674 h 4026579"/>
              <a:gd name="connsiteX33" fmla="*/ 1089838 w 5411973"/>
              <a:gd name="connsiteY33" fmla="*/ 2184990 h 4026579"/>
              <a:gd name="connsiteX34" fmla="*/ 1095154 w 5411973"/>
              <a:gd name="connsiteY34" fmla="*/ 2041451 h 4026579"/>
              <a:gd name="connsiteX35" fmla="*/ 1589568 w 5411973"/>
              <a:gd name="connsiteY35" fmla="*/ 2036135 h 4026579"/>
              <a:gd name="connsiteX36" fmla="*/ 1589568 w 5411973"/>
              <a:gd name="connsiteY36" fmla="*/ 1881963 h 4026579"/>
              <a:gd name="connsiteX37" fmla="*/ 1876647 w 5411973"/>
              <a:gd name="connsiteY37" fmla="*/ 1871330 h 4026579"/>
              <a:gd name="connsiteX38" fmla="*/ 1881963 w 5411973"/>
              <a:gd name="connsiteY38" fmla="*/ 1717158 h 4026579"/>
              <a:gd name="connsiteX39" fmla="*/ 2030819 w 5411973"/>
              <a:gd name="connsiteY39" fmla="*/ 1717158 h 4026579"/>
              <a:gd name="connsiteX40" fmla="*/ 2025503 w 5411973"/>
              <a:gd name="connsiteY40" fmla="*/ 1472609 h 4026579"/>
              <a:gd name="connsiteX41" fmla="*/ 2184991 w 5411973"/>
              <a:gd name="connsiteY41" fmla="*/ 1483242 h 4026579"/>
              <a:gd name="connsiteX42" fmla="*/ 2179675 w 5411973"/>
              <a:gd name="connsiteY42" fmla="*/ 1355651 h 4026579"/>
              <a:gd name="connsiteX43" fmla="*/ 2445489 w 5411973"/>
              <a:gd name="connsiteY43" fmla="*/ 1350335 h 4026579"/>
              <a:gd name="connsiteX44" fmla="*/ 2445489 w 5411973"/>
              <a:gd name="connsiteY44" fmla="*/ 1196163 h 4026579"/>
              <a:gd name="connsiteX45" fmla="*/ 2759149 w 5411973"/>
              <a:gd name="connsiteY45" fmla="*/ 1201479 h 4026579"/>
              <a:gd name="connsiteX46" fmla="*/ 2753833 w 5411973"/>
              <a:gd name="connsiteY46" fmla="*/ 1047307 h 4026579"/>
              <a:gd name="connsiteX47" fmla="*/ 3072810 w 5411973"/>
              <a:gd name="connsiteY47" fmla="*/ 1031358 h 4026579"/>
              <a:gd name="connsiteX48" fmla="*/ 3072810 w 5411973"/>
              <a:gd name="connsiteY48" fmla="*/ 887818 h 4026579"/>
              <a:gd name="connsiteX49" fmla="*/ 3381154 w 5411973"/>
              <a:gd name="connsiteY49" fmla="*/ 882502 h 4026579"/>
              <a:gd name="connsiteX50" fmla="*/ 3375838 w 5411973"/>
              <a:gd name="connsiteY50" fmla="*/ 723014 h 4026579"/>
              <a:gd name="connsiteX51" fmla="*/ 3859619 w 5411973"/>
              <a:gd name="connsiteY51" fmla="*/ 717697 h 4026579"/>
              <a:gd name="connsiteX52" fmla="*/ 3848986 w 5411973"/>
              <a:gd name="connsiteY52" fmla="*/ 579474 h 4026579"/>
              <a:gd name="connsiteX53" fmla="*/ 4003159 w 5411973"/>
              <a:gd name="connsiteY53" fmla="*/ 579474 h 4026579"/>
              <a:gd name="connsiteX54" fmla="*/ 4003159 w 5411973"/>
              <a:gd name="connsiteY54" fmla="*/ 419986 h 4026579"/>
              <a:gd name="connsiteX55" fmla="*/ 4162647 w 5411973"/>
              <a:gd name="connsiteY55" fmla="*/ 414670 h 4026579"/>
              <a:gd name="connsiteX56" fmla="*/ 4162647 w 5411973"/>
              <a:gd name="connsiteY56" fmla="*/ 260497 h 4026579"/>
              <a:gd name="connsiteX57" fmla="*/ 4470991 w 5411973"/>
              <a:gd name="connsiteY57" fmla="*/ 255181 h 4026579"/>
              <a:gd name="connsiteX58" fmla="*/ 4470991 w 5411973"/>
              <a:gd name="connsiteY58" fmla="*/ 106325 h 4026579"/>
              <a:gd name="connsiteX59" fmla="*/ 4938824 w 5411973"/>
              <a:gd name="connsiteY59" fmla="*/ 106325 h 4026579"/>
              <a:gd name="connsiteX60" fmla="*/ 4944140 w 5411973"/>
              <a:gd name="connsiteY60" fmla="*/ 0 h 4026579"/>
              <a:gd name="connsiteX61" fmla="*/ 5252484 w 5411973"/>
              <a:gd name="connsiteY61" fmla="*/ 0 h 4026579"/>
              <a:gd name="connsiteX62" fmla="*/ 5247168 w 5411973"/>
              <a:gd name="connsiteY62" fmla="*/ 101009 h 4026579"/>
              <a:gd name="connsiteX0" fmla="*/ 5247168 w 5411973"/>
              <a:gd name="connsiteY0" fmla="*/ 101009 h 4026579"/>
              <a:gd name="connsiteX1" fmla="*/ 5411973 w 5411973"/>
              <a:gd name="connsiteY1" fmla="*/ 106325 h 4026579"/>
              <a:gd name="connsiteX2" fmla="*/ 5406656 w 5411973"/>
              <a:gd name="connsiteY2" fmla="*/ 712381 h 4026579"/>
              <a:gd name="connsiteX3" fmla="*/ 5305647 w 5411973"/>
              <a:gd name="connsiteY3" fmla="*/ 701749 h 4026579"/>
              <a:gd name="connsiteX4" fmla="*/ 5284382 w 5411973"/>
              <a:gd name="connsiteY4" fmla="*/ 1472609 h 4026579"/>
              <a:gd name="connsiteX5" fmla="*/ 5135526 w 5411973"/>
              <a:gd name="connsiteY5" fmla="*/ 1477925 h 4026579"/>
              <a:gd name="connsiteX6" fmla="*/ 5151475 w 5411973"/>
              <a:gd name="connsiteY6" fmla="*/ 2094614 h 4026579"/>
              <a:gd name="connsiteX7" fmla="*/ 4843131 w 5411973"/>
              <a:gd name="connsiteY7" fmla="*/ 2094614 h 4026579"/>
              <a:gd name="connsiteX8" fmla="*/ 4837814 w 5411973"/>
              <a:gd name="connsiteY8" fmla="*/ 2259418 h 4026579"/>
              <a:gd name="connsiteX9" fmla="*/ 4542259 w 5411973"/>
              <a:gd name="connsiteY9" fmla="*/ 2270051 h 4026579"/>
              <a:gd name="connsiteX10" fmla="*/ 4516718 w 5411973"/>
              <a:gd name="connsiteY10" fmla="*/ 2402957 h 4026579"/>
              <a:gd name="connsiteX11" fmla="*/ 3752253 w 5411973"/>
              <a:gd name="connsiteY11" fmla="*/ 2402959 h 4026579"/>
              <a:gd name="connsiteX12" fmla="*/ 3742661 w 5411973"/>
              <a:gd name="connsiteY12" fmla="*/ 2553970 h 4026579"/>
              <a:gd name="connsiteX13" fmla="*/ 3572540 w 5411973"/>
              <a:gd name="connsiteY13" fmla="*/ 2557130 h 4026579"/>
              <a:gd name="connsiteX14" fmla="*/ 3576816 w 5411973"/>
              <a:gd name="connsiteY14" fmla="*/ 2707026 h 4026579"/>
              <a:gd name="connsiteX15" fmla="*/ 3285461 w 5411973"/>
              <a:gd name="connsiteY15" fmla="*/ 2705986 h 4026579"/>
              <a:gd name="connsiteX16" fmla="*/ 3264196 w 5411973"/>
              <a:gd name="connsiteY16" fmla="*/ 2961167 h 4026579"/>
              <a:gd name="connsiteX17" fmla="*/ 3113222 w 5411973"/>
              <a:gd name="connsiteY17" fmla="*/ 2960090 h 4026579"/>
              <a:gd name="connsiteX18" fmla="*/ 3129132 w 5411973"/>
              <a:gd name="connsiteY18" fmla="*/ 3407735 h 4026579"/>
              <a:gd name="connsiteX19" fmla="*/ 1560830 w 5411973"/>
              <a:gd name="connsiteY19" fmla="*/ 4026579 h 4026579"/>
              <a:gd name="connsiteX20" fmla="*/ 1583209 w 5411973"/>
              <a:gd name="connsiteY20" fmla="*/ 3879806 h 4026579"/>
              <a:gd name="connsiteX21" fmla="*/ 1105786 w 5411973"/>
              <a:gd name="connsiteY21" fmla="*/ 3886200 h 4026579"/>
              <a:gd name="connsiteX22" fmla="*/ 1088797 w 5411973"/>
              <a:gd name="connsiteY22" fmla="*/ 4023382 h 4026579"/>
              <a:gd name="connsiteX23" fmla="*/ 313698 w 5411973"/>
              <a:gd name="connsiteY23" fmla="*/ 4014869 h 4026579"/>
              <a:gd name="connsiteX24" fmla="*/ 318977 w 5411973"/>
              <a:gd name="connsiteY24" fmla="*/ 3870251 h 4026579"/>
              <a:gd name="connsiteX25" fmla="*/ 5317 w 5411973"/>
              <a:gd name="connsiteY25" fmla="*/ 3891516 h 4026579"/>
              <a:gd name="connsiteX26" fmla="*/ 0 w 5411973"/>
              <a:gd name="connsiteY26" fmla="*/ 3269511 h 4026579"/>
              <a:gd name="connsiteX27" fmla="*/ 292396 w 5411973"/>
              <a:gd name="connsiteY27" fmla="*/ 3258879 h 4026579"/>
              <a:gd name="connsiteX28" fmla="*/ 324293 w 5411973"/>
              <a:gd name="connsiteY28" fmla="*/ 2503967 h 4026579"/>
              <a:gd name="connsiteX29" fmla="*/ 606056 w 5411973"/>
              <a:gd name="connsiteY29" fmla="*/ 2488018 h 4026579"/>
              <a:gd name="connsiteX30" fmla="*/ 606056 w 5411973"/>
              <a:gd name="connsiteY30" fmla="*/ 2328530 h 4026579"/>
              <a:gd name="connsiteX31" fmla="*/ 808075 w 5411973"/>
              <a:gd name="connsiteY31" fmla="*/ 2333846 h 4026579"/>
              <a:gd name="connsiteX32" fmla="*/ 813391 w 5411973"/>
              <a:gd name="connsiteY32" fmla="*/ 2179674 h 4026579"/>
              <a:gd name="connsiteX33" fmla="*/ 1089838 w 5411973"/>
              <a:gd name="connsiteY33" fmla="*/ 2184990 h 4026579"/>
              <a:gd name="connsiteX34" fmla="*/ 1095154 w 5411973"/>
              <a:gd name="connsiteY34" fmla="*/ 2041451 h 4026579"/>
              <a:gd name="connsiteX35" fmla="*/ 1589568 w 5411973"/>
              <a:gd name="connsiteY35" fmla="*/ 2036135 h 4026579"/>
              <a:gd name="connsiteX36" fmla="*/ 1589568 w 5411973"/>
              <a:gd name="connsiteY36" fmla="*/ 1881963 h 4026579"/>
              <a:gd name="connsiteX37" fmla="*/ 1876647 w 5411973"/>
              <a:gd name="connsiteY37" fmla="*/ 1871330 h 4026579"/>
              <a:gd name="connsiteX38" fmla="*/ 1881963 w 5411973"/>
              <a:gd name="connsiteY38" fmla="*/ 1717158 h 4026579"/>
              <a:gd name="connsiteX39" fmla="*/ 2030819 w 5411973"/>
              <a:gd name="connsiteY39" fmla="*/ 1717158 h 4026579"/>
              <a:gd name="connsiteX40" fmla="*/ 2025503 w 5411973"/>
              <a:gd name="connsiteY40" fmla="*/ 1472609 h 4026579"/>
              <a:gd name="connsiteX41" fmla="*/ 2184991 w 5411973"/>
              <a:gd name="connsiteY41" fmla="*/ 1483242 h 4026579"/>
              <a:gd name="connsiteX42" fmla="*/ 2179675 w 5411973"/>
              <a:gd name="connsiteY42" fmla="*/ 1355651 h 4026579"/>
              <a:gd name="connsiteX43" fmla="*/ 2445489 w 5411973"/>
              <a:gd name="connsiteY43" fmla="*/ 1350335 h 4026579"/>
              <a:gd name="connsiteX44" fmla="*/ 2445489 w 5411973"/>
              <a:gd name="connsiteY44" fmla="*/ 1196163 h 4026579"/>
              <a:gd name="connsiteX45" fmla="*/ 2759149 w 5411973"/>
              <a:gd name="connsiteY45" fmla="*/ 1201479 h 4026579"/>
              <a:gd name="connsiteX46" fmla="*/ 2753833 w 5411973"/>
              <a:gd name="connsiteY46" fmla="*/ 1047307 h 4026579"/>
              <a:gd name="connsiteX47" fmla="*/ 3072810 w 5411973"/>
              <a:gd name="connsiteY47" fmla="*/ 1031358 h 4026579"/>
              <a:gd name="connsiteX48" fmla="*/ 3072810 w 5411973"/>
              <a:gd name="connsiteY48" fmla="*/ 887818 h 4026579"/>
              <a:gd name="connsiteX49" fmla="*/ 3381154 w 5411973"/>
              <a:gd name="connsiteY49" fmla="*/ 882502 h 4026579"/>
              <a:gd name="connsiteX50" fmla="*/ 3375838 w 5411973"/>
              <a:gd name="connsiteY50" fmla="*/ 723014 h 4026579"/>
              <a:gd name="connsiteX51" fmla="*/ 3859619 w 5411973"/>
              <a:gd name="connsiteY51" fmla="*/ 717697 h 4026579"/>
              <a:gd name="connsiteX52" fmla="*/ 3848986 w 5411973"/>
              <a:gd name="connsiteY52" fmla="*/ 579474 h 4026579"/>
              <a:gd name="connsiteX53" fmla="*/ 4003159 w 5411973"/>
              <a:gd name="connsiteY53" fmla="*/ 579474 h 4026579"/>
              <a:gd name="connsiteX54" fmla="*/ 4003159 w 5411973"/>
              <a:gd name="connsiteY54" fmla="*/ 419986 h 4026579"/>
              <a:gd name="connsiteX55" fmla="*/ 4162647 w 5411973"/>
              <a:gd name="connsiteY55" fmla="*/ 414670 h 4026579"/>
              <a:gd name="connsiteX56" fmla="*/ 4162647 w 5411973"/>
              <a:gd name="connsiteY56" fmla="*/ 260497 h 4026579"/>
              <a:gd name="connsiteX57" fmla="*/ 4470991 w 5411973"/>
              <a:gd name="connsiteY57" fmla="*/ 255181 h 4026579"/>
              <a:gd name="connsiteX58" fmla="*/ 4470991 w 5411973"/>
              <a:gd name="connsiteY58" fmla="*/ 106325 h 4026579"/>
              <a:gd name="connsiteX59" fmla="*/ 4938824 w 5411973"/>
              <a:gd name="connsiteY59" fmla="*/ 106325 h 4026579"/>
              <a:gd name="connsiteX60" fmla="*/ 4944140 w 5411973"/>
              <a:gd name="connsiteY60" fmla="*/ 0 h 4026579"/>
              <a:gd name="connsiteX61" fmla="*/ 5252484 w 5411973"/>
              <a:gd name="connsiteY61" fmla="*/ 0 h 4026579"/>
              <a:gd name="connsiteX62" fmla="*/ 5247168 w 5411973"/>
              <a:gd name="connsiteY62" fmla="*/ 101009 h 4026579"/>
              <a:gd name="connsiteX0" fmla="*/ 5247168 w 5411973"/>
              <a:gd name="connsiteY0" fmla="*/ 101009 h 4026579"/>
              <a:gd name="connsiteX1" fmla="*/ 5411973 w 5411973"/>
              <a:gd name="connsiteY1" fmla="*/ 106325 h 4026579"/>
              <a:gd name="connsiteX2" fmla="*/ 5406656 w 5411973"/>
              <a:gd name="connsiteY2" fmla="*/ 712381 h 4026579"/>
              <a:gd name="connsiteX3" fmla="*/ 5305647 w 5411973"/>
              <a:gd name="connsiteY3" fmla="*/ 701749 h 4026579"/>
              <a:gd name="connsiteX4" fmla="*/ 5284382 w 5411973"/>
              <a:gd name="connsiteY4" fmla="*/ 1472609 h 4026579"/>
              <a:gd name="connsiteX5" fmla="*/ 5135526 w 5411973"/>
              <a:gd name="connsiteY5" fmla="*/ 1477925 h 4026579"/>
              <a:gd name="connsiteX6" fmla="*/ 5151475 w 5411973"/>
              <a:gd name="connsiteY6" fmla="*/ 2094614 h 4026579"/>
              <a:gd name="connsiteX7" fmla="*/ 4843131 w 5411973"/>
              <a:gd name="connsiteY7" fmla="*/ 2094614 h 4026579"/>
              <a:gd name="connsiteX8" fmla="*/ 4837814 w 5411973"/>
              <a:gd name="connsiteY8" fmla="*/ 2259418 h 4026579"/>
              <a:gd name="connsiteX9" fmla="*/ 4542259 w 5411973"/>
              <a:gd name="connsiteY9" fmla="*/ 2270051 h 4026579"/>
              <a:gd name="connsiteX10" fmla="*/ 4516718 w 5411973"/>
              <a:gd name="connsiteY10" fmla="*/ 2402957 h 4026579"/>
              <a:gd name="connsiteX11" fmla="*/ 3752253 w 5411973"/>
              <a:gd name="connsiteY11" fmla="*/ 2402959 h 4026579"/>
              <a:gd name="connsiteX12" fmla="*/ 3742661 w 5411973"/>
              <a:gd name="connsiteY12" fmla="*/ 2553970 h 4026579"/>
              <a:gd name="connsiteX13" fmla="*/ 3572540 w 5411973"/>
              <a:gd name="connsiteY13" fmla="*/ 2557130 h 4026579"/>
              <a:gd name="connsiteX14" fmla="*/ 3576816 w 5411973"/>
              <a:gd name="connsiteY14" fmla="*/ 2707026 h 4026579"/>
              <a:gd name="connsiteX15" fmla="*/ 3285461 w 5411973"/>
              <a:gd name="connsiteY15" fmla="*/ 2705986 h 4026579"/>
              <a:gd name="connsiteX16" fmla="*/ 3264196 w 5411973"/>
              <a:gd name="connsiteY16" fmla="*/ 2961167 h 4026579"/>
              <a:gd name="connsiteX17" fmla="*/ 3113222 w 5411973"/>
              <a:gd name="connsiteY17" fmla="*/ 2960090 h 4026579"/>
              <a:gd name="connsiteX18" fmla="*/ 3129132 w 5411973"/>
              <a:gd name="connsiteY18" fmla="*/ 3407735 h 4026579"/>
              <a:gd name="connsiteX19" fmla="*/ 1560830 w 5411973"/>
              <a:gd name="connsiteY19" fmla="*/ 4026579 h 4026579"/>
              <a:gd name="connsiteX20" fmla="*/ 1583209 w 5411973"/>
              <a:gd name="connsiteY20" fmla="*/ 3879806 h 4026579"/>
              <a:gd name="connsiteX21" fmla="*/ 1105786 w 5411973"/>
              <a:gd name="connsiteY21" fmla="*/ 3886200 h 4026579"/>
              <a:gd name="connsiteX22" fmla="*/ 1088797 w 5411973"/>
              <a:gd name="connsiteY22" fmla="*/ 4023382 h 4026579"/>
              <a:gd name="connsiteX23" fmla="*/ 313698 w 5411973"/>
              <a:gd name="connsiteY23" fmla="*/ 4014869 h 4026579"/>
              <a:gd name="connsiteX24" fmla="*/ 318977 w 5411973"/>
              <a:gd name="connsiteY24" fmla="*/ 3870251 h 4026579"/>
              <a:gd name="connsiteX25" fmla="*/ 5317 w 5411973"/>
              <a:gd name="connsiteY25" fmla="*/ 3891516 h 4026579"/>
              <a:gd name="connsiteX26" fmla="*/ 0 w 5411973"/>
              <a:gd name="connsiteY26" fmla="*/ 3269511 h 4026579"/>
              <a:gd name="connsiteX27" fmla="*/ 292396 w 5411973"/>
              <a:gd name="connsiteY27" fmla="*/ 3258879 h 4026579"/>
              <a:gd name="connsiteX28" fmla="*/ 324293 w 5411973"/>
              <a:gd name="connsiteY28" fmla="*/ 2503967 h 4026579"/>
              <a:gd name="connsiteX29" fmla="*/ 606056 w 5411973"/>
              <a:gd name="connsiteY29" fmla="*/ 2488018 h 4026579"/>
              <a:gd name="connsiteX30" fmla="*/ 606056 w 5411973"/>
              <a:gd name="connsiteY30" fmla="*/ 2328530 h 4026579"/>
              <a:gd name="connsiteX31" fmla="*/ 808075 w 5411973"/>
              <a:gd name="connsiteY31" fmla="*/ 2333846 h 4026579"/>
              <a:gd name="connsiteX32" fmla="*/ 813391 w 5411973"/>
              <a:gd name="connsiteY32" fmla="*/ 2179674 h 4026579"/>
              <a:gd name="connsiteX33" fmla="*/ 1089838 w 5411973"/>
              <a:gd name="connsiteY33" fmla="*/ 2184990 h 4026579"/>
              <a:gd name="connsiteX34" fmla="*/ 1095154 w 5411973"/>
              <a:gd name="connsiteY34" fmla="*/ 2041451 h 4026579"/>
              <a:gd name="connsiteX35" fmla="*/ 1589568 w 5411973"/>
              <a:gd name="connsiteY35" fmla="*/ 2036135 h 4026579"/>
              <a:gd name="connsiteX36" fmla="*/ 1589568 w 5411973"/>
              <a:gd name="connsiteY36" fmla="*/ 1881963 h 4026579"/>
              <a:gd name="connsiteX37" fmla="*/ 1876647 w 5411973"/>
              <a:gd name="connsiteY37" fmla="*/ 1871330 h 4026579"/>
              <a:gd name="connsiteX38" fmla="*/ 1881963 w 5411973"/>
              <a:gd name="connsiteY38" fmla="*/ 1717158 h 4026579"/>
              <a:gd name="connsiteX39" fmla="*/ 2030819 w 5411973"/>
              <a:gd name="connsiteY39" fmla="*/ 1717158 h 4026579"/>
              <a:gd name="connsiteX40" fmla="*/ 2025503 w 5411973"/>
              <a:gd name="connsiteY40" fmla="*/ 1472609 h 4026579"/>
              <a:gd name="connsiteX41" fmla="*/ 2184991 w 5411973"/>
              <a:gd name="connsiteY41" fmla="*/ 1483242 h 4026579"/>
              <a:gd name="connsiteX42" fmla="*/ 2179675 w 5411973"/>
              <a:gd name="connsiteY42" fmla="*/ 1355651 h 4026579"/>
              <a:gd name="connsiteX43" fmla="*/ 2445489 w 5411973"/>
              <a:gd name="connsiteY43" fmla="*/ 1350335 h 4026579"/>
              <a:gd name="connsiteX44" fmla="*/ 2445489 w 5411973"/>
              <a:gd name="connsiteY44" fmla="*/ 1196163 h 4026579"/>
              <a:gd name="connsiteX45" fmla="*/ 2759149 w 5411973"/>
              <a:gd name="connsiteY45" fmla="*/ 1201479 h 4026579"/>
              <a:gd name="connsiteX46" fmla="*/ 2753833 w 5411973"/>
              <a:gd name="connsiteY46" fmla="*/ 1047307 h 4026579"/>
              <a:gd name="connsiteX47" fmla="*/ 3072810 w 5411973"/>
              <a:gd name="connsiteY47" fmla="*/ 1031358 h 4026579"/>
              <a:gd name="connsiteX48" fmla="*/ 3072810 w 5411973"/>
              <a:gd name="connsiteY48" fmla="*/ 887818 h 4026579"/>
              <a:gd name="connsiteX49" fmla="*/ 3381154 w 5411973"/>
              <a:gd name="connsiteY49" fmla="*/ 882502 h 4026579"/>
              <a:gd name="connsiteX50" fmla="*/ 3379036 w 5411973"/>
              <a:gd name="connsiteY50" fmla="*/ 735803 h 4026579"/>
              <a:gd name="connsiteX51" fmla="*/ 3859619 w 5411973"/>
              <a:gd name="connsiteY51" fmla="*/ 717697 h 4026579"/>
              <a:gd name="connsiteX52" fmla="*/ 3848986 w 5411973"/>
              <a:gd name="connsiteY52" fmla="*/ 579474 h 4026579"/>
              <a:gd name="connsiteX53" fmla="*/ 4003159 w 5411973"/>
              <a:gd name="connsiteY53" fmla="*/ 579474 h 4026579"/>
              <a:gd name="connsiteX54" fmla="*/ 4003159 w 5411973"/>
              <a:gd name="connsiteY54" fmla="*/ 419986 h 4026579"/>
              <a:gd name="connsiteX55" fmla="*/ 4162647 w 5411973"/>
              <a:gd name="connsiteY55" fmla="*/ 414670 h 4026579"/>
              <a:gd name="connsiteX56" fmla="*/ 4162647 w 5411973"/>
              <a:gd name="connsiteY56" fmla="*/ 260497 h 4026579"/>
              <a:gd name="connsiteX57" fmla="*/ 4470991 w 5411973"/>
              <a:gd name="connsiteY57" fmla="*/ 255181 h 4026579"/>
              <a:gd name="connsiteX58" fmla="*/ 4470991 w 5411973"/>
              <a:gd name="connsiteY58" fmla="*/ 106325 h 4026579"/>
              <a:gd name="connsiteX59" fmla="*/ 4938824 w 5411973"/>
              <a:gd name="connsiteY59" fmla="*/ 106325 h 4026579"/>
              <a:gd name="connsiteX60" fmla="*/ 4944140 w 5411973"/>
              <a:gd name="connsiteY60" fmla="*/ 0 h 4026579"/>
              <a:gd name="connsiteX61" fmla="*/ 5252484 w 5411973"/>
              <a:gd name="connsiteY61" fmla="*/ 0 h 4026579"/>
              <a:gd name="connsiteX62" fmla="*/ 5247168 w 5411973"/>
              <a:gd name="connsiteY62" fmla="*/ 101009 h 4026579"/>
              <a:gd name="connsiteX0" fmla="*/ 5247168 w 5411973"/>
              <a:gd name="connsiteY0" fmla="*/ 101009 h 4026579"/>
              <a:gd name="connsiteX1" fmla="*/ 5411973 w 5411973"/>
              <a:gd name="connsiteY1" fmla="*/ 106325 h 4026579"/>
              <a:gd name="connsiteX2" fmla="*/ 5406656 w 5411973"/>
              <a:gd name="connsiteY2" fmla="*/ 712381 h 4026579"/>
              <a:gd name="connsiteX3" fmla="*/ 5305647 w 5411973"/>
              <a:gd name="connsiteY3" fmla="*/ 701749 h 4026579"/>
              <a:gd name="connsiteX4" fmla="*/ 5284382 w 5411973"/>
              <a:gd name="connsiteY4" fmla="*/ 1472609 h 4026579"/>
              <a:gd name="connsiteX5" fmla="*/ 5135526 w 5411973"/>
              <a:gd name="connsiteY5" fmla="*/ 1477925 h 4026579"/>
              <a:gd name="connsiteX6" fmla="*/ 5151475 w 5411973"/>
              <a:gd name="connsiteY6" fmla="*/ 2094614 h 4026579"/>
              <a:gd name="connsiteX7" fmla="*/ 4843131 w 5411973"/>
              <a:gd name="connsiteY7" fmla="*/ 2094614 h 4026579"/>
              <a:gd name="connsiteX8" fmla="*/ 4837814 w 5411973"/>
              <a:gd name="connsiteY8" fmla="*/ 2259418 h 4026579"/>
              <a:gd name="connsiteX9" fmla="*/ 4542259 w 5411973"/>
              <a:gd name="connsiteY9" fmla="*/ 2270051 h 4026579"/>
              <a:gd name="connsiteX10" fmla="*/ 4516718 w 5411973"/>
              <a:gd name="connsiteY10" fmla="*/ 2402957 h 4026579"/>
              <a:gd name="connsiteX11" fmla="*/ 3752253 w 5411973"/>
              <a:gd name="connsiteY11" fmla="*/ 2402959 h 4026579"/>
              <a:gd name="connsiteX12" fmla="*/ 3742661 w 5411973"/>
              <a:gd name="connsiteY12" fmla="*/ 2553970 h 4026579"/>
              <a:gd name="connsiteX13" fmla="*/ 3572540 w 5411973"/>
              <a:gd name="connsiteY13" fmla="*/ 2557130 h 4026579"/>
              <a:gd name="connsiteX14" fmla="*/ 3576816 w 5411973"/>
              <a:gd name="connsiteY14" fmla="*/ 2707026 h 4026579"/>
              <a:gd name="connsiteX15" fmla="*/ 3285461 w 5411973"/>
              <a:gd name="connsiteY15" fmla="*/ 2705986 h 4026579"/>
              <a:gd name="connsiteX16" fmla="*/ 3264196 w 5411973"/>
              <a:gd name="connsiteY16" fmla="*/ 2961167 h 4026579"/>
              <a:gd name="connsiteX17" fmla="*/ 3113222 w 5411973"/>
              <a:gd name="connsiteY17" fmla="*/ 2960090 h 4026579"/>
              <a:gd name="connsiteX18" fmla="*/ 3129132 w 5411973"/>
              <a:gd name="connsiteY18" fmla="*/ 3407735 h 4026579"/>
              <a:gd name="connsiteX19" fmla="*/ 1560830 w 5411973"/>
              <a:gd name="connsiteY19" fmla="*/ 4026579 h 4026579"/>
              <a:gd name="connsiteX20" fmla="*/ 1583209 w 5411973"/>
              <a:gd name="connsiteY20" fmla="*/ 3879806 h 4026579"/>
              <a:gd name="connsiteX21" fmla="*/ 1105786 w 5411973"/>
              <a:gd name="connsiteY21" fmla="*/ 3886200 h 4026579"/>
              <a:gd name="connsiteX22" fmla="*/ 1088797 w 5411973"/>
              <a:gd name="connsiteY22" fmla="*/ 4023382 h 4026579"/>
              <a:gd name="connsiteX23" fmla="*/ 313698 w 5411973"/>
              <a:gd name="connsiteY23" fmla="*/ 4014869 h 4026579"/>
              <a:gd name="connsiteX24" fmla="*/ 318977 w 5411973"/>
              <a:gd name="connsiteY24" fmla="*/ 3870251 h 4026579"/>
              <a:gd name="connsiteX25" fmla="*/ 5317 w 5411973"/>
              <a:gd name="connsiteY25" fmla="*/ 3891516 h 4026579"/>
              <a:gd name="connsiteX26" fmla="*/ 0 w 5411973"/>
              <a:gd name="connsiteY26" fmla="*/ 3269511 h 4026579"/>
              <a:gd name="connsiteX27" fmla="*/ 292396 w 5411973"/>
              <a:gd name="connsiteY27" fmla="*/ 3258879 h 4026579"/>
              <a:gd name="connsiteX28" fmla="*/ 324293 w 5411973"/>
              <a:gd name="connsiteY28" fmla="*/ 2503967 h 4026579"/>
              <a:gd name="connsiteX29" fmla="*/ 606056 w 5411973"/>
              <a:gd name="connsiteY29" fmla="*/ 2488018 h 4026579"/>
              <a:gd name="connsiteX30" fmla="*/ 606056 w 5411973"/>
              <a:gd name="connsiteY30" fmla="*/ 2328530 h 4026579"/>
              <a:gd name="connsiteX31" fmla="*/ 808075 w 5411973"/>
              <a:gd name="connsiteY31" fmla="*/ 2333846 h 4026579"/>
              <a:gd name="connsiteX32" fmla="*/ 813391 w 5411973"/>
              <a:gd name="connsiteY32" fmla="*/ 2179674 h 4026579"/>
              <a:gd name="connsiteX33" fmla="*/ 1089838 w 5411973"/>
              <a:gd name="connsiteY33" fmla="*/ 2184990 h 4026579"/>
              <a:gd name="connsiteX34" fmla="*/ 1095154 w 5411973"/>
              <a:gd name="connsiteY34" fmla="*/ 2041451 h 4026579"/>
              <a:gd name="connsiteX35" fmla="*/ 1589568 w 5411973"/>
              <a:gd name="connsiteY35" fmla="*/ 2036135 h 4026579"/>
              <a:gd name="connsiteX36" fmla="*/ 1589568 w 5411973"/>
              <a:gd name="connsiteY36" fmla="*/ 1881963 h 4026579"/>
              <a:gd name="connsiteX37" fmla="*/ 1876647 w 5411973"/>
              <a:gd name="connsiteY37" fmla="*/ 1871330 h 4026579"/>
              <a:gd name="connsiteX38" fmla="*/ 1881963 w 5411973"/>
              <a:gd name="connsiteY38" fmla="*/ 1717158 h 4026579"/>
              <a:gd name="connsiteX39" fmla="*/ 2030819 w 5411973"/>
              <a:gd name="connsiteY39" fmla="*/ 1717158 h 4026579"/>
              <a:gd name="connsiteX40" fmla="*/ 2025503 w 5411973"/>
              <a:gd name="connsiteY40" fmla="*/ 1472609 h 4026579"/>
              <a:gd name="connsiteX41" fmla="*/ 2184991 w 5411973"/>
              <a:gd name="connsiteY41" fmla="*/ 1483242 h 4026579"/>
              <a:gd name="connsiteX42" fmla="*/ 2179675 w 5411973"/>
              <a:gd name="connsiteY42" fmla="*/ 1355651 h 4026579"/>
              <a:gd name="connsiteX43" fmla="*/ 2445489 w 5411973"/>
              <a:gd name="connsiteY43" fmla="*/ 1350335 h 4026579"/>
              <a:gd name="connsiteX44" fmla="*/ 2445489 w 5411973"/>
              <a:gd name="connsiteY44" fmla="*/ 1196163 h 4026579"/>
              <a:gd name="connsiteX45" fmla="*/ 2759149 w 5411973"/>
              <a:gd name="connsiteY45" fmla="*/ 1201479 h 4026579"/>
              <a:gd name="connsiteX46" fmla="*/ 2753833 w 5411973"/>
              <a:gd name="connsiteY46" fmla="*/ 1047307 h 4026579"/>
              <a:gd name="connsiteX47" fmla="*/ 3072810 w 5411973"/>
              <a:gd name="connsiteY47" fmla="*/ 1031358 h 4026579"/>
              <a:gd name="connsiteX48" fmla="*/ 3072810 w 5411973"/>
              <a:gd name="connsiteY48" fmla="*/ 887818 h 4026579"/>
              <a:gd name="connsiteX49" fmla="*/ 3381154 w 5411973"/>
              <a:gd name="connsiteY49" fmla="*/ 882502 h 4026579"/>
              <a:gd name="connsiteX50" fmla="*/ 3388628 w 5411973"/>
              <a:gd name="connsiteY50" fmla="*/ 726211 h 4026579"/>
              <a:gd name="connsiteX51" fmla="*/ 3859619 w 5411973"/>
              <a:gd name="connsiteY51" fmla="*/ 717697 h 4026579"/>
              <a:gd name="connsiteX52" fmla="*/ 3848986 w 5411973"/>
              <a:gd name="connsiteY52" fmla="*/ 579474 h 4026579"/>
              <a:gd name="connsiteX53" fmla="*/ 4003159 w 5411973"/>
              <a:gd name="connsiteY53" fmla="*/ 579474 h 4026579"/>
              <a:gd name="connsiteX54" fmla="*/ 4003159 w 5411973"/>
              <a:gd name="connsiteY54" fmla="*/ 419986 h 4026579"/>
              <a:gd name="connsiteX55" fmla="*/ 4162647 w 5411973"/>
              <a:gd name="connsiteY55" fmla="*/ 414670 h 4026579"/>
              <a:gd name="connsiteX56" fmla="*/ 4162647 w 5411973"/>
              <a:gd name="connsiteY56" fmla="*/ 260497 h 4026579"/>
              <a:gd name="connsiteX57" fmla="*/ 4470991 w 5411973"/>
              <a:gd name="connsiteY57" fmla="*/ 255181 h 4026579"/>
              <a:gd name="connsiteX58" fmla="*/ 4470991 w 5411973"/>
              <a:gd name="connsiteY58" fmla="*/ 106325 h 4026579"/>
              <a:gd name="connsiteX59" fmla="*/ 4938824 w 5411973"/>
              <a:gd name="connsiteY59" fmla="*/ 106325 h 4026579"/>
              <a:gd name="connsiteX60" fmla="*/ 4944140 w 5411973"/>
              <a:gd name="connsiteY60" fmla="*/ 0 h 4026579"/>
              <a:gd name="connsiteX61" fmla="*/ 5252484 w 5411973"/>
              <a:gd name="connsiteY61" fmla="*/ 0 h 4026579"/>
              <a:gd name="connsiteX62" fmla="*/ 5247168 w 5411973"/>
              <a:gd name="connsiteY62" fmla="*/ 101009 h 4026579"/>
              <a:gd name="connsiteX0" fmla="*/ 5247168 w 5411973"/>
              <a:gd name="connsiteY0" fmla="*/ 101009 h 4026579"/>
              <a:gd name="connsiteX1" fmla="*/ 5411973 w 5411973"/>
              <a:gd name="connsiteY1" fmla="*/ 106325 h 4026579"/>
              <a:gd name="connsiteX2" fmla="*/ 5406656 w 5411973"/>
              <a:gd name="connsiteY2" fmla="*/ 712381 h 4026579"/>
              <a:gd name="connsiteX3" fmla="*/ 5305647 w 5411973"/>
              <a:gd name="connsiteY3" fmla="*/ 701749 h 4026579"/>
              <a:gd name="connsiteX4" fmla="*/ 5284382 w 5411973"/>
              <a:gd name="connsiteY4" fmla="*/ 1472609 h 4026579"/>
              <a:gd name="connsiteX5" fmla="*/ 5135526 w 5411973"/>
              <a:gd name="connsiteY5" fmla="*/ 1477925 h 4026579"/>
              <a:gd name="connsiteX6" fmla="*/ 5151475 w 5411973"/>
              <a:gd name="connsiteY6" fmla="*/ 2094614 h 4026579"/>
              <a:gd name="connsiteX7" fmla="*/ 4843131 w 5411973"/>
              <a:gd name="connsiteY7" fmla="*/ 2094614 h 4026579"/>
              <a:gd name="connsiteX8" fmla="*/ 4837814 w 5411973"/>
              <a:gd name="connsiteY8" fmla="*/ 2259418 h 4026579"/>
              <a:gd name="connsiteX9" fmla="*/ 4542259 w 5411973"/>
              <a:gd name="connsiteY9" fmla="*/ 2270051 h 4026579"/>
              <a:gd name="connsiteX10" fmla="*/ 4516718 w 5411973"/>
              <a:gd name="connsiteY10" fmla="*/ 2402957 h 4026579"/>
              <a:gd name="connsiteX11" fmla="*/ 3752253 w 5411973"/>
              <a:gd name="connsiteY11" fmla="*/ 2402959 h 4026579"/>
              <a:gd name="connsiteX12" fmla="*/ 3742661 w 5411973"/>
              <a:gd name="connsiteY12" fmla="*/ 2553970 h 4026579"/>
              <a:gd name="connsiteX13" fmla="*/ 3572540 w 5411973"/>
              <a:gd name="connsiteY13" fmla="*/ 2557130 h 4026579"/>
              <a:gd name="connsiteX14" fmla="*/ 3576816 w 5411973"/>
              <a:gd name="connsiteY14" fmla="*/ 2707026 h 4026579"/>
              <a:gd name="connsiteX15" fmla="*/ 3285461 w 5411973"/>
              <a:gd name="connsiteY15" fmla="*/ 2705986 h 4026579"/>
              <a:gd name="connsiteX16" fmla="*/ 3264196 w 5411973"/>
              <a:gd name="connsiteY16" fmla="*/ 2961167 h 4026579"/>
              <a:gd name="connsiteX17" fmla="*/ 3113222 w 5411973"/>
              <a:gd name="connsiteY17" fmla="*/ 2960090 h 4026579"/>
              <a:gd name="connsiteX18" fmla="*/ 3129132 w 5411973"/>
              <a:gd name="connsiteY18" fmla="*/ 3407735 h 4026579"/>
              <a:gd name="connsiteX19" fmla="*/ 1560830 w 5411973"/>
              <a:gd name="connsiteY19" fmla="*/ 4026579 h 4026579"/>
              <a:gd name="connsiteX20" fmla="*/ 1583209 w 5411973"/>
              <a:gd name="connsiteY20" fmla="*/ 3879806 h 4026579"/>
              <a:gd name="connsiteX21" fmla="*/ 1105786 w 5411973"/>
              <a:gd name="connsiteY21" fmla="*/ 3886200 h 4026579"/>
              <a:gd name="connsiteX22" fmla="*/ 1088797 w 5411973"/>
              <a:gd name="connsiteY22" fmla="*/ 4023382 h 4026579"/>
              <a:gd name="connsiteX23" fmla="*/ 313698 w 5411973"/>
              <a:gd name="connsiteY23" fmla="*/ 4014869 h 4026579"/>
              <a:gd name="connsiteX24" fmla="*/ 318977 w 5411973"/>
              <a:gd name="connsiteY24" fmla="*/ 3870251 h 4026579"/>
              <a:gd name="connsiteX25" fmla="*/ 5317 w 5411973"/>
              <a:gd name="connsiteY25" fmla="*/ 3891516 h 4026579"/>
              <a:gd name="connsiteX26" fmla="*/ 0 w 5411973"/>
              <a:gd name="connsiteY26" fmla="*/ 3269511 h 4026579"/>
              <a:gd name="connsiteX27" fmla="*/ 292396 w 5411973"/>
              <a:gd name="connsiteY27" fmla="*/ 3258879 h 4026579"/>
              <a:gd name="connsiteX28" fmla="*/ 324293 w 5411973"/>
              <a:gd name="connsiteY28" fmla="*/ 2503967 h 4026579"/>
              <a:gd name="connsiteX29" fmla="*/ 606056 w 5411973"/>
              <a:gd name="connsiteY29" fmla="*/ 2488018 h 4026579"/>
              <a:gd name="connsiteX30" fmla="*/ 606056 w 5411973"/>
              <a:gd name="connsiteY30" fmla="*/ 2328530 h 4026579"/>
              <a:gd name="connsiteX31" fmla="*/ 808075 w 5411973"/>
              <a:gd name="connsiteY31" fmla="*/ 2333846 h 4026579"/>
              <a:gd name="connsiteX32" fmla="*/ 813391 w 5411973"/>
              <a:gd name="connsiteY32" fmla="*/ 2179674 h 4026579"/>
              <a:gd name="connsiteX33" fmla="*/ 1089838 w 5411973"/>
              <a:gd name="connsiteY33" fmla="*/ 2184990 h 4026579"/>
              <a:gd name="connsiteX34" fmla="*/ 1095154 w 5411973"/>
              <a:gd name="connsiteY34" fmla="*/ 2041451 h 4026579"/>
              <a:gd name="connsiteX35" fmla="*/ 1589568 w 5411973"/>
              <a:gd name="connsiteY35" fmla="*/ 2036135 h 4026579"/>
              <a:gd name="connsiteX36" fmla="*/ 1589568 w 5411973"/>
              <a:gd name="connsiteY36" fmla="*/ 1881963 h 4026579"/>
              <a:gd name="connsiteX37" fmla="*/ 1876647 w 5411973"/>
              <a:gd name="connsiteY37" fmla="*/ 1871330 h 4026579"/>
              <a:gd name="connsiteX38" fmla="*/ 1881963 w 5411973"/>
              <a:gd name="connsiteY38" fmla="*/ 1717158 h 4026579"/>
              <a:gd name="connsiteX39" fmla="*/ 2030819 w 5411973"/>
              <a:gd name="connsiteY39" fmla="*/ 1717158 h 4026579"/>
              <a:gd name="connsiteX40" fmla="*/ 2025503 w 5411973"/>
              <a:gd name="connsiteY40" fmla="*/ 1472609 h 4026579"/>
              <a:gd name="connsiteX41" fmla="*/ 2184991 w 5411973"/>
              <a:gd name="connsiteY41" fmla="*/ 1483242 h 4026579"/>
              <a:gd name="connsiteX42" fmla="*/ 2179675 w 5411973"/>
              <a:gd name="connsiteY42" fmla="*/ 1355651 h 4026579"/>
              <a:gd name="connsiteX43" fmla="*/ 2445489 w 5411973"/>
              <a:gd name="connsiteY43" fmla="*/ 1350335 h 4026579"/>
              <a:gd name="connsiteX44" fmla="*/ 2445489 w 5411973"/>
              <a:gd name="connsiteY44" fmla="*/ 1196163 h 4026579"/>
              <a:gd name="connsiteX45" fmla="*/ 2759149 w 5411973"/>
              <a:gd name="connsiteY45" fmla="*/ 1201479 h 4026579"/>
              <a:gd name="connsiteX46" fmla="*/ 2753833 w 5411973"/>
              <a:gd name="connsiteY46" fmla="*/ 1047307 h 4026579"/>
              <a:gd name="connsiteX47" fmla="*/ 3072810 w 5411973"/>
              <a:gd name="connsiteY47" fmla="*/ 1031358 h 4026579"/>
              <a:gd name="connsiteX48" fmla="*/ 3072810 w 5411973"/>
              <a:gd name="connsiteY48" fmla="*/ 887818 h 4026579"/>
              <a:gd name="connsiteX49" fmla="*/ 3381154 w 5411973"/>
              <a:gd name="connsiteY49" fmla="*/ 882502 h 4026579"/>
              <a:gd name="connsiteX50" fmla="*/ 3388628 w 5411973"/>
              <a:gd name="connsiteY50" fmla="*/ 726211 h 4026579"/>
              <a:gd name="connsiteX51" fmla="*/ 3850027 w 5411973"/>
              <a:gd name="connsiteY51" fmla="*/ 733683 h 4026579"/>
              <a:gd name="connsiteX52" fmla="*/ 3848986 w 5411973"/>
              <a:gd name="connsiteY52" fmla="*/ 579474 h 4026579"/>
              <a:gd name="connsiteX53" fmla="*/ 4003159 w 5411973"/>
              <a:gd name="connsiteY53" fmla="*/ 579474 h 4026579"/>
              <a:gd name="connsiteX54" fmla="*/ 4003159 w 5411973"/>
              <a:gd name="connsiteY54" fmla="*/ 419986 h 4026579"/>
              <a:gd name="connsiteX55" fmla="*/ 4162647 w 5411973"/>
              <a:gd name="connsiteY55" fmla="*/ 414670 h 4026579"/>
              <a:gd name="connsiteX56" fmla="*/ 4162647 w 5411973"/>
              <a:gd name="connsiteY56" fmla="*/ 260497 h 4026579"/>
              <a:gd name="connsiteX57" fmla="*/ 4470991 w 5411973"/>
              <a:gd name="connsiteY57" fmla="*/ 255181 h 4026579"/>
              <a:gd name="connsiteX58" fmla="*/ 4470991 w 5411973"/>
              <a:gd name="connsiteY58" fmla="*/ 106325 h 4026579"/>
              <a:gd name="connsiteX59" fmla="*/ 4938824 w 5411973"/>
              <a:gd name="connsiteY59" fmla="*/ 106325 h 4026579"/>
              <a:gd name="connsiteX60" fmla="*/ 4944140 w 5411973"/>
              <a:gd name="connsiteY60" fmla="*/ 0 h 4026579"/>
              <a:gd name="connsiteX61" fmla="*/ 5252484 w 5411973"/>
              <a:gd name="connsiteY61" fmla="*/ 0 h 4026579"/>
              <a:gd name="connsiteX62" fmla="*/ 5247168 w 5411973"/>
              <a:gd name="connsiteY62" fmla="*/ 101009 h 4026579"/>
              <a:gd name="connsiteX0" fmla="*/ 5247168 w 5411973"/>
              <a:gd name="connsiteY0" fmla="*/ 101009 h 4026579"/>
              <a:gd name="connsiteX1" fmla="*/ 5411973 w 5411973"/>
              <a:gd name="connsiteY1" fmla="*/ 106325 h 4026579"/>
              <a:gd name="connsiteX2" fmla="*/ 5406656 w 5411973"/>
              <a:gd name="connsiteY2" fmla="*/ 712381 h 4026579"/>
              <a:gd name="connsiteX3" fmla="*/ 5305647 w 5411973"/>
              <a:gd name="connsiteY3" fmla="*/ 701749 h 4026579"/>
              <a:gd name="connsiteX4" fmla="*/ 5284382 w 5411973"/>
              <a:gd name="connsiteY4" fmla="*/ 1472609 h 4026579"/>
              <a:gd name="connsiteX5" fmla="*/ 5135526 w 5411973"/>
              <a:gd name="connsiteY5" fmla="*/ 1477925 h 4026579"/>
              <a:gd name="connsiteX6" fmla="*/ 5151475 w 5411973"/>
              <a:gd name="connsiteY6" fmla="*/ 2094614 h 4026579"/>
              <a:gd name="connsiteX7" fmla="*/ 4843131 w 5411973"/>
              <a:gd name="connsiteY7" fmla="*/ 2094614 h 4026579"/>
              <a:gd name="connsiteX8" fmla="*/ 4837814 w 5411973"/>
              <a:gd name="connsiteY8" fmla="*/ 2259418 h 4026579"/>
              <a:gd name="connsiteX9" fmla="*/ 4542259 w 5411973"/>
              <a:gd name="connsiteY9" fmla="*/ 2270051 h 4026579"/>
              <a:gd name="connsiteX10" fmla="*/ 4516718 w 5411973"/>
              <a:gd name="connsiteY10" fmla="*/ 2402957 h 4026579"/>
              <a:gd name="connsiteX11" fmla="*/ 3752253 w 5411973"/>
              <a:gd name="connsiteY11" fmla="*/ 2402959 h 4026579"/>
              <a:gd name="connsiteX12" fmla="*/ 3742661 w 5411973"/>
              <a:gd name="connsiteY12" fmla="*/ 2553970 h 4026579"/>
              <a:gd name="connsiteX13" fmla="*/ 3572540 w 5411973"/>
              <a:gd name="connsiteY13" fmla="*/ 2557130 h 4026579"/>
              <a:gd name="connsiteX14" fmla="*/ 3576816 w 5411973"/>
              <a:gd name="connsiteY14" fmla="*/ 2707026 h 4026579"/>
              <a:gd name="connsiteX15" fmla="*/ 3285461 w 5411973"/>
              <a:gd name="connsiteY15" fmla="*/ 2705986 h 4026579"/>
              <a:gd name="connsiteX16" fmla="*/ 3264196 w 5411973"/>
              <a:gd name="connsiteY16" fmla="*/ 2961167 h 4026579"/>
              <a:gd name="connsiteX17" fmla="*/ 3113222 w 5411973"/>
              <a:gd name="connsiteY17" fmla="*/ 2960090 h 4026579"/>
              <a:gd name="connsiteX18" fmla="*/ 3129132 w 5411973"/>
              <a:gd name="connsiteY18" fmla="*/ 3407735 h 4026579"/>
              <a:gd name="connsiteX19" fmla="*/ 1560830 w 5411973"/>
              <a:gd name="connsiteY19" fmla="*/ 4026579 h 4026579"/>
              <a:gd name="connsiteX20" fmla="*/ 1583209 w 5411973"/>
              <a:gd name="connsiteY20" fmla="*/ 3879806 h 4026579"/>
              <a:gd name="connsiteX21" fmla="*/ 1105786 w 5411973"/>
              <a:gd name="connsiteY21" fmla="*/ 3886200 h 4026579"/>
              <a:gd name="connsiteX22" fmla="*/ 1088797 w 5411973"/>
              <a:gd name="connsiteY22" fmla="*/ 4023382 h 4026579"/>
              <a:gd name="connsiteX23" fmla="*/ 313698 w 5411973"/>
              <a:gd name="connsiteY23" fmla="*/ 4014869 h 4026579"/>
              <a:gd name="connsiteX24" fmla="*/ 318977 w 5411973"/>
              <a:gd name="connsiteY24" fmla="*/ 3870251 h 4026579"/>
              <a:gd name="connsiteX25" fmla="*/ 5317 w 5411973"/>
              <a:gd name="connsiteY25" fmla="*/ 3891516 h 4026579"/>
              <a:gd name="connsiteX26" fmla="*/ 0 w 5411973"/>
              <a:gd name="connsiteY26" fmla="*/ 3269511 h 4026579"/>
              <a:gd name="connsiteX27" fmla="*/ 292396 w 5411973"/>
              <a:gd name="connsiteY27" fmla="*/ 3258879 h 4026579"/>
              <a:gd name="connsiteX28" fmla="*/ 324293 w 5411973"/>
              <a:gd name="connsiteY28" fmla="*/ 2503967 h 4026579"/>
              <a:gd name="connsiteX29" fmla="*/ 606056 w 5411973"/>
              <a:gd name="connsiteY29" fmla="*/ 2488018 h 4026579"/>
              <a:gd name="connsiteX30" fmla="*/ 606056 w 5411973"/>
              <a:gd name="connsiteY30" fmla="*/ 2328530 h 4026579"/>
              <a:gd name="connsiteX31" fmla="*/ 808075 w 5411973"/>
              <a:gd name="connsiteY31" fmla="*/ 2333846 h 4026579"/>
              <a:gd name="connsiteX32" fmla="*/ 813391 w 5411973"/>
              <a:gd name="connsiteY32" fmla="*/ 2179674 h 4026579"/>
              <a:gd name="connsiteX33" fmla="*/ 1089838 w 5411973"/>
              <a:gd name="connsiteY33" fmla="*/ 2184990 h 4026579"/>
              <a:gd name="connsiteX34" fmla="*/ 1095154 w 5411973"/>
              <a:gd name="connsiteY34" fmla="*/ 2041451 h 4026579"/>
              <a:gd name="connsiteX35" fmla="*/ 1589568 w 5411973"/>
              <a:gd name="connsiteY35" fmla="*/ 2036135 h 4026579"/>
              <a:gd name="connsiteX36" fmla="*/ 1589568 w 5411973"/>
              <a:gd name="connsiteY36" fmla="*/ 1881963 h 4026579"/>
              <a:gd name="connsiteX37" fmla="*/ 1876647 w 5411973"/>
              <a:gd name="connsiteY37" fmla="*/ 1871330 h 4026579"/>
              <a:gd name="connsiteX38" fmla="*/ 1881963 w 5411973"/>
              <a:gd name="connsiteY38" fmla="*/ 1717158 h 4026579"/>
              <a:gd name="connsiteX39" fmla="*/ 2030819 w 5411973"/>
              <a:gd name="connsiteY39" fmla="*/ 1717158 h 4026579"/>
              <a:gd name="connsiteX40" fmla="*/ 2025503 w 5411973"/>
              <a:gd name="connsiteY40" fmla="*/ 1472609 h 4026579"/>
              <a:gd name="connsiteX41" fmla="*/ 2184991 w 5411973"/>
              <a:gd name="connsiteY41" fmla="*/ 1483242 h 4026579"/>
              <a:gd name="connsiteX42" fmla="*/ 2179675 w 5411973"/>
              <a:gd name="connsiteY42" fmla="*/ 1355651 h 4026579"/>
              <a:gd name="connsiteX43" fmla="*/ 2445489 w 5411973"/>
              <a:gd name="connsiteY43" fmla="*/ 1350335 h 4026579"/>
              <a:gd name="connsiteX44" fmla="*/ 2445489 w 5411973"/>
              <a:gd name="connsiteY44" fmla="*/ 1196163 h 4026579"/>
              <a:gd name="connsiteX45" fmla="*/ 2759149 w 5411973"/>
              <a:gd name="connsiteY45" fmla="*/ 1201479 h 4026579"/>
              <a:gd name="connsiteX46" fmla="*/ 2753833 w 5411973"/>
              <a:gd name="connsiteY46" fmla="*/ 1047307 h 4026579"/>
              <a:gd name="connsiteX47" fmla="*/ 3072810 w 5411973"/>
              <a:gd name="connsiteY47" fmla="*/ 1031358 h 4026579"/>
              <a:gd name="connsiteX48" fmla="*/ 3072810 w 5411973"/>
              <a:gd name="connsiteY48" fmla="*/ 887818 h 4026579"/>
              <a:gd name="connsiteX49" fmla="*/ 3381154 w 5411973"/>
              <a:gd name="connsiteY49" fmla="*/ 882502 h 4026579"/>
              <a:gd name="connsiteX50" fmla="*/ 3388628 w 5411973"/>
              <a:gd name="connsiteY50" fmla="*/ 726211 h 4026579"/>
              <a:gd name="connsiteX51" fmla="*/ 3850027 w 5411973"/>
              <a:gd name="connsiteY51" fmla="*/ 733683 h 4026579"/>
              <a:gd name="connsiteX52" fmla="*/ 3848986 w 5411973"/>
              <a:gd name="connsiteY52" fmla="*/ 566685 h 4026579"/>
              <a:gd name="connsiteX53" fmla="*/ 4003159 w 5411973"/>
              <a:gd name="connsiteY53" fmla="*/ 579474 h 4026579"/>
              <a:gd name="connsiteX54" fmla="*/ 4003159 w 5411973"/>
              <a:gd name="connsiteY54" fmla="*/ 419986 h 4026579"/>
              <a:gd name="connsiteX55" fmla="*/ 4162647 w 5411973"/>
              <a:gd name="connsiteY55" fmla="*/ 414670 h 4026579"/>
              <a:gd name="connsiteX56" fmla="*/ 4162647 w 5411973"/>
              <a:gd name="connsiteY56" fmla="*/ 260497 h 4026579"/>
              <a:gd name="connsiteX57" fmla="*/ 4470991 w 5411973"/>
              <a:gd name="connsiteY57" fmla="*/ 255181 h 4026579"/>
              <a:gd name="connsiteX58" fmla="*/ 4470991 w 5411973"/>
              <a:gd name="connsiteY58" fmla="*/ 106325 h 4026579"/>
              <a:gd name="connsiteX59" fmla="*/ 4938824 w 5411973"/>
              <a:gd name="connsiteY59" fmla="*/ 106325 h 4026579"/>
              <a:gd name="connsiteX60" fmla="*/ 4944140 w 5411973"/>
              <a:gd name="connsiteY60" fmla="*/ 0 h 4026579"/>
              <a:gd name="connsiteX61" fmla="*/ 5252484 w 5411973"/>
              <a:gd name="connsiteY61" fmla="*/ 0 h 4026579"/>
              <a:gd name="connsiteX62" fmla="*/ 5247168 w 5411973"/>
              <a:gd name="connsiteY62" fmla="*/ 101009 h 4026579"/>
              <a:gd name="connsiteX0" fmla="*/ 5247168 w 5411973"/>
              <a:gd name="connsiteY0" fmla="*/ 101009 h 4026579"/>
              <a:gd name="connsiteX1" fmla="*/ 5411973 w 5411973"/>
              <a:gd name="connsiteY1" fmla="*/ 106325 h 4026579"/>
              <a:gd name="connsiteX2" fmla="*/ 5406656 w 5411973"/>
              <a:gd name="connsiteY2" fmla="*/ 712381 h 4026579"/>
              <a:gd name="connsiteX3" fmla="*/ 5305647 w 5411973"/>
              <a:gd name="connsiteY3" fmla="*/ 701749 h 4026579"/>
              <a:gd name="connsiteX4" fmla="*/ 5284382 w 5411973"/>
              <a:gd name="connsiteY4" fmla="*/ 1472609 h 4026579"/>
              <a:gd name="connsiteX5" fmla="*/ 5135526 w 5411973"/>
              <a:gd name="connsiteY5" fmla="*/ 1477925 h 4026579"/>
              <a:gd name="connsiteX6" fmla="*/ 5151475 w 5411973"/>
              <a:gd name="connsiteY6" fmla="*/ 2094614 h 4026579"/>
              <a:gd name="connsiteX7" fmla="*/ 4843131 w 5411973"/>
              <a:gd name="connsiteY7" fmla="*/ 2094614 h 4026579"/>
              <a:gd name="connsiteX8" fmla="*/ 4837814 w 5411973"/>
              <a:gd name="connsiteY8" fmla="*/ 2259418 h 4026579"/>
              <a:gd name="connsiteX9" fmla="*/ 4542259 w 5411973"/>
              <a:gd name="connsiteY9" fmla="*/ 2270051 h 4026579"/>
              <a:gd name="connsiteX10" fmla="*/ 4516718 w 5411973"/>
              <a:gd name="connsiteY10" fmla="*/ 2402957 h 4026579"/>
              <a:gd name="connsiteX11" fmla="*/ 3752253 w 5411973"/>
              <a:gd name="connsiteY11" fmla="*/ 2402959 h 4026579"/>
              <a:gd name="connsiteX12" fmla="*/ 3742661 w 5411973"/>
              <a:gd name="connsiteY12" fmla="*/ 2553970 h 4026579"/>
              <a:gd name="connsiteX13" fmla="*/ 3572540 w 5411973"/>
              <a:gd name="connsiteY13" fmla="*/ 2557130 h 4026579"/>
              <a:gd name="connsiteX14" fmla="*/ 3576816 w 5411973"/>
              <a:gd name="connsiteY14" fmla="*/ 2707026 h 4026579"/>
              <a:gd name="connsiteX15" fmla="*/ 3285461 w 5411973"/>
              <a:gd name="connsiteY15" fmla="*/ 2705986 h 4026579"/>
              <a:gd name="connsiteX16" fmla="*/ 3264196 w 5411973"/>
              <a:gd name="connsiteY16" fmla="*/ 2961167 h 4026579"/>
              <a:gd name="connsiteX17" fmla="*/ 3113222 w 5411973"/>
              <a:gd name="connsiteY17" fmla="*/ 2960090 h 4026579"/>
              <a:gd name="connsiteX18" fmla="*/ 3129132 w 5411973"/>
              <a:gd name="connsiteY18" fmla="*/ 3407735 h 4026579"/>
              <a:gd name="connsiteX19" fmla="*/ 1560830 w 5411973"/>
              <a:gd name="connsiteY19" fmla="*/ 4026579 h 4026579"/>
              <a:gd name="connsiteX20" fmla="*/ 1583209 w 5411973"/>
              <a:gd name="connsiteY20" fmla="*/ 3879806 h 4026579"/>
              <a:gd name="connsiteX21" fmla="*/ 1105786 w 5411973"/>
              <a:gd name="connsiteY21" fmla="*/ 3886200 h 4026579"/>
              <a:gd name="connsiteX22" fmla="*/ 1088797 w 5411973"/>
              <a:gd name="connsiteY22" fmla="*/ 4023382 h 4026579"/>
              <a:gd name="connsiteX23" fmla="*/ 313698 w 5411973"/>
              <a:gd name="connsiteY23" fmla="*/ 4014869 h 4026579"/>
              <a:gd name="connsiteX24" fmla="*/ 318977 w 5411973"/>
              <a:gd name="connsiteY24" fmla="*/ 3870251 h 4026579"/>
              <a:gd name="connsiteX25" fmla="*/ 5317 w 5411973"/>
              <a:gd name="connsiteY25" fmla="*/ 3891516 h 4026579"/>
              <a:gd name="connsiteX26" fmla="*/ 0 w 5411973"/>
              <a:gd name="connsiteY26" fmla="*/ 3269511 h 4026579"/>
              <a:gd name="connsiteX27" fmla="*/ 292396 w 5411973"/>
              <a:gd name="connsiteY27" fmla="*/ 3258879 h 4026579"/>
              <a:gd name="connsiteX28" fmla="*/ 324293 w 5411973"/>
              <a:gd name="connsiteY28" fmla="*/ 2503967 h 4026579"/>
              <a:gd name="connsiteX29" fmla="*/ 606056 w 5411973"/>
              <a:gd name="connsiteY29" fmla="*/ 2488018 h 4026579"/>
              <a:gd name="connsiteX30" fmla="*/ 606056 w 5411973"/>
              <a:gd name="connsiteY30" fmla="*/ 2328530 h 4026579"/>
              <a:gd name="connsiteX31" fmla="*/ 808075 w 5411973"/>
              <a:gd name="connsiteY31" fmla="*/ 2333846 h 4026579"/>
              <a:gd name="connsiteX32" fmla="*/ 813391 w 5411973"/>
              <a:gd name="connsiteY32" fmla="*/ 2179674 h 4026579"/>
              <a:gd name="connsiteX33" fmla="*/ 1089838 w 5411973"/>
              <a:gd name="connsiteY33" fmla="*/ 2184990 h 4026579"/>
              <a:gd name="connsiteX34" fmla="*/ 1095154 w 5411973"/>
              <a:gd name="connsiteY34" fmla="*/ 2041451 h 4026579"/>
              <a:gd name="connsiteX35" fmla="*/ 1589568 w 5411973"/>
              <a:gd name="connsiteY35" fmla="*/ 2036135 h 4026579"/>
              <a:gd name="connsiteX36" fmla="*/ 1589568 w 5411973"/>
              <a:gd name="connsiteY36" fmla="*/ 1881963 h 4026579"/>
              <a:gd name="connsiteX37" fmla="*/ 1876647 w 5411973"/>
              <a:gd name="connsiteY37" fmla="*/ 1871330 h 4026579"/>
              <a:gd name="connsiteX38" fmla="*/ 1881963 w 5411973"/>
              <a:gd name="connsiteY38" fmla="*/ 1717158 h 4026579"/>
              <a:gd name="connsiteX39" fmla="*/ 2030819 w 5411973"/>
              <a:gd name="connsiteY39" fmla="*/ 1717158 h 4026579"/>
              <a:gd name="connsiteX40" fmla="*/ 2025503 w 5411973"/>
              <a:gd name="connsiteY40" fmla="*/ 1472609 h 4026579"/>
              <a:gd name="connsiteX41" fmla="*/ 2184991 w 5411973"/>
              <a:gd name="connsiteY41" fmla="*/ 1483242 h 4026579"/>
              <a:gd name="connsiteX42" fmla="*/ 2179675 w 5411973"/>
              <a:gd name="connsiteY42" fmla="*/ 1355651 h 4026579"/>
              <a:gd name="connsiteX43" fmla="*/ 2445489 w 5411973"/>
              <a:gd name="connsiteY43" fmla="*/ 1350335 h 4026579"/>
              <a:gd name="connsiteX44" fmla="*/ 2445489 w 5411973"/>
              <a:gd name="connsiteY44" fmla="*/ 1196163 h 4026579"/>
              <a:gd name="connsiteX45" fmla="*/ 2759149 w 5411973"/>
              <a:gd name="connsiteY45" fmla="*/ 1201479 h 4026579"/>
              <a:gd name="connsiteX46" fmla="*/ 2753833 w 5411973"/>
              <a:gd name="connsiteY46" fmla="*/ 1047307 h 4026579"/>
              <a:gd name="connsiteX47" fmla="*/ 3072810 w 5411973"/>
              <a:gd name="connsiteY47" fmla="*/ 1031358 h 4026579"/>
              <a:gd name="connsiteX48" fmla="*/ 3072810 w 5411973"/>
              <a:gd name="connsiteY48" fmla="*/ 887818 h 4026579"/>
              <a:gd name="connsiteX49" fmla="*/ 3381154 w 5411973"/>
              <a:gd name="connsiteY49" fmla="*/ 882502 h 4026579"/>
              <a:gd name="connsiteX50" fmla="*/ 3388628 w 5411973"/>
              <a:gd name="connsiteY50" fmla="*/ 726211 h 4026579"/>
              <a:gd name="connsiteX51" fmla="*/ 3850027 w 5411973"/>
              <a:gd name="connsiteY51" fmla="*/ 733683 h 4026579"/>
              <a:gd name="connsiteX52" fmla="*/ 3848986 w 5411973"/>
              <a:gd name="connsiteY52" fmla="*/ 566685 h 4026579"/>
              <a:gd name="connsiteX53" fmla="*/ 4009554 w 5411973"/>
              <a:gd name="connsiteY53" fmla="*/ 569883 h 4026579"/>
              <a:gd name="connsiteX54" fmla="*/ 4003159 w 5411973"/>
              <a:gd name="connsiteY54" fmla="*/ 419986 h 4026579"/>
              <a:gd name="connsiteX55" fmla="*/ 4162647 w 5411973"/>
              <a:gd name="connsiteY55" fmla="*/ 414670 h 4026579"/>
              <a:gd name="connsiteX56" fmla="*/ 4162647 w 5411973"/>
              <a:gd name="connsiteY56" fmla="*/ 260497 h 4026579"/>
              <a:gd name="connsiteX57" fmla="*/ 4470991 w 5411973"/>
              <a:gd name="connsiteY57" fmla="*/ 255181 h 4026579"/>
              <a:gd name="connsiteX58" fmla="*/ 4470991 w 5411973"/>
              <a:gd name="connsiteY58" fmla="*/ 106325 h 4026579"/>
              <a:gd name="connsiteX59" fmla="*/ 4938824 w 5411973"/>
              <a:gd name="connsiteY59" fmla="*/ 106325 h 4026579"/>
              <a:gd name="connsiteX60" fmla="*/ 4944140 w 5411973"/>
              <a:gd name="connsiteY60" fmla="*/ 0 h 4026579"/>
              <a:gd name="connsiteX61" fmla="*/ 5252484 w 5411973"/>
              <a:gd name="connsiteY61" fmla="*/ 0 h 4026579"/>
              <a:gd name="connsiteX62" fmla="*/ 5247168 w 5411973"/>
              <a:gd name="connsiteY62" fmla="*/ 101009 h 4026579"/>
              <a:gd name="connsiteX0" fmla="*/ 5247168 w 5411973"/>
              <a:gd name="connsiteY0" fmla="*/ 158558 h 4084128"/>
              <a:gd name="connsiteX1" fmla="*/ 5411973 w 5411973"/>
              <a:gd name="connsiteY1" fmla="*/ 163874 h 4084128"/>
              <a:gd name="connsiteX2" fmla="*/ 5406656 w 5411973"/>
              <a:gd name="connsiteY2" fmla="*/ 769930 h 4084128"/>
              <a:gd name="connsiteX3" fmla="*/ 5305647 w 5411973"/>
              <a:gd name="connsiteY3" fmla="*/ 759298 h 4084128"/>
              <a:gd name="connsiteX4" fmla="*/ 5284382 w 5411973"/>
              <a:gd name="connsiteY4" fmla="*/ 1530158 h 4084128"/>
              <a:gd name="connsiteX5" fmla="*/ 5135526 w 5411973"/>
              <a:gd name="connsiteY5" fmla="*/ 1535474 h 4084128"/>
              <a:gd name="connsiteX6" fmla="*/ 5151475 w 5411973"/>
              <a:gd name="connsiteY6" fmla="*/ 2152163 h 4084128"/>
              <a:gd name="connsiteX7" fmla="*/ 4843131 w 5411973"/>
              <a:gd name="connsiteY7" fmla="*/ 2152163 h 4084128"/>
              <a:gd name="connsiteX8" fmla="*/ 4837814 w 5411973"/>
              <a:gd name="connsiteY8" fmla="*/ 2316967 h 4084128"/>
              <a:gd name="connsiteX9" fmla="*/ 4542259 w 5411973"/>
              <a:gd name="connsiteY9" fmla="*/ 2327600 h 4084128"/>
              <a:gd name="connsiteX10" fmla="*/ 4516718 w 5411973"/>
              <a:gd name="connsiteY10" fmla="*/ 2460506 h 4084128"/>
              <a:gd name="connsiteX11" fmla="*/ 3752253 w 5411973"/>
              <a:gd name="connsiteY11" fmla="*/ 2460508 h 4084128"/>
              <a:gd name="connsiteX12" fmla="*/ 3742661 w 5411973"/>
              <a:gd name="connsiteY12" fmla="*/ 2611519 h 4084128"/>
              <a:gd name="connsiteX13" fmla="*/ 3572540 w 5411973"/>
              <a:gd name="connsiteY13" fmla="*/ 2614679 h 4084128"/>
              <a:gd name="connsiteX14" fmla="*/ 3576816 w 5411973"/>
              <a:gd name="connsiteY14" fmla="*/ 2764575 h 4084128"/>
              <a:gd name="connsiteX15" fmla="*/ 3285461 w 5411973"/>
              <a:gd name="connsiteY15" fmla="*/ 2763535 h 4084128"/>
              <a:gd name="connsiteX16" fmla="*/ 3264196 w 5411973"/>
              <a:gd name="connsiteY16" fmla="*/ 3018716 h 4084128"/>
              <a:gd name="connsiteX17" fmla="*/ 3113222 w 5411973"/>
              <a:gd name="connsiteY17" fmla="*/ 3017639 h 4084128"/>
              <a:gd name="connsiteX18" fmla="*/ 3129132 w 5411973"/>
              <a:gd name="connsiteY18" fmla="*/ 3465284 h 4084128"/>
              <a:gd name="connsiteX19" fmla="*/ 1560830 w 5411973"/>
              <a:gd name="connsiteY19" fmla="*/ 4084128 h 4084128"/>
              <a:gd name="connsiteX20" fmla="*/ 1583209 w 5411973"/>
              <a:gd name="connsiteY20" fmla="*/ 3937355 h 4084128"/>
              <a:gd name="connsiteX21" fmla="*/ 1105786 w 5411973"/>
              <a:gd name="connsiteY21" fmla="*/ 3943749 h 4084128"/>
              <a:gd name="connsiteX22" fmla="*/ 1088797 w 5411973"/>
              <a:gd name="connsiteY22" fmla="*/ 4080931 h 4084128"/>
              <a:gd name="connsiteX23" fmla="*/ 313698 w 5411973"/>
              <a:gd name="connsiteY23" fmla="*/ 4072418 h 4084128"/>
              <a:gd name="connsiteX24" fmla="*/ 318977 w 5411973"/>
              <a:gd name="connsiteY24" fmla="*/ 3927800 h 4084128"/>
              <a:gd name="connsiteX25" fmla="*/ 5317 w 5411973"/>
              <a:gd name="connsiteY25" fmla="*/ 3949065 h 4084128"/>
              <a:gd name="connsiteX26" fmla="*/ 0 w 5411973"/>
              <a:gd name="connsiteY26" fmla="*/ 3327060 h 4084128"/>
              <a:gd name="connsiteX27" fmla="*/ 292396 w 5411973"/>
              <a:gd name="connsiteY27" fmla="*/ 3316428 h 4084128"/>
              <a:gd name="connsiteX28" fmla="*/ 324293 w 5411973"/>
              <a:gd name="connsiteY28" fmla="*/ 2561516 h 4084128"/>
              <a:gd name="connsiteX29" fmla="*/ 606056 w 5411973"/>
              <a:gd name="connsiteY29" fmla="*/ 2545567 h 4084128"/>
              <a:gd name="connsiteX30" fmla="*/ 606056 w 5411973"/>
              <a:gd name="connsiteY30" fmla="*/ 2386079 h 4084128"/>
              <a:gd name="connsiteX31" fmla="*/ 808075 w 5411973"/>
              <a:gd name="connsiteY31" fmla="*/ 2391395 h 4084128"/>
              <a:gd name="connsiteX32" fmla="*/ 813391 w 5411973"/>
              <a:gd name="connsiteY32" fmla="*/ 2237223 h 4084128"/>
              <a:gd name="connsiteX33" fmla="*/ 1089838 w 5411973"/>
              <a:gd name="connsiteY33" fmla="*/ 2242539 h 4084128"/>
              <a:gd name="connsiteX34" fmla="*/ 1095154 w 5411973"/>
              <a:gd name="connsiteY34" fmla="*/ 2099000 h 4084128"/>
              <a:gd name="connsiteX35" fmla="*/ 1589568 w 5411973"/>
              <a:gd name="connsiteY35" fmla="*/ 2093684 h 4084128"/>
              <a:gd name="connsiteX36" fmla="*/ 1589568 w 5411973"/>
              <a:gd name="connsiteY36" fmla="*/ 1939512 h 4084128"/>
              <a:gd name="connsiteX37" fmla="*/ 1876647 w 5411973"/>
              <a:gd name="connsiteY37" fmla="*/ 1928879 h 4084128"/>
              <a:gd name="connsiteX38" fmla="*/ 1881963 w 5411973"/>
              <a:gd name="connsiteY38" fmla="*/ 1774707 h 4084128"/>
              <a:gd name="connsiteX39" fmla="*/ 2030819 w 5411973"/>
              <a:gd name="connsiteY39" fmla="*/ 1774707 h 4084128"/>
              <a:gd name="connsiteX40" fmla="*/ 2025503 w 5411973"/>
              <a:gd name="connsiteY40" fmla="*/ 1530158 h 4084128"/>
              <a:gd name="connsiteX41" fmla="*/ 2184991 w 5411973"/>
              <a:gd name="connsiteY41" fmla="*/ 1540791 h 4084128"/>
              <a:gd name="connsiteX42" fmla="*/ 2179675 w 5411973"/>
              <a:gd name="connsiteY42" fmla="*/ 1413200 h 4084128"/>
              <a:gd name="connsiteX43" fmla="*/ 2445489 w 5411973"/>
              <a:gd name="connsiteY43" fmla="*/ 1407884 h 4084128"/>
              <a:gd name="connsiteX44" fmla="*/ 2445489 w 5411973"/>
              <a:gd name="connsiteY44" fmla="*/ 1253712 h 4084128"/>
              <a:gd name="connsiteX45" fmla="*/ 2759149 w 5411973"/>
              <a:gd name="connsiteY45" fmla="*/ 1259028 h 4084128"/>
              <a:gd name="connsiteX46" fmla="*/ 2753833 w 5411973"/>
              <a:gd name="connsiteY46" fmla="*/ 1104856 h 4084128"/>
              <a:gd name="connsiteX47" fmla="*/ 3072810 w 5411973"/>
              <a:gd name="connsiteY47" fmla="*/ 1088907 h 4084128"/>
              <a:gd name="connsiteX48" fmla="*/ 3072810 w 5411973"/>
              <a:gd name="connsiteY48" fmla="*/ 945367 h 4084128"/>
              <a:gd name="connsiteX49" fmla="*/ 3381154 w 5411973"/>
              <a:gd name="connsiteY49" fmla="*/ 940051 h 4084128"/>
              <a:gd name="connsiteX50" fmla="*/ 3388628 w 5411973"/>
              <a:gd name="connsiteY50" fmla="*/ 783760 h 4084128"/>
              <a:gd name="connsiteX51" fmla="*/ 3850027 w 5411973"/>
              <a:gd name="connsiteY51" fmla="*/ 791232 h 4084128"/>
              <a:gd name="connsiteX52" fmla="*/ 3848986 w 5411973"/>
              <a:gd name="connsiteY52" fmla="*/ 624234 h 4084128"/>
              <a:gd name="connsiteX53" fmla="*/ 4009554 w 5411973"/>
              <a:gd name="connsiteY53" fmla="*/ 627432 h 4084128"/>
              <a:gd name="connsiteX54" fmla="*/ 4003159 w 5411973"/>
              <a:gd name="connsiteY54" fmla="*/ 477535 h 4084128"/>
              <a:gd name="connsiteX55" fmla="*/ 4162647 w 5411973"/>
              <a:gd name="connsiteY55" fmla="*/ 472219 h 4084128"/>
              <a:gd name="connsiteX56" fmla="*/ 4162647 w 5411973"/>
              <a:gd name="connsiteY56" fmla="*/ 318046 h 4084128"/>
              <a:gd name="connsiteX57" fmla="*/ 4470991 w 5411973"/>
              <a:gd name="connsiteY57" fmla="*/ 312730 h 4084128"/>
              <a:gd name="connsiteX58" fmla="*/ 4470991 w 5411973"/>
              <a:gd name="connsiteY58" fmla="*/ 163874 h 4084128"/>
              <a:gd name="connsiteX59" fmla="*/ 4938824 w 5411973"/>
              <a:gd name="connsiteY59" fmla="*/ 163874 h 4084128"/>
              <a:gd name="connsiteX60" fmla="*/ 4940943 w 5411973"/>
              <a:gd name="connsiteY60" fmla="*/ 0 h 4084128"/>
              <a:gd name="connsiteX61" fmla="*/ 5252484 w 5411973"/>
              <a:gd name="connsiteY61" fmla="*/ 57549 h 4084128"/>
              <a:gd name="connsiteX62" fmla="*/ 5247168 w 5411973"/>
              <a:gd name="connsiteY62" fmla="*/ 158558 h 4084128"/>
              <a:gd name="connsiteX0" fmla="*/ 5247168 w 5411973"/>
              <a:gd name="connsiteY0" fmla="*/ 158558 h 4084128"/>
              <a:gd name="connsiteX1" fmla="*/ 5411973 w 5411973"/>
              <a:gd name="connsiteY1" fmla="*/ 163874 h 4084128"/>
              <a:gd name="connsiteX2" fmla="*/ 5406656 w 5411973"/>
              <a:gd name="connsiteY2" fmla="*/ 769930 h 4084128"/>
              <a:gd name="connsiteX3" fmla="*/ 5305647 w 5411973"/>
              <a:gd name="connsiteY3" fmla="*/ 759298 h 4084128"/>
              <a:gd name="connsiteX4" fmla="*/ 5284382 w 5411973"/>
              <a:gd name="connsiteY4" fmla="*/ 1530158 h 4084128"/>
              <a:gd name="connsiteX5" fmla="*/ 5135526 w 5411973"/>
              <a:gd name="connsiteY5" fmla="*/ 1535474 h 4084128"/>
              <a:gd name="connsiteX6" fmla="*/ 5151475 w 5411973"/>
              <a:gd name="connsiteY6" fmla="*/ 2152163 h 4084128"/>
              <a:gd name="connsiteX7" fmla="*/ 4843131 w 5411973"/>
              <a:gd name="connsiteY7" fmla="*/ 2152163 h 4084128"/>
              <a:gd name="connsiteX8" fmla="*/ 4837814 w 5411973"/>
              <a:gd name="connsiteY8" fmla="*/ 2316967 h 4084128"/>
              <a:gd name="connsiteX9" fmla="*/ 4542259 w 5411973"/>
              <a:gd name="connsiteY9" fmla="*/ 2327600 h 4084128"/>
              <a:gd name="connsiteX10" fmla="*/ 4516718 w 5411973"/>
              <a:gd name="connsiteY10" fmla="*/ 2460506 h 4084128"/>
              <a:gd name="connsiteX11" fmla="*/ 3752253 w 5411973"/>
              <a:gd name="connsiteY11" fmla="*/ 2460508 h 4084128"/>
              <a:gd name="connsiteX12" fmla="*/ 3742661 w 5411973"/>
              <a:gd name="connsiteY12" fmla="*/ 2611519 h 4084128"/>
              <a:gd name="connsiteX13" fmla="*/ 3572540 w 5411973"/>
              <a:gd name="connsiteY13" fmla="*/ 2614679 h 4084128"/>
              <a:gd name="connsiteX14" fmla="*/ 3576816 w 5411973"/>
              <a:gd name="connsiteY14" fmla="*/ 2764575 h 4084128"/>
              <a:gd name="connsiteX15" fmla="*/ 3285461 w 5411973"/>
              <a:gd name="connsiteY15" fmla="*/ 2763535 h 4084128"/>
              <a:gd name="connsiteX16" fmla="*/ 3264196 w 5411973"/>
              <a:gd name="connsiteY16" fmla="*/ 3018716 h 4084128"/>
              <a:gd name="connsiteX17" fmla="*/ 3113222 w 5411973"/>
              <a:gd name="connsiteY17" fmla="*/ 3017639 h 4084128"/>
              <a:gd name="connsiteX18" fmla="*/ 3129132 w 5411973"/>
              <a:gd name="connsiteY18" fmla="*/ 3465284 h 4084128"/>
              <a:gd name="connsiteX19" fmla="*/ 1560830 w 5411973"/>
              <a:gd name="connsiteY19" fmla="*/ 4084128 h 4084128"/>
              <a:gd name="connsiteX20" fmla="*/ 1583209 w 5411973"/>
              <a:gd name="connsiteY20" fmla="*/ 3937355 h 4084128"/>
              <a:gd name="connsiteX21" fmla="*/ 1105786 w 5411973"/>
              <a:gd name="connsiteY21" fmla="*/ 3943749 h 4084128"/>
              <a:gd name="connsiteX22" fmla="*/ 1088797 w 5411973"/>
              <a:gd name="connsiteY22" fmla="*/ 4080931 h 4084128"/>
              <a:gd name="connsiteX23" fmla="*/ 313698 w 5411973"/>
              <a:gd name="connsiteY23" fmla="*/ 4072418 h 4084128"/>
              <a:gd name="connsiteX24" fmla="*/ 318977 w 5411973"/>
              <a:gd name="connsiteY24" fmla="*/ 3927800 h 4084128"/>
              <a:gd name="connsiteX25" fmla="*/ 5317 w 5411973"/>
              <a:gd name="connsiteY25" fmla="*/ 3949065 h 4084128"/>
              <a:gd name="connsiteX26" fmla="*/ 0 w 5411973"/>
              <a:gd name="connsiteY26" fmla="*/ 3327060 h 4084128"/>
              <a:gd name="connsiteX27" fmla="*/ 292396 w 5411973"/>
              <a:gd name="connsiteY27" fmla="*/ 3316428 h 4084128"/>
              <a:gd name="connsiteX28" fmla="*/ 324293 w 5411973"/>
              <a:gd name="connsiteY28" fmla="*/ 2561516 h 4084128"/>
              <a:gd name="connsiteX29" fmla="*/ 606056 w 5411973"/>
              <a:gd name="connsiteY29" fmla="*/ 2545567 h 4084128"/>
              <a:gd name="connsiteX30" fmla="*/ 606056 w 5411973"/>
              <a:gd name="connsiteY30" fmla="*/ 2386079 h 4084128"/>
              <a:gd name="connsiteX31" fmla="*/ 808075 w 5411973"/>
              <a:gd name="connsiteY31" fmla="*/ 2391395 h 4084128"/>
              <a:gd name="connsiteX32" fmla="*/ 813391 w 5411973"/>
              <a:gd name="connsiteY32" fmla="*/ 2237223 h 4084128"/>
              <a:gd name="connsiteX33" fmla="*/ 1089838 w 5411973"/>
              <a:gd name="connsiteY33" fmla="*/ 2242539 h 4084128"/>
              <a:gd name="connsiteX34" fmla="*/ 1095154 w 5411973"/>
              <a:gd name="connsiteY34" fmla="*/ 2099000 h 4084128"/>
              <a:gd name="connsiteX35" fmla="*/ 1589568 w 5411973"/>
              <a:gd name="connsiteY35" fmla="*/ 2093684 h 4084128"/>
              <a:gd name="connsiteX36" fmla="*/ 1589568 w 5411973"/>
              <a:gd name="connsiteY36" fmla="*/ 1939512 h 4084128"/>
              <a:gd name="connsiteX37" fmla="*/ 1876647 w 5411973"/>
              <a:gd name="connsiteY37" fmla="*/ 1928879 h 4084128"/>
              <a:gd name="connsiteX38" fmla="*/ 1881963 w 5411973"/>
              <a:gd name="connsiteY38" fmla="*/ 1774707 h 4084128"/>
              <a:gd name="connsiteX39" fmla="*/ 2030819 w 5411973"/>
              <a:gd name="connsiteY39" fmla="*/ 1774707 h 4084128"/>
              <a:gd name="connsiteX40" fmla="*/ 2025503 w 5411973"/>
              <a:gd name="connsiteY40" fmla="*/ 1530158 h 4084128"/>
              <a:gd name="connsiteX41" fmla="*/ 2184991 w 5411973"/>
              <a:gd name="connsiteY41" fmla="*/ 1540791 h 4084128"/>
              <a:gd name="connsiteX42" fmla="*/ 2179675 w 5411973"/>
              <a:gd name="connsiteY42" fmla="*/ 1413200 h 4084128"/>
              <a:gd name="connsiteX43" fmla="*/ 2445489 w 5411973"/>
              <a:gd name="connsiteY43" fmla="*/ 1407884 h 4084128"/>
              <a:gd name="connsiteX44" fmla="*/ 2445489 w 5411973"/>
              <a:gd name="connsiteY44" fmla="*/ 1253712 h 4084128"/>
              <a:gd name="connsiteX45" fmla="*/ 2759149 w 5411973"/>
              <a:gd name="connsiteY45" fmla="*/ 1259028 h 4084128"/>
              <a:gd name="connsiteX46" fmla="*/ 2753833 w 5411973"/>
              <a:gd name="connsiteY46" fmla="*/ 1104856 h 4084128"/>
              <a:gd name="connsiteX47" fmla="*/ 3072810 w 5411973"/>
              <a:gd name="connsiteY47" fmla="*/ 1088907 h 4084128"/>
              <a:gd name="connsiteX48" fmla="*/ 3072810 w 5411973"/>
              <a:gd name="connsiteY48" fmla="*/ 945367 h 4084128"/>
              <a:gd name="connsiteX49" fmla="*/ 3381154 w 5411973"/>
              <a:gd name="connsiteY49" fmla="*/ 940051 h 4084128"/>
              <a:gd name="connsiteX50" fmla="*/ 3388628 w 5411973"/>
              <a:gd name="connsiteY50" fmla="*/ 783760 h 4084128"/>
              <a:gd name="connsiteX51" fmla="*/ 3850027 w 5411973"/>
              <a:gd name="connsiteY51" fmla="*/ 791232 h 4084128"/>
              <a:gd name="connsiteX52" fmla="*/ 3848986 w 5411973"/>
              <a:gd name="connsiteY52" fmla="*/ 624234 h 4084128"/>
              <a:gd name="connsiteX53" fmla="*/ 4009554 w 5411973"/>
              <a:gd name="connsiteY53" fmla="*/ 627432 h 4084128"/>
              <a:gd name="connsiteX54" fmla="*/ 4003159 w 5411973"/>
              <a:gd name="connsiteY54" fmla="*/ 477535 h 4084128"/>
              <a:gd name="connsiteX55" fmla="*/ 4162647 w 5411973"/>
              <a:gd name="connsiteY55" fmla="*/ 472219 h 4084128"/>
              <a:gd name="connsiteX56" fmla="*/ 4162647 w 5411973"/>
              <a:gd name="connsiteY56" fmla="*/ 318046 h 4084128"/>
              <a:gd name="connsiteX57" fmla="*/ 4470991 w 5411973"/>
              <a:gd name="connsiteY57" fmla="*/ 312730 h 4084128"/>
              <a:gd name="connsiteX58" fmla="*/ 4470991 w 5411973"/>
              <a:gd name="connsiteY58" fmla="*/ 163874 h 4084128"/>
              <a:gd name="connsiteX59" fmla="*/ 4938824 w 5411973"/>
              <a:gd name="connsiteY59" fmla="*/ 163874 h 4084128"/>
              <a:gd name="connsiteX60" fmla="*/ 4940943 w 5411973"/>
              <a:gd name="connsiteY60" fmla="*/ 0 h 4084128"/>
              <a:gd name="connsiteX61" fmla="*/ 5262075 w 5411973"/>
              <a:gd name="connsiteY61" fmla="*/ 6394 h 4084128"/>
              <a:gd name="connsiteX62" fmla="*/ 5247168 w 5411973"/>
              <a:gd name="connsiteY62" fmla="*/ 158558 h 4084128"/>
              <a:gd name="connsiteX0" fmla="*/ 5247168 w 5411973"/>
              <a:gd name="connsiteY0" fmla="*/ 158558 h 4084128"/>
              <a:gd name="connsiteX1" fmla="*/ 5411973 w 5411973"/>
              <a:gd name="connsiteY1" fmla="*/ 163874 h 4084128"/>
              <a:gd name="connsiteX2" fmla="*/ 5406656 w 5411973"/>
              <a:gd name="connsiteY2" fmla="*/ 769930 h 4084128"/>
              <a:gd name="connsiteX3" fmla="*/ 5305647 w 5411973"/>
              <a:gd name="connsiteY3" fmla="*/ 759298 h 4084128"/>
              <a:gd name="connsiteX4" fmla="*/ 5284382 w 5411973"/>
              <a:gd name="connsiteY4" fmla="*/ 1530158 h 4084128"/>
              <a:gd name="connsiteX5" fmla="*/ 5135526 w 5411973"/>
              <a:gd name="connsiteY5" fmla="*/ 1535474 h 4084128"/>
              <a:gd name="connsiteX6" fmla="*/ 5151475 w 5411973"/>
              <a:gd name="connsiteY6" fmla="*/ 2152163 h 4084128"/>
              <a:gd name="connsiteX7" fmla="*/ 4843131 w 5411973"/>
              <a:gd name="connsiteY7" fmla="*/ 2152163 h 4084128"/>
              <a:gd name="connsiteX8" fmla="*/ 4837814 w 5411973"/>
              <a:gd name="connsiteY8" fmla="*/ 2316967 h 4084128"/>
              <a:gd name="connsiteX9" fmla="*/ 4542259 w 5411973"/>
              <a:gd name="connsiteY9" fmla="*/ 2327600 h 4084128"/>
              <a:gd name="connsiteX10" fmla="*/ 4516718 w 5411973"/>
              <a:gd name="connsiteY10" fmla="*/ 2460506 h 4084128"/>
              <a:gd name="connsiteX11" fmla="*/ 3752253 w 5411973"/>
              <a:gd name="connsiteY11" fmla="*/ 2460508 h 4084128"/>
              <a:gd name="connsiteX12" fmla="*/ 3742661 w 5411973"/>
              <a:gd name="connsiteY12" fmla="*/ 2611519 h 4084128"/>
              <a:gd name="connsiteX13" fmla="*/ 3572540 w 5411973"/>
              <a:gd name="connsiteY13" fmla="*/ 2614679 h 4084128"/>
              <a:gd name="connsiteX14" fmla="*/ 3576816 w 5411973"/>
              <a:gd name="connsiteY14" fmla="*/ 2764575 h 4084128"/>
              <a:gd name="connsiteX15" fmla="*/ 3285461 w 5411973"/>
              <a:gd name="connsiteY15" fmla="*/ 2763535 h 4084128"/>
              <a:gd name="connsiteX16" fmla="*/ 3264196 w 5411973"/>
              <a:gd name="connsiteY16" fmla="*/ 3018716 h 4084128"/>
              <a:gd name="connsiteX17" fmla="*/ 3113222 w 5411973"/>
              <a:gd name="connsiteY17" fmla="*/ 3017639 h 4084128"/>
              <a:gd name="connsiteX18" fmla="*/ 3129132 w 5411973"/>
              <a:gd name="connsiteY18" fmla="*/ 3465284 h 4084128"/>
              <a:gd name="connsiteX19" fmla="*/ 1560830 w 5411973"/>
              <a:gd name="connsiteY19" fmla="*/ 4084128 h 4084128"/>
              <a:gd name="connsiteX20" fmla="*/ 1583209 w 5411973"/>
              <a:gd name="connsiteY20" fmla="*/ 3937355 h 4084128"/>
              <a:gd name="connsiteX21" fmla="*/ 1105786 w 5411973"/>
              <a:gd name="connsiteY21" fmla="*/ 3943749 h 4084128"/>
              <a:gd name="connsiteX22" fmla="*/ 1088797 w 5411973"/>
              <a:gd name="connsiteY22" fmla="*/ 4080931 h 4084128"/>
              <a:gd name="connsiteX23" fmla="*/ 313698 w 5411973"/>
              <a:gd name="connsiteY23" fmla="*/ 4072418 h 4084128"/>
              <a:gd name="connsiteX24" fmla="*/ 318977 w 5411973"/>
              <a:gd name="connsiteY24" fmla="*/ 3927800 h 4084128"/>
              <a:gd name="connsiteX25" fmla="*/ 5317 w 5411973"/>
              <a:gd name="connsiteY25" fmla="*/ 3949065 h 4084128"/>
              <a:gd name="connsiteX26" fmla="*/ 0 w 5411973"/>
              <a:gd name="connsiteY26" fmla="*/ 3327060 h 4084128"/>
              <a:gd name="connsiteX27" fmla="*/ 292396 w 5411973"/>
              <a:gd name="connsiteY27" fmla="*/ 3316428 h 4084128"/>
              <a:gd name="connsiteX28" fmla="*/ 324293 w 5411973"/>
              <a:gd name="connsiteY28" fmla="*/ 2561516 h 4084128"/>
              <a:gd name="connsiteX29" fmla="*/ 606056 w 5411973"/>
              <a:gd name="connsiteY29" fmla="*/ 2545567 h 4084128"/>
              <a:gd name="connsiteX30" fmla="*/ 606056 w 5411973"/>
              <a:gd name="connsiteY30" fmla="*/ 2386079 h 4084128"/>
              <a:gd name="connsiteX31" fmla="*/ 808075 w 5411973"/>
              <a:gd name="connsiteY31" fmla="*/ 2391395 h 4084128"/>
              <a:gd name="connsiteX32" fmla="*/ 813391 w 5411973"/>
              <a:gd name="connsiteY32" fmla="*/ 2237223 h 4084128"/>
              <a:gd name="connsiteX33" fmla="*/ 1089838 w 5411973"/>
              <a:gd name="connsiteY33" fmla="*/ 2242539 h 4084128"/>
              <a:gd name="connsiteX34" fmla="*/ 1095154 w 5411973"/>
              <a:gd name="connsiteY34" fmla="*/ 2099000 h 4084128"/>
              <a:gd name="connsiteX35" fmla="*/ 1589568 w 5411973"/>
              <a:gd name="connsiteY35" fmla="*/ 2093684 h 4084128"/>
              <a:gd name="connsiteX36" fmla="*/ 1589568 w 5411973"/>
              <a:gd name="connsiteY36" fmla="*/ 1939512 h 4084128"/>
              <a:gd name="connsiteX37" fmla="*/ 1876647 w 5411973"/>
              <a:gd name="connsiteY37" fmla="*/ 1928879 h 4084128"/>
              <a:gd name="connsiteX38" fmla="*/ 1881963 w 5411973"/>
              <a:gd name="connsiteY38" fmla="*/ 1774707 h 4084128"/>
              <a:gd name="connsiteX39" fmla="*/ 2030819 w 5411973"/>
              <a:gd name="connsiteY39" fmla="*/ 1774707 h 4084128"/>
              <a:gd name="connsiteX40" fmla="*/ 2025503 w 5411973"/>
              <a:gd name="connsiteY40" fmla="*/ 1530158 h 4084128"/>
              <a:gd name="connsiteX41" fmla="*/ 2184991 w 5411973"/>
              <a:gd name="connsiteY41" fmla="*/ 1540791 h 4084128"/>
              <a:gd name="connsiteX42" fmla="*/ 2179675 w 5411973"/>
              <a:gd name="connsiteY42" fmla="*/ 1413200 h 4084128"/>
              <a:gd name="connsiteX43" fmla="*/ 2445489 w 5411973"/>
              <a:gd name="connsiteY43" fmla="*/ 1407884 h 4084128"/>
              <a:gd name="connsiteX44" fmla="*/ 2445489 w 5411973"/>
              <a:gd name="connsiteY44" fmla="*/ 1253712 h 4084128"/>
              <a:gd name="connsiteX45" fmla="*/ 2759149 w 5411973"/>
              <a:gd name="connsiteY45" fmla="*/ 1259028 h 4084128"/>
              <a:gd name="connsiteX46" fmla="*/ 2753833 w 5411973"/>
              <a:gd name="connsiteY46" fmla="*/ 1104856 h 4084128"/>
              <a:gd name="connsiteX47" fmla="*/ 3072810 w 5411973"/>
              <a:gd name="connsiteY47" fmla="*/ 1088907 h 4084128"/>
              <a:gd name="connsiteX48" fmla="*/ 3072810 w 5411973"/>
              <a:gd name="connsiteY48" fmla="*/ 945367 h 4084128"/>
              <a:gd name="connsiteX49" fmla="*/ 3381154 w 5411973"/>
              <a:gd name="connsiteY49" fmla="*/ 940051 h 4084128"/>
              <a:gd name="connsiteX50" fmla="*/ 3388628 w 5411973"/>
              <a:gd name="connsiteY50" fmla="*/ 783760 h 4084128"/>
              <a:gd name="connsiteX51" fmla="*/ 3850027 w 5411973"/>
              <a:gd name="connsiteY51" fmla="*/ 791232 h 4084128"/>
              <a:gd name="connsiteX52" fmla="*/ 3848986 w 5411973"/>
              <a:gd name="connsiteY52" fmla="*/ 624234 h 4084128"/>
              <a:gd name="connsiteX53" fmla="*/ 4009554 w 5411973"/>
              <a:gd name="connsiteY53" fmla="*/ 627432 h 4084128"/>
              <a:gd name="connsiteX54" fmla="*/ 4003159 w 5411973"/>
              <a:gd name="connsiteY54" fmla="*/ 477535 h 4084128"/>
              <a:gd name="connsiteX55" fmla="*/ 4162647 w 5411973"/>
              <a:gd name="connsiteY55" fmla="*/ 472219 h 4084128"/>
              <a:gd name="connsiteX56" fmla="*/ 4162647 w 5411973"/>
              <a:gd name="connsiteY56" fmla="*/ 318046 h 4084128"/>
              <a:gd name="connsiteX57" fmla="*/ 4470991 w 5411973"/>
              <a:gd name="connsiteY57" fmla="*/ 312730 h 4084128"/>
              <a:gd name="connsiteX58" fmla="*/ 4470991 w 5411973"/>
              <a:gd name="connsiteY58" fmla="*/ 163874 h 4084128"/>
              <a:gd name="connsiteX59" fmla="*/ 4938824 w 5411973"/>
              <a:gd name="connsiteY59" fmla="*/ 163874 h 4084128"/>
              <a:gd name="connsiteX60" fmla="*/ 4950534 w 5411973"/>
              <a:gd name="connsiteY60" fmla="*/ 0 h 4084128"/>
              <a:gd name="connsiteX61" fmla="*/ 5262075 w 5411973"/>
              <a:gd name="connsiteY61" fmla="*/ 6394 h 4084128"/>
              <a:gd name="connsiteX62" fmla="*/ 5247168 w 5411973"/>
              <a:gd name="connsiteY62" fmla="*/ 158558 h 4084128"/>
              <a:gd name="connsiteX0" fmla="*/ 5241912 w 5406717"/>
              <a:gd name="connsiteY0" fmla="*/ 158558 h 4084128"/>
              <a:gd name="connsiteX1" fmla="*/ 5406717 w 5406717"/>
              <a:gd name="connsiteY1" fmla="*/ 163874 h 4084128"/>
              <a:gd name="connsiteX2" fmla="*/ 5401400 w 5406717"/>
              <a:gd name="connsiteY2" fmla="*/ 769930 h 4084128"/>
              <a:gd name="connsiteX3" fmla="*/ 5300391 w 5406717"/>
              <a:gd name="connsiteY3" fmla="*/ 759298 h 4084128"/>
              <a:gd name="connsiteX4" fmla="*/ 5279126 w 5406717"/>
              <a:gd name="connsiteY4" fmla="*/ 1530158 h 4084128"/>
              <a:gd name="connsiteX5" fmla="*/ 5130270 w 5406717"/>
              <a:gd name="connsiteY5" fmla="*/ 1535474 h 4084128"/>
              <a:gd name="connsiteX6" fmla="*/ 5146219 w 5406717"/>
              <a:gd name="connsiteY6" fmla="*/ 2152163 h 4084128"/>
              <a:gd name="connsiteX7" fmla="*/ 4837875 w 5406717"/>
              <a:gd name="connsiteY7" fmla="*/ 2152163 h 4084128"/>
              <a:gd name="connsiteX8" fmla="*/ 4832558 w 5406717"/>
              <a:gd name="connsiteY8" fmla="*/ 2316967 h 4084128"/>
              <a:gd name="connsiteX9" fmla="*/ 4537003 w 5406717"/>
              <a:gd name="connsiteY9" fmla="*/ 2327600 h 4084128"/>
              <a:gd name="connsiteX10" fmla="*/ 4511462 w 5406717"/>
              <a:gd name="connsiteY10" fmla="*/ 2460506 h 4084128"/>
              <a:gd name="connsiteX11" fmla="*/ 3746997 w 5406717"/>
              <a:gd name="connsiteY11" fmla="*/ 2460508 h 4084128"/>
              <a:gd name="connsiteX12" fmla="*/ 3737405 w 5406717"/>
              <a:gd name="connsiteY12" fmla="*/ 2611519 h 4084128"/>
              <a:gd name="connsiteX13" fmla="*/ 3567284 w 5406717"/>
              <a:gd name="connsiteY13" fmla="*/ 2614679 h 4084128"/>
              <a:gd name="connsiteX14" fmla="*/ 3571560 w 5406717"/>
              <a:gd name="connsiteY14" fmla="*/ 2764575 h 4084128"/>
              <a:gd name="connsiteX15" fmla="*/ 3280205 w 5406717"/>
              <a:gd name="connsiteY15" fmla="*/ 2763535 h 4084128"/>
              <a:gd name="connsiteX16" fmla="*/ 3258940 w 5406717"/>
              <a:gd name="connsiteY16" fmla="*/ 3018716 h 4084128"/>
              <a:gd name="connsiteX17" fmla="*/ 3107966 w 5406717"/>
              <a:gd name="connsiteY17" fmla="*/ 3017639 h 4084128"/>
              <a:gd name="connsiteX18" fmla="*/ 3123876 w 5406717"/>
              <a:gd name="connsiteY18" fmla="*/ 3465284 h 4084128"/>
              <a:gd name="connsiteX19" fmla="*/ 1555574 w 5406717"/>
              <a:gd name="connsiteY19" fmla="*/ 4084128 h 4084128"/>
              <a:gd name="connsiteX20" fmla="*/ 1577953 w 5406717"/>
              <a:gd name="connsiteY20" fmla="*/ 3937355 h 4084128"/>
              <a:gd name="connsiteX21" fmla="*/ 1100530 w 5406717"/>
              <a:gd name="connsiteY21" fmla="*/ 3943749 h 4084128"/>
              <a:gd name="connsiteX22" fmla="*/ 1083541 w 5406717"/>
              <a:gd name="connsiteY22" fmla="*/ 4080931 h 4084128"/>
              <a:gd name="connsiteX23" fmla="*/ 308442 w 5406717"/>
              <a:gd name="connsiteY23" fmla="*/ 4072418 h 4084128"/>
              <a:gd name="connsiteX24" fmla="*/ 313721 w 5406717"/>
              <a:gd name="connsiteY24" fmla="*/ 3927800 h 4084128"/>
              <a:gd name="connsiteX25" fmla="*/ 61 w 5406717"/>
              <a:gd name="connsiteY25" fmla="*/ 3949065 h 4084128"/>
              <a:gd name="connsiteX26" fmla="*/ 287140 w 5406717"/>
              <a:gd name="connsiteY26" fmla="*/ 3316428 h 4084128"/>
              <a:gd name="connsiteX27" fmla="*/ 319037 w 5406717"/>
              <a:gd name="connsiteY27" fmla="*/ 2561516 h 4084128"/>
              <a:gd name="connsiteX28" fmla="*/ 600800 w 5406717"/>
              <a:gd name="connsiteY28" fmla="*/ 2545567 h 4084128"/>
              <a:gd name="connsiteX29" fmla="*/ 600800 w 5406717"/>
              <a:gd name="connsiteY29" fmla="*/ 2386079 h 4084128"/>
              <a:gd name="connsiteX30" fmla="*/ 802819 w 5406717"/>
              <a:gd name="connsiteY30" fmla="*/ 2391395 h 4084128"/>
              <a:gd name="connsiteX31" fmla="*/ 808135 w 5406717"/>
              <a:gd name="connsiteY31" fmla="*/ 2237223 h 4084128"/>
              <a:gd name="connsiteX32" fmla="*/ 1084582 w 5406717"/>
              <a:gd name="connsiteY32" fmla="*/ 2242539 h 4084128"/>
              <a:gd name="connsiteX33" fmla="*/ 1089898 w 5406717"/>
              <a:gd name="connsiteY33" fmla="*/ 2099000 h 4084128"/>
              <a:gd name="connsiteX34" fmla="*/ 1584312 w 5406717"/>
              <a:gd name="connsiteY34" fmla="*/ 2093684 h 4084128"/>
              <a:gd name="connsiteX35" fmla="*/ 1584312 w 5406717"/>
              <a:gd name="connsiteY35" fmla="*/ 1939512 h 4084128"/>
              <a:gd name="connsiteX36" fmla="*/ 1871391 w 5406717"/>
              <a:gd name="connsiteY36" fmla="*/ 1928879 h 4084128"/>
              <a:gd name="connsiteX37" fmla="*/ 1876707 w 5406717"/>
              <a:gd name="connsiteY37" fmla="*/ 1774707 h 4084128"/>
              <a:gd name="connsiteX38" fmla="*/ 2025563 w 5406717"/>
              <a:gd name="connsiteY38" fmla="*/ 1774707 h 4084128"/>
              <a:gd name="connsiteX39" fmla="*/ 2020247 w 5406717"/>
              <a:gd name="connsiteY39" fmla="*/ 1530158 h 4084128"/>
              <a:gd name="connsiteX40" fmla="*/ 2179735 w 5406717"/>
              <a:gd name="connsiteY40" fmla="*/ 1540791 h 4084128"/>
              <a:gd name="connsiteX41" fmla="*/ 2174419 w 5406717"/>
              <a:gd name="connsiteY41" fmla="*/ 1413200 h 4084128"/>
              <a:gd name="connsiteX42" fmla="*/ 2440233 w 5406717"/>
              <a:gd name="connsiteY42" fmla="*/ 1407884 h 4084128"/>
              <a:gd name="connsiteX43" fmla="*/ 2440233 w 5406717"/>
              <a:gd name="connsiteY43" fmla="*/ 1253712 h 4084128"/>
              <a:gd name="connsiteX44" fmla="*/ 2753893 w 5406717"/>
              <a:gd name="connsiteY44" fmla="*/ 1259028 h 4084128"/>
              <a:gd name="connsiteX45" fmla="*/ 2748577 w 5406717"/>
              <a:gd name="connsiteY45" fmla="*/ 1104856 h 4084128"/>
              <a:gd name="connsiteX46" fmla="*/ 3067554 w 5406717"/>
              <a:gd name="connsiteY46" fmla="*/ 1088907 h 4084128"/>
              <a:gd name="connsiteX47" fmla="*/ 3067554 w 5406717"/>
              <a:gd name="connsiteY47" fmla="*/ 945367 h 4084128"/>
              <a:gd name="connsiteX48" fmla="*/ 3375898 w 5406717"/>
              <a:gd name="connsiteY48" fmla="*/ 940051 h 4084128"/>
              <a:gd name="connsiteX49" fmla="*/ 3383372 w 5406717"/>
              <a:gd name="connsiteY49" fmla="*/ 783760 h 4084128"/>
              <a:gd name="connsiteX50" fmla="*/ 3844771 w 5406717"/>
              <a:gd name="connsiteY50" fmla="*/ 791232 h 4084128"/>
              <a:gd name="connsiteX51" fmla="*/ 3843730 w 5406717"/>
              <a:gd name="connsiteY51" fmla="*/ 624234 h 4084128"/>
              <a:gd name="connsiteX52" fmla="*/ 4004298 w 5406717"/>
              <a:gd name="connsiteY52" fmla="*/ 627432 h 4084128"/>
              <a:gd name="connsiteX53" fmla="*/ 3997903 w 5406717"/>
              <a:gd name="connsiteY53" fmla="*/ 477535 h 4084128"/>
              <a:gd name="connsiteX54" fmla="*/ 4157391 w 5406717"/>
              <a:gd name="connsiteY54" fmla="*/ 472219 h 4084128"/>
              <a:gd name="connsiteX55" fmla="*/ 4157391 w 5406717"/>
              <a:gd name="connsiteY55" fmla="*/ 318046 h 4084128"/>
              <a:gd name="connsiteX56" fmla="*/ 4465735 w 5406717"/>
              <a:gd name="connsiteY56" fmla="*/ 312730 h 4084128"/>
              <a:gd name="connsiteX57" fmla="*/ 4465735 w 5406717"/>
              <a:gd name="connsiteY57" fmla="*/ 163874 h 4084128"/>
              <a:gd name="connsiteX58" fmla="*/ 4933568 w 5406717"/>
              <a:gd name="connsiteY58" fmla="*/ 163874 h 4084128"/>
              <a:gd name="connsiteX59" fmla="*/ 4945278 w 5406717"/>
              <a:gd name="connsiteY59" fmla="*/ 0 h 4084128"/>
              <a:gd name="connsiteX60" fmla="*/ 5256819 w 5406717"/>
              <a:gd name="connsiteY60" fmla="*/ 6394 h 4084128"/>
              <a:gd name="connsiteX61" fmla="*/ 5241912 w 5406717"/>
              <a:gd name="connsiteY61" fmla="*/ 158558 h 4084128"/>
              <a:gd name="connsiteX0" fmla="*/ 4954770 w 5119575"/>
              <a:gd name="connsiteY0" fmla="*/ 158558 h 4084128"/>
              <a:gd name="connsiteX1" fmla="*/ 5119575 w 5119575"/>
              <a:gd name="connsiteY1" fmla="*/ 163874 h 4084128"/>
              <a:gd name="connsiteX2" fmla="*/ 5114258 w 5119575"/>
              <a:gd name="connsiteY2" fmla="*/ 769930 h 4084128"/>
              <a:gd name="connsiteX3" fmla="*/ 5013249 w 5119575"/>
              <a:gd name="connsiteY3" fmla="*/ 759298 h 4084128"/>
              <a:gd name="connsiteX4" fmla="*/ 4991984 w 5119575"/>
              <a:gd name="connsiteY4" fmla="*/ 1530158 h 4084128"/>
              <a:gd name="connsiteX5" fmla="*/ 4843128 w 5119575"/>
              <a:gd name="connsiteY5" fmla="*/ 1535474 h 4084128"/>
              <a:gd name="connsiteX6" fmla="*/ 4859077 w 5119575"/>
              <a:gd name="connsiteY6" fmla="*/ 2152163 h 4084128"/>
              <a:gd name="connsiteX7" fmla="*/ 4550733 w 5119575"/>
              <a:gd name="connsiteY7" fmla="*/ 2152163 h 4084128"/>
              <a:gd name="connsiteX8" fmla="*/ 4545416 w 5119575"/>
              <a:gd name="connsiteY8" fmla="*/ 2316967 h 4084128"/>
              <a:gd name="connsiteX9" fmla="*/ 4249861 w 5119575"/>
              <a:gd name="connsiteY9" fmla="*/ 2327600 h 4084128"/>
              <a:gd name="connsiteX10" fmla="*/ 4224320 w 5119575"/>
              <a:gd name="connsiteY10" fmla="*/ 2460506 h 4084128"/>
              <a:gd name="connsiteX11" fmla="*/ 3459855 w 5119575"/>
              <a:gd name="connsiteY11" fmla="*/ 2460508 h 4084128"/>
              <a:gd name="connsiteX12" fmla="*/ 3450263 w 5119575"/>
              <a:gd name="connsiteY12" fmla="*/ 2611519 h 4084128"/>
              <a:gd name="connsiteX13" fmla="*/ 3280142 w 5119575"/>
              <a:gd name="connsiteY13" fmla="*/ 2614679 h 4084128"/>
              <a:gd name="connsiteX14" fmla="*/ 3284418 w 5119575"/>
              <a:gd name="connsiteY14" fmla="*/ 2764575 h 4084128"/>
              <a:gd name="connsiteX15" fmla="*/ 2993063 w 5119575"/>
              <a:gd name="connsiteY15" fmla="*/ 2763535 h 4084128"/>
              <a:gd name="connsiteX16" fmla="*/ 2971798 w 5119575"/>
              <a:gd name="connsiteY16" fmla="*/ 3018716 h 4084128"/>
              <a:gd name="connsiteX17" fmla="*/ 2820824 w 5119575"/>
              <a:gd name="connsiteY17" fmla="*/ 3017639 h 4084128"/>
              <a:gd name="connsiteX18" fmla="*/ 2836734 w 5119575"/>
              <a:gd name="connsiteY18" fmla="*/ 3465284 h 4084128"/>
              <a:gd name="connsiteX19" fmla="*/ 1268432 w 5119575"/>
              <a:gd name="connsiteY19" fmla="*/ 4084128 h 4084128"/>
              <a:gd name="connsiteX20" fmla="*/ 1290811 w 5119575"/>
              <a:gd name="connsiteY20" fmla="*/ 3937355 h 4084128"/>
              <a:gd name="connsiteX21" fmla="*/ 813388 w 5119575"/>
              <a:gd name="connsiteY21" fmla="*/ 3943749 h 4084128"/>
              <a:gd name="connsiteX22" fmla="*/ 796399 w 5119575"/>
              <a:gd name="connsiteY22" fmla="*/ 4080931 h 4084128"/>
              <a:gd name="connsiteX23" fmla="*/ 21300 w 5119575"/>
              <a:gd name="connsiteY23" fmla="*/ 4072418 h 4084128"/>
              <a:gd name="connsiteX24" fmla="*/ 26579 w 5119575"/>
              <a:gd name="connsiteY24" fmla="*/ 3927800 h 4084128"/>
              <a:gd name="connsiteX25" fmla="*/ -2 w 5119575"/>
              <a:gd name="connsiteY25" fmla="*/ 3316428 h 4084128"/>
              <a:gd name="connsiteX26" fmla="*/ 31895 w 5119575"/>
              <a:gd name="connsiteY26" fmla="*/ 2561516 h 4084128"/>
              <a:gd name="connsiteX27" fmla="*/ 313658 w 5119575"/>
              <a:gd name="connsiteY27" fmla="*/ 2545567 h 4084128"/>
              <a:gd name="connsiteX28" fmla="*/ 313658 w 5119575"/>
              <a:gd name="connsiteY28" fmla="*/ 2386079 h 4084128"/>
              <a:gd name="connsiteX29" fmla="*/ 515677 w 5119575"/>
              <a:gd name="connsiteY29" fmla="*/ 2391395 h 4084128"/>
              <a:gd name="connsiteX30" fmla="*/ 520993 w 5119575"/>
              <a:gd name="connsiteY30" fmla="*/ 2237223 h 4084128"/>
              <a:gd name="connsiteX31" fmla="*/ 797440 w 5119575"/>
              <a:gd name="connsiteY31" fmla="*/ 2242539 h 4084128"/>
              <a:gd name="connsiteX32" fmla="*/ 802756 w 5119575"/>
              <a:gd name="connsiteY32" fmla="*/ 2099000 h 4084128"/>
              <a:gd name="connsiteX33" fmla="*/ 1297170 w 5119575"/>
              <a:gd name="connsiteY33" fmla="*/ 2093684 h 4084128"/>
              <a:gd name="connsiteX34" fmla="*/ 1297170 w 5119575"/>
              <a:gd name="connsiteY34" fmla="*/ 1939512 h 4084128"/>
              <a:gd name="connsiteX35" fmla="*/ 1584249 w 5119575"/>
              <a:gd name="connsiteY35" fmla="*/ 1928879 h 4084128"/>
              <a:gd name="connsiteX36" fmla="*/ 1589565 w 5119575"/>
              <a:gd name="connsiteY36" fmla="*/ 1774707 h 4084128"/>
              <a:gd name="connsiteX37" fmla="*/ 1738421 w 5119575"/>
              <a:gd name="connsiteY37" fmla="*/ 1774707 h 4084128"/>
              <a:gd name="connsiteX38" fmla="*/ 1733105 w 5119575"/>
              <a:gd name="connsiteY38" fmla="*/ 1530158 h 4084128"/>
              <a:gd name="connsiteX39" fmla="*/ 1892593 w 5119575"/>
              <a:gd name="connsiteY39" fmla="*/ 1540791 h 4084128"/>
              <a:gd name="connsiteX40" fmla="*/ 1887277 w 5119575"/>
              <a:gd name="connsiteY40" fmla="*/ 1413200 h 4084128"/>
              <a:gd name="connsiteX41" fmla="*/ 2153091 w 5119575"/>
              <a:gd name="connsiteY41" fmla="*/ 1407884 h 4084128"/>
              <a:gd name="connsiteX42" fmla="*/ 2153091 w 5119575"/>
              <a:gd name="connsiteY42" fmla="*/ 1253712 h 4084128"/>
              <a:gd name="connsiteX43" fmla="*/ 2466751 w 5119575"/>
              <a:gd name="connsiteY43" fmla="*/ 1259028 h 4084128"/>
              <a:gd name="connsiteX44" fmla="*/ 2461435 w 5119575"/>
              <a:gd name="connsiteY44" fmla="*/ 1104856 h 4084128"/>
              <a:gd name="connsiteX45" fmla="*/ 2780412 w 5119575"/>
              <a:gd name="connsiteY45" fmla="*/ 1088907 h 4084128"/>
              <a:gd name="connsiteX46" fmla="*/ 2780412 w 5119575"/>
              <a:gd name="connsiteY46" fmla="*/ 945367 h 4084128"/>
              <a:gd name="connsiteX47" fmla="*/ 3088756 w 5119575"/>
              <a:gd name="connsiteY47" fmla="*/ 940051 h 4084128"/>
              <a:gd name="connsiteX48" fmla="*/ 3096230 w 5119575"/>
              <a:gd name="connsiteY48" fmla="*/ 783760 h 4084128"/>
              <a:gd name="connsiteX49" fmla="*/ 3557629 w 5119575"/>
              <a:gd name="connsiteY49" fmla="*/ 791232 h 4084128"/>
              <a:gd name="connsiteX50" fmla="*/ 3556588 w 5119575"/>
              <a:gd name="connsiteY50" fmla="*/ 624234 h 4084128"/>
              <a:gd name="connsiteX51" fmla="*/ 3717156 w 5119575"/>
              <a:gd name="connsiteY51" fmla="*/ 627432 h 4084128"/>
              <a:gd name="connsiteX52" fmla="*/ 3710761 w 5119575"/>
              <a:gd name="connsiteY52" fmla="*/ 477535 h 4084128"/>
              <a:gd name="connsiteX53" fmla="*/ 3870249 w 5119575"/>
              <a:gd name="connsiteY53" fmla="*/ 472219 h 4084128"/>
              <a:gd name="connsiteX54" fmla="*/ 3870249 w 5119575"/>
              <a:gd name="connsiteY54" fmla="*/ 318046 h 4084128"/>
              <a:gd name="connsiteX55" fmla="*/ 4178593 w 5119575"/>
              <a:gd name="connsiteY55" fmla="*/ 312730 h 4084128"/>
              <a:gd name="connsiteX56" fmla="*/ 4178593 w 5119575"/>
              <a:gd name="connsiteY56" fmla="*/ 163874 h 4084128"/>
              <a:gd name="connsiteX57" fmla="*/ 4646426 w 5119575"/>
              <a:gd name="connsiteY57" fmla="*/ 163874 h 4084128"/>
              <a:gd name="connsiteX58" fmla="*/ 4658136 w 5119575"/>
              <a:gd name="connsiteY58" fmla="*/ 0 h 4084128"/>
              <a:gd name="connsiteX59" fmla="*/ 4969677 w 5119575"/>
              <a:gd name="connsiteY59" fmla="*/ 6394 h 4084128"/>
              <a:gd name="connsiteX60" fmla="*/ 4954770 w 5119575"/>
              <a:gd name="connsiteY60" fmla="*/ 158558 h 4084128"/>
              <a:gd name="connsiteX0" fmla="*/ 4933469 w 5098274"/>
              <a:gd name="connsiteY0" fmla="*/ 158558 h 4084128"/>
              <a:gd name="connsiteX1" fmla="*/ 5098274 w 5098274"/>
              <a:gd name="connsiteY1" fmla="*/ 163874 h 4084128"/>
              <a:gd name="connsiteX2" fmla="*/ 5092957 w 5098274"/>
              <a:gd name="connsiteY2" fmla="*/ 769930 h 4084128"/>
              <a:gd name="connsiteX3" fmla="*/ 4991948 w 5098274"/>
              <a:gd name="connsiteY3" fmla="*/ 759298 h 4084128"/>
              <a:gd name="connsiteX4" fmla="*/ 4970683 w 5098274"/>
              <a:gd name="connsiteY4" fmla="*/ 1530158 h 4084128"/>
              <a:gd name="connsiteX5" fmla="*/ 4821827 w 5098274"/>
              <a:gd name="connsiteY5" fmla="*/ 1535474 h 4084128"/>
              <a:gd name="connsiteX6" fmla="*/ 4837776 w 5098274"/>
              <a:gd name="connsiteY6" fmla="*/ 2152163 h 4084128"/>
              <a:gd name="connsiteX7" fmla="*/ 4529432 w 5098274"/>
              <a:gd name="connsiteY7" fmla="*/ 2152163 h 4084128"/>
              <a:gd name="connsiteX8" fmla="*/ 4524115 w 5098274"/>
              <a:gd name="connsiteY8" fmla="*/ 2316967 h 4084128"/>
              <a:gd name="connsiteX9" fmla="*/ 4228560 w 5098274"/>
              <a:gd name="connsiteY9" fmla="*/ 2327600 h 4084128"/>
              <a:gd name="connsiteX10" fmla="*/ 4203019 w 5098274"/>
              <a:gd name="connsiteY10" fmla="*/ 2460506 h 4084128"/>
              <a:gd name="connsiteX11" fmla="*/ 3438554 w 5098274"/>
              <a:gd name="connsiteY11" fmla="*/ 2460508 h 4084128"/>
              <a:gd name="connsiteX12" fmla="*/ 3428962 w 5098274"/>
              <a:gd name="connsiteY12" fmla="*/ 2611519 h 4084128"/>
              <a:gd name="connsiteX13" fmla="*/ 3258841 w 5098274"/>
              <a:gd name="connsiteY13" fmla="*/ 2614679 h 4084128"/>
              <a:gd name="connsiteX14" fmla="*/ 3263117 w 5098274"/>
              <a:gd name="connsiteY14" fmla="*/ 2764575 h 4084128"/>
              <a:gd name="connsiteX15" fmla="*/ 2971762 w 5098274"/>
              <a:gd name="connsiteY15" fmla="*/ 2763535 h 4084128"/>
              <a:gd name="connsiteX16" fmla="*/ 2950497 w 5098274"/>
              <a:gd name="connsiteY16" fmla="*/ 3018716 h 4084128"/>
              <a:gd name="connsiteX17" fmla="*/ 2799523 w 5098274"/>
              <a:gd name="connsiteY17" fmla="*/ 3017639 h 4084128"/>
              <a:gd name="connsiteX18" fmla="*/ 2815433 w 5098274"/>
              <a:gd name="connsiteY18" fmla="*/ 3465284 h 4084128"/>
              <a:gd name="connsiteX19" fmla="*/ 1247131 w 5098274"/>
              <a:gd name="connsiteY19" fmla="*/ 4084128 h 4084128"/>
              <a:gd name="connsiteX20" fmla="*/ 1269510 w 5098274"/>
              <a:gd name="connsiteY20" fmla="*/ 3937355 h 4084128"/>
              <a:gd name="connsiteX21" fmla="*/ 792087 w 5098274"/>
              <a:gd name="connsiteY21" fmla="*/ 3943749 h 4084128"/>
              <a:gd name="connsiteX22" fmla="*/ 775098 w 5098274"/>
              <a:gd name="connsiteY22" fmla="*/ 4080931 h 4084128"/>
              <a:gd name="connsiteX23" fmla="*/ -1 w 5098274"/>
              <a:gd name="connsiteY23" fmla="*/ 4072418 h 4084128"/>
              <a:gd name="connsiteX24" fmla="*/ 5278 w 5098274"/>
              <a:gd name="connsiteY24" fmla="*/ 3927800 h 4084128"/>
              <a:gd name="connsiteX25" fmla="*/ 10594 w 5098274"/>
              <a:gd name="connsiteY25" fmla="*/ 2561516 h 4084128"/>
              <a:gd name="connsiteX26" fmla="*/ 292357 w 5098274"/>
              <a:gd name="connsiteY26" fmla="*/ 2545567 h 4084128"/>
              <a:gd name="connsiteX27" fmla="*/ 292357 w 5098274"/>
              <a:gd name="connsiteY27" fmla="*/ 2386079 h 4084128"/>
              <a:gd name="connsiteX28" fmla="*/ 494376 w 5098274"/>
              <a:gd name="connsiteY28" fmla="*/ 2391395 h 4084128"/>
              <a:gd name="connsiteX29" fmla="*/ 499692 w 5098274"/>
              <a:gd name="connsiteY29" fmla="*/ 2237223 h 4084128"/>
              <a:gd name="connsiteX30" fmla="*/ 776139 w 5098274"/>
              <a:gd name="connsiteY30" fmla="*/ 2242539 h 4084128"/>
              <a:gd name="connsiteX31" fmla="*/ 781455 w 5098274"/>
              <a:gd name="connsiteY31" fmla="*/ 2099000 h 4084128"/>
              <a:gd name="connsiteX32" fmla="*/ 1275869 w 5098274"/>
              <a:gd name="connsiteY32" fmla="*/ 2093684 h 4084128"/>
              <a:gd name="connsiteX33" fmla="*/ 1275869 w 5098274"/>
              <a:gd name="connsiteY33" fmla="*/ 1939512 h 4084128"/>
              <a:gd name="connsiteX34" fmla="*/ 1562948 w 5098274"/>
              <a:gd name="connsiteY34" fmla="*/ 1928879 h 4084128"/>
              <a:gd name="connsiteX35" fmla="*/ 1568264 w 5098274"/>
              <a:gd name="connsiteY35" fmla="*/ 1774707 h 4084128"/>
              <a:gd name="connsiteX36" fmla="*/ 1717120 w 5098274"/>
              <a:gd name="connsiteY36" fmla="*/ 1774707 h 4084128"/>
              <a:gd name="connsiteX37" fmla="*/ 1711804 w 5098274"/>
              <a:gd name="connsiteY37" fmla="*/ 1530158 h 4084128"/>
              <a:gd name="connsiteX38" fmla="*/ 1871292 w 5098274"/>
              <a:gd name="connsiteY38" fmla="*/ 1540791 h 4084128"/>
              <a:gd name="connsiteX39" fmla="*/ 1865976 w 5098274"/>
              <a:gd name="connsiteY39" fmla="*/ 1413200 h 4084128"/>
              <a:gd name="connsiteX40" fmla="*/ 2131790 w 5098274"/>
              <a:gd name="connsiteY40" fmla="*/ 1407884 h 4084128"/>
              <a:gd name="connsiteX41" fmla="*/ 2131790 w 5098274"/>
              <a:gd name="connsiteY41" fmla="*/ 1253712 h 4084128"/>
              <a:gd name="connsiteX42" fmla="*/ 2445450 w 5098274"/>
              <a:gd name="connsiteY42" fmla="*/ 1259028 h 4084128"/>
              <a:gd name="connsiteX43" fmla="*/ 2440134 w 5098274"/>
              <a:gd name="connsiteY43" fmla="*/ 1104856 h 4084128"/>
              <a:gd name="connsiteX44" fmla="*/ 2759111 w 5098274"/>
              <a:gd name="connsiteY44" fmla="*/ 1088907 h 4084128"/>
              <a:gd name="connsiteX45" fmla="*/ 2759111 w 5098274"/>
              <a:gd name="connsiteY45" fmla="*/ 945367 h 4084128"/>
              <a:gd name="connsiteX46" fmla="*/ 3067455 w 5098274"/>
              <a:gd name="connsiteY46" fmla="*/ 940051 h 4084128"/>
              <a:gd name="connsiteX47" fmla="*/ 3074929 w 5098274"/>
              <a:gd name="connsiteY47" fmla="*/ 783760 h 4084128"/>
              <a:gd name="connsiteX48" fmla="*/ 3536328 w 5098274"/>
              <a:gd name="connsiteY48" fmla="*/ 791232 h 4084128"/>
              <a:gd name="connsiteX49" fmla="*/ 3535287 w 5098274"/>
              <a:gd name="connsiteY49" fmla="*/ 624234 h 4084128"/>
              <a:gd name="connsiteX50" fmla="*/ 3695855 w 5098274"/>
              <a:gd name="connsiteY50" fmla="*/ 627432 h 4084128"/>
              <a:gd name="connsiteX51" fmla="*/ 3689460 w 5098274"/>
              <a:gd name="connsiteY51" fmla="*/ 477535 h 4084128"/>
              <a:gd name="connsiteX52" fmla="*/ 3848948 w 5098274"/>
              <a:gd name="connsiteY52" fmla="*/ 472219 h 4084128"/>
              <a:gd name="connsiteX53" fmla="*/ 3848948 w 5098274"/>
              <a:gd name="connsiteY53" fmla="*/ 318046 h 4084128"/>
              <a:gd name="connsiteX54" fmla="*/ 4157292 w 5098274"/>
              <a:gd name="connsiteY54" fmla="*/ 312730 h 4084128"/>
              <a:gd name="connsiteX55" fmla="*/ 4157292 w 5098274"/>
              <a:gd name="connsiteY55" fmla="*/ 163874 h 4084128"/>
              <a:gd name="connsiteX56" fmla="*/ 4625125 w 5098274"/>
              <a:gd name="connsiteY56" fmla="*/ 163874 h 4084128"/>
              <a:gd name="connsiteX57" fmla="*/ 4636835 w 5098274"/>
              <a:gd name="connsiteY57" fmla="*/ 0 h 4084128"/>
              <a:gd name="connsiteX58" fmla="*/ 4948376 w 5098274"/>
              <a:gd name="connsiteY58" fmla="*/ 6394 h 4084128"/>
              <a:gd name="connsiteX59" fmla="*/ 4933469 w 5098274"/>
              <a:gd name="connsiteY59" fmla="*/ 158558 h 4084128"/>
              <a:gd name="connsiteX0" fmla="*/ 4933469 w 5098274"/>
              <a:gd name="connsiteY0" fmla="*/ 158558 h 4084128"/>
              <a:gd name="connsiteX1" fmla="*/ 5098274 w 5098274"/>
              <a:gd name="connsiteY1" fmla="*/ 163874 h 4084128"/>
              <a:gd name="connsiteX2" fmla="*/ 5092957 w 5098274"/>
              <a:gd name="connsiteY2" fmla="*/ 769930 h 4084128"/>
              <a:gd name="connsiteX3" fmla="*/ 4991948 w 5098274"/>
              <a:gd name="connsiteY3" fmla="*/ 759298 h 4084128"/>
              <a:gd name="connsiteX4" fmla="*/ 4970683 w 5098274"/>
              <a:gd name="connsiteY4" fmla="*/ 1530158 h 4084128"/>
              <a:gd name="connsiteX5" fmla="*/ 4821827 w 5098274"/>
              <a:gd name="connsiteY5" fmla="*/ 1535474 h 4084128"/>
              <a:gd name="connsiteX6" fmla="*/ 4837776 w 5098274"/>
              <a:gd name="connsiteY6" fmla="*/ 2152163 h 4084128"/>
              <a:gd name="connsiteX7" fmla="*/ 4529432 w 5098274"/>
              <a:gd name="connsiteY7" fmla="*/ 2152163 h 4084128"/>
              <a:gd name="connsiteX8" fmla="*/ 4524115 w 5098274"/>
              <a:gd name="connsiteY8" fmla="*/ 2316967 h 4084128"/>
              <a:gd name="connsiteX9" fmla="*/ 4228560 w 5098274"/>
              <a:gd name="connsiteY9" fmla="*/ 2327600 h 4084128"/>
              <a:gd name="connsiteX10" fmla="*/ 4203019 w 5098274"/>
              <a:gd name="connsiteY10" fmla="*/ 2460506 h 4084128"/>
              <a:gd name="connsiteX11" fmla="*/ 3438554 w 5098274"/>
              <a:gd name="connsiteY11" fmla="*/ 2460508 h 4084128"/>
              <a:gd name="connsiteX12" fmla="*/ 3428962 w 5098274"/>
              <a:gd name="connsiteY12" fmla="*/ 2611519 h 4084128"/>
              <a:gd name="connsiteX13" fmla="*/ 3258841 w 5098274"/>
              <a:gd name="connsiteY13" fmla="*/ 2614679 h 4084128"/>
              <a:gd name="connsiteX14" fmla="*/ 3263117 w 5098274"/>
              <a:gd name="connsiteY14" fmla="*/ 2764575 h 4084128"/>
              <a:gd name="connsiteX15" fmla="*/ 2971762 w 5098274"/>
              <a:gd name="connsiteY15" fmla="*/ 2763535 h 4084128"/>
              <a:gd name="connsiteX16" fmla="*/ 2950497 w 5098274"/>
              <a:gd name="connsiteY16" fmla="*/ 3018716 h 4084128"/>
              <a:gd name="connsiteX17" fmla="*/ 2799523 w 5098274"/>
              <a:gd name="connsiteY17" fmla="*/ 3017639 h 4084128"/>
              <a:gd name="connsiteX18" fmla="*/ 2815433 w 5098274"/>
              <a:gd name="connsiteY18" fmla="*/ 3465284 h 4084128"/>
              <a:gd name="connsiteX19" fmla="*/ 1247131 w 5098274"/>
              <a:gd name="connsiteY19" fmla="*/ 4084128 h 4084128"/>
              <a:gd name="connsiteX20" fmla="*/ 1269510 w 5098274"/>
              <a:gd name="connsiteY20" fmla="*/ 3937355 h 4084128"/>
              <a:gd name="connsiteX21" fmla="*/ 792087 w 5098274"/>
              <a:gd name="connsiteY21" fmla="*/ 3943749 h 4084128"/>
              <a:gd name="connsiteX22" fmla="*/ 775098 w 5098274"/>
              <a:gd name="connsiteY22" fmla="*/ 4080931 h 4084128"/>
              <a:gd name="connsiteX23" fmla="*/ -1 w 5098274"/>
              <a:gd name="connsiteY23" fmla="*/ 4072418 h 4084128"/>
              <a:gd name="connsiteX24" fmla="*/ 10594 w 5098274"/>
              <a:gd name="connsiteY24" fmla="*/ 2561516 h 4084128"/>
              <a:gd name="connsiteX25" fmla="*/ 292357 w 5098274"/>
              <a:gd name="connsiteY25" fmla="*/ 2545567 h 4084128"/>
              <a:gd name="connsiteX26" fmla="*/ 292357 w 5098274"/>
              <a:gd name="connsiteY26" fmla="*/ 2386079 h 4084128"/>
              <a:gd name="connsiteX27" fmla="*/ 494376 w 5098274"/>
              <a:gd name="connsiteY27" fmla="*/ 2391395 h 4084128"/>
              <a:gd name="connsiteX28" fmla="*/ 499692 w 5098274"/>
              <a:gd name="connsiteY28" fmla="*/ 2237223 h 4084128"/>
              <a:gd name="connsiteX29" fmla="*/ 776139 w 5098274"/>
              <a:gd name="connsiteY29" fmla="*/ 2242539 h 4084128"/>
              <a:gd name="connsiteX30" fmla="*/ 781455 w 5098274"/>
              <a:gd name="connsiteY30" fmla="*/ 2099000 h 4084128"/>
              <a:gd name="connsiteX31" fmla="*/ 1275869 w 5098274"/>
              <a:gd name="connsiteY31" fmla="*/ 2093684 h 4084128"/>
              <a:gd name="connsiteX32" fmla="*/ 1275869 w 5098274"/>
              <a:gd name="connsiteY32" fmla="*/ 1939512 h 4084128"/>
              <a:gd name="connsiteX33" fmla="*/ 1562948 w 5098274"/>
              <a:gd name="connsiteY33" fmla="*/ 1928879 h 4084128"/>
              <a:gd name="connsiteX34" fmla="*/ 1568264 w 5098274"/>
              <a:gd name="connsiteY34" fmla="*/ 1774707 h 4084128"/>
              <a:gd name="connsiteX35" fmla="*/ 1717120 w 5098274"/>
              <a:gd name="connsiteY35" fmla="*/ 1774707 h 4084128"/>
              <a:gd name="connsiteX36" fmla="*/ 1711804 w 5098274"/>
              <a:gd name="connsiteY36" fmla="*/ 1530158 h 4084128"/>
              <a:gd name="connsiteX37" fmla="*/ 1871292 w 5098274"/>
              <a:gd name="connsiteY37" fmla="*/ 1540791 h 4084128"/>
              <a:gd name="connsiteX38" fmla="*/ 1865976 w 5098274"/>
              <a:gd name="connsiteY38" fmla="*/ 1413200 h 4084128"/>
              <a:gd name="connsiteX39" fmla="*/ 2131790 w 5098274"/>
              <a:gd name="connsiteY39" fmla="*/ 1407884 h 4084128"/>
              <a:gd name="connsiteX40" fmla="*/ 2131790 w 5098274"/>
              <a:gd name="connsiteY40" fmla="*/ 1253712 h 4084128"/>
              <a:gd name="connsiteX41" fmla="*/ 2445450 w 5098274"/>
              <a:gd name="connsiteY41" fmla="*/ 1259028 h 4084128"/>
              <a:gd name="connsiteX42" fmla="*/ 2440134 w 5098274"/>
              <a:gd name="connsiteY42" fmla="*/ 1104856 h 4084128"/>
              <a:gd name="connsiteX43" fmla="*/ 2759111 w 5098274"/>
              <a:gd name="connsiteY43" fmla="*/ 1088907 h 4084128"/>
              <a:gd name="connsiteX44" fmla="*/ 2759111 w 5098274"/>
              <a:gd name="connsiteY44" fmla="*/ 945367 h 4084128"/>
              <a:gd name="connsiteX45" fmla="*/ 3067455 w 5098274"/>
              <a:gd name="connsiteY45" fmla="*/ 940051 h 4084128"/>
              <a:gd name="connsiteX46" fmla="*/ 3074929 w 5098274"/>
              <a:gd name="connsiteY46" fmla="*/ 783760 h 4084128"/>
              <a:gd name="connsiteX47" fmla="*/ 3536328 w 5098274"/>
              <a:gd name="connsiteY47" fmla="*/ 791232 h 4084128"/>
              <a:gd name="connsiteX48" fmla="*/ 3535287 w 5098274"/>
              <a:gd name="connsiteY48" fmla="*/ 624234 h 4084128"/>
              <a:gd name="connsiteX49" fmla="*/ 3695855 w 5098274"/>
              <a:gd name="connsiteY49" fmla="*/ 627432 h 4084128"/>
              <a:gd name="connsiteX50" fmla="*/ 3689460 w 5098274"/>
              <a:gd name="connsiteY50" fmla="*/ 477535 h 4084128"/>
              <a:gd name="connsiteX51" fmla="*/ 3848948 w 5098274"/>
              <a:gd name="connsiteY51" fmla="*/ 472219 h 4084128"/>
              <a:gd name="connsiteX52" fmla="*/ 3848948 w 5098274"/>
              <a:gd name="connsiteY52" fmla="*/ 318046 h 4084128"/>
              <a:gd name="connsiteX53" fmla="*/ 4157292 w 5098274"/>
              <a:gd name="connsiteY53" fmla="*/ 312730 h 4084128"/>
              <a:gd name="connsiteX54" fmla="*/ 4157292 w 5098274"/>
              <a:gd name="connsiteY54" fmla="*/ 163874 h 4084128"/>
              <a:gd name="connsiteX55" fmla="*/ 4625125 w 5098274"/>
              <a:gd name="connsiteY55" fmla="*/ 163874 h 4084128"/>
              <a:gd name="connsiteX56" fmla="*/ 4636835 w 5098274"/>
              <a:gd name="connsiteY56" fmla="*/ 0 h 4084128"/>
              <a:gd name="connsiteX57" fmla="*/ 4948376 w 5098274"/>
              <a:gd name="connsiteY57" fmla="*/ 6394 h 4084128"/>
              <a:gd name="connsiteX58" fmla="*/ 4933469 w 5098274"/>
              <a:gd name="connsiteY58" fmla="*/ 158558 h 4084128"/>
              <a:gd name="connsiteX0" fmla="*/ 4923206 w 5088011"/>
              <a:gd name="connsiteY0" fmla="*/ 158558 h 4084128"/>
              <a:gd name="connsiteX1" fmla="*/ 5088011 w 5088011"/>
              <a:gd name="connsiteY1" fmla="*/ 163874 h 4084128"/>
              <a:gd name="connsiteX2" fmla="*/ 5082694 w 5088011"/>
              <a:gd name="connsiteY2" fmla="*/ 769930 h 4084128"/>
              <a:gd name="connsiteX3" fmla="*/ 4981685 w 5088011"/>
              <a:gd name="connsiteY3" fmla="*/ 759298 h 4084128"/>
              <a:gd name="connsiteX4" fmla="*/ 4960420 w 5088011"/>
              <a:gd name="connsiteY4" fmla="*/ 1530158 h 4084128"/>
              <a:gd name="connsiteX5" fmla="*/ 4811564 w 5088011"/>
              <a:gd name="connsiteY5" fmla="*/ 1535474 h 4084128"/>
              <a:gd name="connsiteX6" fmla="*/ 4827513 w 5088011"/>
              <a:gd name="connsiteY6" fmla="*/ 2152163 h 4084128"/>
              <a:gd name="connsiteX7" fmla="*/ 4519169 w 5088011"/>
              <a:gd name="connsiteY7" fmla="*/ 2152163 h 4084128"/>
              <a:gd name="connsiteX8" fmla="*/ 4513852 w 5088011"/>
              <a:gd name="connsiteY8" fmla="*/ 2316967 h 4084128"/>
              <a:gd name="connsiteX9" fmla="*/ 4218297 w 5088011"/>
              <a:gd name="connsiteY9" fmla="*/ 2327600 h 4084128"/>
              <a:gd name="connsiteX10" fmla="*/ 4192756 w 5088011"/>
              <a:gd name="connsiteY10" fmla="*/ 2460506 h 4084128"/>
              <a:gd name="connsiteX11" fmla="*/ 3428291 w 5088011"/>
              <a:gd name="connsiteY11" fmla="*/ 2460508 h 4084128"/>
              <a:gd name="connsiteX12" fmla="*/ 3418699 w 5088011"/>
              <a:gd name="connsiteY12" fmla="*/ 2611519 h 4084128"/>
              <a:gd name="connsiteX13" fmla="*/ 3248578 w 5088011"/>
              <a:gd name="connsiteY13" fmla="*/ 2614679 h 4084128"/>
              <a:gd name="connsiteX14" fmla="*/ 3252854 w 5088011"/>
              <a:gd name="connsiteY14" fmla="*/ 2764575 h 4084128"/>
              <a:gd name="connsiteX15" fmla="*/ 2961499 w 5088011"/>
              <a:gd name="connsiteY15" fmla="*/ 2763535 h 4084128"/>
              <a:gd name="connsiteX16" fmla="*/ 2940234 w 5088011"/>
              <a:gd name="connsiteY16" fmla="*/ 3018716 h 4084128"/>
              <a:gd name="connsiteX17" fmla="*/ 2789260 w 5088011"/>
              <a:gd name="connsiteY17" fmla="*/ 3017639 h 4084128"/>
              <a:gd name="connsiteX18" fmla="*/ 2805170 w 5088011"/>
              <a:gd name="connsiteY18" fmla="*/ 3465284 h 4084128"/>
              <a:gd name="connsiteX19" fmla="*/ 1236868 w 5088011"/>
              <a:gd name="connsiteY19" fmla="*/ 4084128 h 4084128"/>
              <a:gd name="connsiteX20" fmla="*/ 1259247 w 5088011"/>
              <a:gd name="connsiteY20" fmla="*/ 3937355 h 4084128"/>
              <a:gd name="connsiteX21" fmla="*/ 781824 w 5088011"/>
              <a:gd name="connsiteY21" fmla="*/ 3943749 h 4084128"/>
              <a:gd name="connsiteX22" fmla="*/ 764835 w 5088011"/>
              <a:gd name="connsiteY22" fmla="*/ 4080931 h 4084128"/>
              <a:gd name="connsiteX23" fmla="*/ 19405 w 5088011"/>
              <a:gd name="connsiteY23" fmla="*/ 4072418 h 4084128"/>
              <a:gd name="connsiteX24" fmla="*/ 331 w 5088011"/>
              <a:gd name="connsiteY24" fmla="*/ 2561516 h 4084128"/>
              <a:gd name="connsiteX25" fmla="*/ 282094 w 5088011"/>
              <a:gd name="connsiteY25" fmla="*/ 2545567 h 4084128"/>
              <a:gd name="connsiteX26" fmla="*/ 282094 w 5088011"/>
              <a:gd name="connsiteY26" fmla="*/ 2386079 h 4084128"/>
              <a:gd name="connsiteX27" fmla="*/ 484113 w 5088011"/>
              <a:gd name="connsiteY27" fmla="*/ 2391395 h 4084128"/>
              <a:gd name="connsiteX28" fmla="*/ 489429 w 5088011"/>
              <a:gd name="connsiteY28" fmla="*/ 2237223 h 4084128"/>
              <a:gd name="connsiteX29" fmla="*/ 765876 w 5088011"/>
              <a:gd name="connsiteY29" fmla="*/ 2242539 h 4084128"/>
              <a:gd name="connsiteX30" fmla="*/ 771192 w 5088011"/>
              <a:gd name="connsiteY30" fmla="*/ 2099000 h 4084128"/>
              <a:gd name="connsiteX31" fmla="*/ 1265606 w 5088011"/>
              <a:gd name="connsiteY31" fmla="*/ 2093684 h 4084128"/>
              <a:gd name="connsiteX32" fmla="*/ 1265606 w 5088011"/>
              <a:gd name="connsiteY32" fmla="*/ 1939512 h 4084128"/>
              <a:gd name="connsiteX33" fmla="*/ 1552685 w 5088011"/>
              <a:gd name="connsiteY33" fmla="*/ 1928879 h 4084128"/>
              <a:gd name="connsiteX34" fmla="*/ 1558001 w 5088011"/>
              <a:gd name="connsiteY34" fmla="*/ 1774707 h 4084128"/>
              <a:gd name="connsiteX35" fmla="*/ 1706857 w 5088011"/>
              <a:gd name="connsiteY35" fmla="*/ 1774707 h 4084128"/>
              <a:gd name="connsiteX36" fmla="*/ 1701541 w 5088011"/>
              <a:gd name="connsiteY36" fmla="*/ 1530158 h 4084128"/>
              <a:gd name="connsiteX37" fmla="*/ 1861029 w 5088011"/>
              <a:gd name="connsiteY37" fmla="*/ 1540791 h 4084128"/>
              <a:gd name="connsiteX38" fmla="*/ 1855713 w 5088011"/>
              <a:gd name="connsiteY38" fmla="*/ 1413200 h 4084128"/>
              <a:gd name="connsiteX39" fmla="*/ 2121527 w 5088011"/>
              <a:gd name="connsiteY39" fmla="*/ 1407884 h 4084128"/>
              <a:gd name="connsiteX40" fmla="*/ 2121527 w 5088011"/>
              <a:gd name="connsiteY40" fmla="*/ 1253712 h 4084128"/>
              <a:gd name="connsiteX41" fmla="*/ 2435187 w 5088011"/>
              <a:gd name="connsiteY41" fmla="*/ 1259028 h 4084128"/>
              <a:gd name="connsiteX42" fmla="*/ 2429871 w 5088011"/>
              <a:gd name="connsiteY42" fmla="*/ 1104856 h 4084128"/>
              <a:gd name="connsiteX43" fmla="*/ 2748848 w 5088011"/>
              <a:gd name="connsiteY43" fmla="*/ 1088907 h 4084128"/>
              <a:gd name="connsiteX44" fmla="*/ 2748848 w 5088011"/>
              <a:gd name="connsiteY44" fmla="*/ 945367 h 4084128"/>
              <a:gd name="connsiteX45" fmla="*/ 3057192 w 5088011"/>
              <a:gd name="connsiteY45" fmla="*/ 940051 h 4084128"/>
              <a:gd name="connsiteX46" fmla="*/ 3064666 w 5088011"/>
              <a:gd name="connsiteY46" fmla="*/ 783760 h 4084128"/>
              <a:gd name="connsiteX47" fmla="*/ 3526065 w 5088011"/>
              <a:gd name="connsiteY47" fmla="*/ 791232 h 4084128"/>
              <a:gd name="connsiteX48" fmla="*/ 3525024 w 5088011"/>
              <a:gd name="connsiteY48" fmla="*/ 624234 h 4084128"/>
              <a:gd name="connsiteX49" fmla="*/ 3685592 w 5088011"/>
              <a:gd name="connsiteY49" fmla="*/ 627432 h 4084128"/>
              <a:gd name="connsiteX50" fmla="*/ 3679197 w 5088011"/>
              <a:gd name="connsiteY50" fmla="*/ 477535 h 4084128"/>
              <a:gd name="connsiteX51" fmla="*/ 3838685 w 5088011"/>
              <a:gd name="connsiteY51" fmla="*/ 472219 h 4084128"/>
              <a:gd name="connsiteX52" fmla="*/ 3838685 w 5088011"/>
              <a:gd name="connsiteY52" fmla="*/ 318046 h 4084128"/>
              <a:gd name="connsiteX53" fmla="*/ 4147029 w 5088011"/>
              <a:gd name="connsiteY53" fmla="*/ 312730 h 4084128"/>
              <a:gd name="connsiteX54" fmla="*/ 4147029 w 5088011"/>
              <a:gd name="connsiteY54" fmla="*/ 163874 h 4084128"/>
              <a:gd name="connsiteX55" fmla="*/ 4614862 w 5088011"/>
              <a:gd name="connsiteY55" fmla="*/ 163874 h 4084128"/>
              <a:gd name="connsiteX56" fmla="*/ 4626572 w 5088011"/>
              <a:gd name="connsiteY56" fmla="*/ 0 h 4084128"/>
              <a:gd name="connsiteX57" fmla="*/ 4938113 w 5088011"/>
              <a:gd name="connsiteY57" fmla="*/ 6394 h 4084128"/>
              <a:gd name="connsiteX58" fmla="*/ 4923206 w 5088011"/>
              <a:gd name="connsiteY58" fmla="*/ 158558 h 408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088011" h="4084128">
                <a:moveTo>
                  <a:pt x="4923206" y="158558"/>
                </a:moveTo>
                <a:lnTo>
                  <a:pt x="5088011" y="163874"/>
                </a:lnTo>
                <a:cubicBezTo>
                  <a:pt x="5086239" y="365893"/>
                  <a:pt x="5084466" y="567911"/>
                  <a:pt x="5082694" y="769930"/>
                </a:cubicBezTo>
                <a:lnTo>
                  <a:pt x="4981685" y="759298"/>
                </a:lnTo>
                <a:lnTo>
                  <a:pt x="4960420" y="1530158"/>
                </a:lnTo>
                <a:lnTo>
                  <a:pt x="4811564" y="1535474"/>
                </a:lnTo>
                <a:lnTo>
                  <a:pt x="4827513" y="2152163"/>
                </a:lnTo>
                <a:lnTo>
                  <a:pt x="4519169" y="2152163"/>
                </a:lnTo>
                <a:lnTo>
                  <a:pt x="4513852" y="2316967"/>
                </a:lnTo>
                <a:lnTo>
                  <a:pt x="4218297" y="2327600"/>
                </a:lnTo>
                <a:lnTo>
                  <a:pt x="4192756" y="2460506"/>
                </a:lnTo>
                <a:lnTo>
                  <a:pt x="3428291" y="2460508"/>
                </a:lnTo>
                <a:lnTo>
                  <a:pt x="3418699" y="2611519"/>
                </a:lnTo>
                <a:lnTo>
                  <a:pt x="3248578" y="2614679"/>
                </a:lnTo>
                <a:cubicBezTo>
                  <a:pt x="3248938" y="2668907"/>
                  <a:pt x="3252494" y="2710347"/>
                  <a:pt x="3252854" y="2764575"/>
                </a:cubicBezTo>
                <a:lnTo>
                  <a:pt x="2961499" y="2763535"/>
                </a:lnTo>
                <a:lnTo>
                  <a:pt x="2940234" y="3018716"/>
                </a:lnTo>
                <a:lnTo>
                  <a:pt x="2789260" y="3017639"/>
                </a:lnTo>
                <a:lnTo>
                  <a:pt x="2805170" y="3465284"/>
                </a:lnTo>
                <a:lnTo>
                  <a:pt x="1236868" y="4084128"/>
                </a:lnTo>
                <a:lnTo>
                  <a:pt x="1259247" y="3937355"/>
                </a:lnTo>
                <a:lnTo>
                  <a:pt x="781824" y="3943749"/>
                </a:lnTo>
                <a:lnTo>
                  <a:pt x="764835" y="4080931"/>
                </a:lnTo>
                <a:lnTo>
                  <a:pt x="19405" y="4072418"/>
                </a:lnTo>
                <a:cubicBezTo>
                  <a:pt x="22937" y="3568784"/>
                  <a:pt x="-3201" y="3065150"/>
                  <a:pt x="331" y="2561516"/>
                </a:cubicBezTo>
                <a:lnTo>
                  <a:pt x="282094" y="2545567"/>
                </a:lnTo>
                <a:lnTo>
                  <a:pt x="282094" y="2386079"/>
                </a:lnTo>
                <a:lnTo>
                  <a:pt x="484113" y="2391395"/>
                </a:lnTo>
                <a:lnTo>
                  <a:pt x="489429" y="2237223"/>
                </a:lnTo>
                <a:lnTo>
                  <a:pt x="765876" y="2242539"/>
                </a:lnTo>
                <a:lnTo>
                  <a:pt x="771192" y="2099000"/>
                </a:lnTo>
                <a:lnTo>
                  <a:pt x="1265606" y="2093684"/>
                </a:lnTo>
                <a:lnTo>
                  <a:pt x="1265606" y="1939512"/>
                </a:lnTo>
                <a:lnTo>
                  <a:pt x="1552685" y="1928879"/>
                </a:lnTo>
                <a:lnTo>
                  <a:pt x="1558001" y="1774707"/>
                </a:lnTo>
                <a:lnTo>
                  <a:pt x="1706857" y="1774707"/>
                </a:lnTo>
                <a:lnTo>
                  <a:pt x="1701541" y="1530158"/>
                </a:lnTo>
                <a:lnTo>
                  <a:pt x="1861029" y="1540791"/>
                </a:lnTo>
                <a:lnTo>
                  <a:pt x="1855713" y="1413200"/>
                </a:lnTo>
                <a:lnTo>
                  <a:pt x="2121527" y="1407884"/>
                </a:lnTo>
                <a:lnTo>
                  <a:pt x="2121527" y="1253712"/>
                </a:lnTo>
                <a:lnTo>
                  <a:pt x="2435187" y="1259028"/>
                </a:lnTo>
                <a:lnTo>
                  <a:pt x="2429871" y="1104856"/>
                </a:lnTo>
                <a:lnTo>
                  <a:pt x="2748848" y="1088907"/>
                </a:lnTo>
                <a:lnTo>
                  <a:pt x="2748848" y="945367"/>
                </a:lnTo>
                <a:lnTo>
                  <a:pt x="3057192" y="940051"/>
                </a:lnTo>
                <a:lnTo>
                  <a:pt x="3064666" y="783760"/>
                </a:lnTo>
                <a:lnTo>
                  <a:pt x="3526065" y="791232"/>
                </a:lnTo>
                <a:lnTo>
                  <a:pt x="3525024" y="624234"/>
                </a:lnTo>
                <a:lnTo>
                  <a:pt x="3685592" y="627432"/>
                </a:lnTo>
                <a:lnTo>
                  <a:pt x="3679197" y="477535"/>
                </a:lnTo>
                <a:lnTo>
                  <a:pt x="3838685" y="472219"/>
                </a:lnTo>
                <a:lnTo>
                  <a:pt x="3838685" y="318046"/>
                </a:lnTo>
                <a:lnTo>
                  <a:pt x="4147029" y="312730"/>
                </a:lnTo>
                <a:lnTo>
                  <a:pt x="4147029" y="163874"/>
                </a:lnTo>
                <a:lnTo>
                  <a:pt x="4614862" y="163874"/>
                </a:lnTo>
                <a:cubicBezTo>
                  <a:pt x="4615568" y="109249"/>
                  <a:pt x="4625866" y="54625"/>
                  <a:pt x="4626572" y="0"/>
                </a:cubicBezTo>
                <a:lnTo>
                  <a:pt x="4938113" y="6394"/>
                </a:lnTo>
                <a:lnTo>
                  <a:pt x="4923206" y="158558"/>
                </a:lnTo>
                <a:close/>
              </a:path>
            </a:pathLst>
          </a:custGeom>
          <a:solidFill>
            <a:srgbClr val="FFFF99"/>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5" name="Freeform: Shape 64">
            <a:extLst>
              <a:ext uri="{FF2B5EF4-FFF2-40B4-BE49-F238E27FC236}">
                <a16:creationId xmlns:a16="http://schemas.microsoft.com/office/drawing/2014/main" id="{945037AF-E1B4-BDA3-A65B-A355B65EB243}"/>
              </a:ext>
            </a:extLst>
          </p:cNvPr>
          <p:cNvSpPr>
            <a:spLocks/>
          </p:cNvSpPr>
          <p:nvPr/>
        </p:nvSpPr>
        <p:spPr>
          <a:xfrm>
            <a:off x="7028097" y="3874710"/>
            <a:ext cx="140111" cy="265275"/>
          </a:xfrm>
          <a:custGeom>
            <a:avLst/>
            <a:gdLst>
              <a:gd name="connsiteX0" fmla="*/ 489005 w 1133061"/>
              <a:gd name="connsiteY0" fmla="*/ 1940118 h 1940118"/>
              <a:gd name="connsiteX1" fmla="*/ 393589 w 1133061"/>
              <a:gd name="connsiteY1" fmla="*/ 1920240 h 1940118"/>
              <a:gd name="connsiteX2" fmla="*/ 318052 w 1133061"/>
              <a:gd name="connsiteY2" fmla="*/ 1904337 h 1940118"/>
              <a:gd name="connsiteX3" fmla="*/ 238539 w 1133061"/>
              <a:gd name="connsiteY3" fmla="*/ 1864580 h 1940118"/>
              <a:gd name="connsiteX4" fmla="*/ 190831 w 1133061"/>
              <a:gd name="connsiteY4" fmla="*/ 1824824 h 1940118"/>
              <a:gd name="connsiteX5" fmla="*/ 163001 w 1133061"/>
              <a:gd name="connsiteY5" fmla="*/ 1796994 h 1940118"/>
              <a:gd name="connsiteX6" fmla="*/ 139147 w 1133061"/>
              <a:gd name="connsiteY6" fmla="*/ 1785067 h 1940118"/>
              <a:gd name="connsiteX7" fmla="*/ 119269 w 1133061"/>
              <a:gd name="connsiteY7" fmla="*/ 1753262 h 1940118"/>
              <a:gd name="connsiteX8" fmla="*/ 99391 w 1133061"/>
              <a:gd name="connsiteY8" fmla="*/ 1721457 h 1940118"/>
              <a:gd name="connsiteX9" fmla="*/ 67586 w 1133061"/>
              <a:gd name="connsiteY9" fmla="*/ 1677725 h 1940118"/>
              <a:gd name="connsiteX10" fmla="*/ 47707 w 1133061"/>
              <a:gd name="connsiteY10" fmla="*/ 1633993 h 1940118"/>
              <a:gd name="connsiteX11" fmla="*/ 27829 w 1133061"/>
              <a:gd name="connsiteY11" fmla="*/ 1574358 h 1940118"/>
              <a:gd name="connsiteX12" fmla="*/ 7951 w 1133061"/>
              <a:gd name="connsiteY12" fmla="*/ 1510747 h 1940118"/>
              <a:gd name="connsiteX13" fmla="*/ 7951 w 1133061"/>
              <a:gd name="connsiteY13" fmla="*/ 1431234 h 1940118"/>
              <a:gd name="connsiteX14" fmla="*/ 0 w 1133061"/>
              <a:gd name="connsiteY14" fmla="*/ 1343770 h 1940118"/>
              <a:gd name="connsiteX15" fmla="*/ 11927 w 1133061"/>
              <a:gd name="connsiteY15" fmla="*/ 1252330 h 1940118"/>
              <a:gd name="connsiteX16" fmla="*/ 19878 w 1133061"/>
              <a:gd name="connsiteY16" fmla="*/ 1212573 h 1940118"/>
              <a:gd name="connsiteX17" fmla="*/ 39756 w 1133061"/>
              <a:gd name="connsiteY17" fmla="*/ 1137036 h 1940118"/>
              <a:gd name="connsiteX18" fmla="*/ 67586 w 1133061"/>
              <a:gd name="connsiteY18" fmla="*/ 1061499 h 1940118"/>
              <a:gd name="connsiteX19" fmla="*/ 87464 w 1133061"/>
              <a:gd name="connsiteY19" fmla="*/ 1017766 h 1940118"/>
              <a:gd name="connsiteX20" fmla="*/ 131196 w 1133061"/>
              <a:gd name="connsiteY20" fmla="*/ 962107 h 1940118"/>
              <a:gd name="connsiteX21" fmla="*/ 174928 w 1133061"/>
              <a:gd name="connsiteY21" fmla="*/ 906448 h 1940118"/>
              <a:gd name="connsiteX22" fmla="*/ 238539 w 1133061"/>
              <a:gd name="connsiteY22" fmla="*/ 834886 h 1940118"/>
              <a:gd name="connsiteX23" fmla="*/ 306125 w 1133061"/>
              <a:gd name="connsiteY23" fmla="*/ 735495 h 1940118"/>
              <a:gd name="connsiteX24" fmla="*/ 322027 w 1133061"/>
              <a:gd name="connsiteY24" fmla="*/ 652006 h 1940118"/>
              <a:gd name="connsiteX25" fmla="*/ 349857 w 1133061"/>
              <a:gd name="connsiteY25" fmla="*/ 715617 h 1940118"/>
              <a:gd name="connsiteX26" fmla="*/ 361784 w 1133061"/>
              <a:gd name="connsiteY26" fmla="*/ 807057 h 1940118"/>
              <a:gd name="connsiteX27" fmla="*/ 357808 w 1133061"/>
              <a:gd name="connsiteY27" fmla="*/ 870667 h 1940118"/>
              <a:gd name="connsiteX28" fmla="*/ 349857 w 1133061"/>
              <a:gd name="connsiteY28" fmla="*/ 922351 h 1940118"/>
              <a:gd name="connsiteX29" fmla="*/ 333954 w 1133061"/>
              <a:gd name="connsiteY29" fmla="*/ 985961 h 1940118"/>
              <a:gd name="connsiteX30" fmla="*/ 329979 w 1133061"/>
              <a:gd name="connsiteY30" fmla="*/ 1013791 h 1940118"/>
              <a:gd name="connsiteX31" fmla="*/ 369735 w 1133061"/>
              <a:gd name="connsiteY31" fmla="*/ 966083 h 1940118"/>
              <a:gd name="connsiteX32" fmla="*/ 425394 w 1133061"/>
              <a:gd name="connsiteY32" fmla="*/ 866692 h 1940118"/>
              <a:gd name="connsiteX33" fmla="*/ 461175 w 1133061"/>
              <a:gd name="connsiteY33" fmla="*/ 795130 h 1940118"/>
              <a:gd name="connsiteX34" fmla="*/ 489005 w 1133061"/>
              <a:gd name="connsiteY34" fmla="*/ 715617 h 1940118"/>
              <a:gd name="connsiteX35" fmla="*/ 500932 w 1133061"/>
              <a:gd name="connsiteY35" fmla="*/ 652006 h 1940118"/>
              <a:gd name="connsiteX36" fmla="*/ 508883 w 1133061"/>
              <a:gd name="connsiteY36" fmla="*/ 540688 h 1940118"/>
              <a:gd name="connsiteX37" fmla="*/ 489005 w 1133061"/>
              <a:gd name="connsiteY37" fmla="*/ 441297 h 1940118"/>
              <a:gd name="connsiteX38" fmla="*/ 473102 w 1133061"/>
              <a:gd name="connsiteY38" fmla="*/ 361784 h 1940118"/>
              <a:gd name="connsiteX39" fmla="*/ 445273 w 1133061"/>
              <a:gd name="connsiteY39" fmla="*/ 298173 h 1940118"/>
              <a:gd name="connsiteX40" fmla="*/ 445273 w 1133061"/>
              <a:gd name="connsiteY40" fmla="*/ 230587 h 1940118"/>
              <a:gd name="connsiteX41" fmla="*/ 425394 w 1133061"/>
              <a:gd name="connsiteY41" fmla="*/ 143123 h 1940118"/>
              <a:gd name="connsiteX42" fmla="*/ 429370 w 1133061"/>
              <a:gd name="connsiteY42" fmla="*/ 67586 h 1940118"/>
              <a:gd name="connsiteX43" fmla="*/ 457200 w 1133061"/>
              <a:gd name="connsiteY43" fmla="*/ 0 h 1940118"/>
              <a:gd name="connsiteX44" fmla="*/ 469127 w 1133061"/>
              <a:gd name="connsiteY44" fmla="*/ 35780 h 1940118"/>
              <a:gd name="connsiteX45" fmla="*/ 481054 w 1133061"/>
              <a:gd name="connsiteY45" fmla="*/ 75537 h 1940118"/>
              <a:gd name="connsiteX46" fmla="*/ 500932 w 1133061"/>
              <a:gd name="connsiteY46" fmla="*/ 119269 h 1940118"/>
              <a:gd name="connsiteX47" fmla="*/ 516834 w 1133061"/>
              <a:gd name="connsiteY47" fmla="*/ 159026 h 1940118"/>
              <a:gd name="connsiteX48" fmla="*/ 596347 w 1133061"/>
              <a:gd name="connsiteY48" fmla="*/ 234563 h 1940118"/>
              <a:gd name="connsiteX49" fmla="*/ 644055 w 1133061"/>
              <a:gd name="connsiteY49" fmla="*/ 286246 h 1940118"/>
              <a:gd name="connsiteX50" fmla="*/ 687787 w 1133061"/>
              <a:gd name="connsiteY50" fmla="*/ 329979 h 1940118"/>
              <a:gd name="connsiteX51" fmla="*/ 751398 w 1133061"/>
              <a:gd name="connsiteY51" fmla="*/ 401540 h 1940118"/>
              <a:gd name="connsiteX52" fmla="*/ 803081 w 1133061"/>
              <a:gd name="connsiteY52" fmla="*/ 449248 h 1940118"/>
              <a:gd name="connsiteX53" fmla="*/ 842838 w 1133061"/>
              <a:gd name="connsiteY53" fmla="*/ 600323 h 1940118"/>
              <a:gd name="connsiteX54" fmla="*/ 854765 w 1133061"/>
              <a:gd name="connsiteY54" fmla="*/ 739471 h 1940118"/>
              <a:gd name="connsiteX55" fmla="*/ 866692 w 1133061"/>
              <a:gd name="connsiteY55" fmla="*/ 894521 h 1940118"/>
              <a:gd name="connsiteX56" fmla="*/ 850789 w 1133061"/>
              <a:gd name="connsiteY56" fmla="*/ 993913 h 1940118"/>
              <a:gd name="connsiteX57" fmla="*/ 870667 w 1133061"/>
              <a:gd name="connsiteY57" fmla="*/ 950180 h 1940118"/>
              <a:gd name="connsiteX58" fmla="*/ 902473 w 1133061"/>
              <a:gd name="connsiteY58" fmla="*/ 902473 h 1940118"/>
              <a:gd name="connsiteX59" fmla="*/ 954156 w 1133061"/>
              <a:gd name="connsiteY59" fmla="*/ 850789 h 1940118"/>
              <a:gd name="connsiteX60" fmla="*/ 993913 w 1133061"/>
              <a:gd name="connsiteY60" fmla="*/ 807057 h 1940118"/>
              <a:gd name="connsiteX61" fmla="*/ 1045596 w 1133061"/>
              <a:gd name="connsiteY61" fmla="*/ 779227 h 1940118"/>
              <a:gd name="connsiteX62" fmla="*/ 1101255 w 1133061"/>
              <a:gd name="connsiteY62" fmla="*/ 767300 h 1940118"/>
              <a:gd name="connsiteX63" fmla="*/ 1125109 w 1133061"/>
              <a:gd name="connsiteY63" fmla="*/ 771276 h 1940118"/>
              <a:gd name="connsiteX64" fmla="*/ 1069450 w 1133061"/>
              <a:gd name="connsiteY64" fmla="*/ 846813 h 1940118"/>
              <a:gd name="connsiteX65" fmla="*/ 1037645 w 1133061"/>
              <a:gd name="connsiteY65" fmla="*/ 954156 h 1940118"/>
              <a:gd name="connsiteX66" fmla="*/ 1033669 w 1133061"/>
              <a:gd name="connsiteY66" fmla="*/ 1041620 h 1940118"/>
              <a:gd name="connsiteX67" fmla="*/ 1049572 w 1133061"/>
              <a:gd name="connsiteY67" fmla="*/ 1137036 h 1940118"/>
              <a:gd name="connsiteX68" fmla="*/ 1085353 w 1133061"/>
              <a:gd name="connsiteY68" fmla="*/ 1244379 h 1940118"/>
              <a:gd name="connsiteX69" fmla="*/ 1113182 w 1133061"/>
              <a:gd name="connsiteY69" fmla="*/ 1359673 h 1940118"/>
              <a:gd name="connsiteX70" fmla="*/ 1133061 w 1133061"/>
              <a:gd name="connsiteY70" fmla="*/ 1459064 h 1940118"/>
              <a:gd name="connsiteX71" fmla="*/ 1121134 w 1133061"/>
              <a:gd name="connsiteY71" fmla="*/ 1586285 h 1940118"/>
              <a:gd name="connsiteX72" fmla="*/ 1077401 w 1133061"/>
              <a:gd name="connsiteY72" fmla="*/ 1689652 h 1940118"/>
              <a:gd name="connsiteX73" fmla="*/ 989937 w 1133061"/>
              <a:gd name="connsiteY73" fmla="*/ 1777116 h 1940118"/>
              <a:gd name="connsiteX74" fmla="*/ 910424 w 1133061"/>
              <a:gd name="connsiteY74" fmla="*/ 1836751 h 1940118"/>
              <a:gd name="connsiteX75" fmla="*/ 795130 w 1133061"/>
              <a:gd name="connsiteY75" fmla="*/ 1896386 h 1940118"/>
              <a:gd name="connsiteX76" fmla="*/ 739471 w 1133061"/>
              <a:gd name="connsiteY76" fmla="*/ 1916264 h 1940118"/>
              <a:gd name="connsiteX77" fmla="*/ 850789 w 1133061"/>
              <a:gd name="connsiteY77" fmla="*/ 1828800 h 1940118"/>
              <a:gd name="connsiteX78" fmla="*/ 930302 w 1133061"/>
              <a:gd name="connsiteY78" fmla="*/ 1681700 h 1940118"/>
              <a:gd name="connsiteX79" fmla="*/ 954156 w 1133061"/>
              <a:gd name="connsiteY79" fmla="*/ 1574358 h 1940118"/>
              <a:gd name="connsiteX80" fmla="*/ 958132 w 1133061"/>
              <a:gd name="connsiteY80" fmla="*/ 1530626 h 1940118"/>
              <a:gd name="connsiteX81" fmla="*/ 950181 w 1133061"/>
              <a:gd name="connsiteY81" fmla="*/ 1451113 h 1940118"/>
              <a:gd name="connsiteX82" fmla="*/ 910424 w 1133061"/>
              <a:gd name="connsiteY82" fmla="*/ 1518699 h 1940118"/>
              <a:gd name="connsiteX83" fmla="*/ 870667 w 1133061"/>
              <a:gd name="connsiteY83" fmla="*/ 1574358 h 1940118"/>
              <a:gd name="connsiteX84" fmla="*/ 830911 w 1133061"/>
              <a:gd name="connsiteY84" fmla="*/ 1602187 h 1940118"/>
              <a:gd name="connsiteX85" fmla="*/ 791154 w 1133061"/>
              <a:gd name="connsiteY85" fmla="*/ 1610139 h 1940118"/>
              <a:gd name="connsiteX86" fmla="*/ 775252 w 1133061"/>
              <a:gd name="connsiteY86" fmla="*/ 1610139 h 1940118"/>
              <a:gd name="connsiteX87" fmla="*/ 731520 w 1133061"/>
              <a:gd name="connsiteY87" fmla="*/ 1610139 h 1940118"/>
              <a:gd name="connsiteX88" fmla="*/ 695739 w 1133061"/>
              <a:gd name="connsiteY88" fmla="*/ 1574358 h 1940118"/>
              <a:gd name="connsiteX89" fmla="*/ 663934 w 1133061"/>
              <a:gd name="connsiteY89" fmla="*/ 1530626 h 1940118"/>
              <a:gd name="connsiteX90" fmla="*/ 644055 w 1133061"/>
              <a:gd name="connsiteY90" fmla="*/ 1482918 h 1940118"/>
              <a:gd name="connsiteX91" fmla="*/ 620201 w 1133061"/>
              <a:gd name="connsiteY91" fmla="*/ 1403405 h 1940118"/>
              <a:gd name="connsiteX92" fmla="*/ 620201 w 1133061"/>
              <a:gd name="connsiteY92" fmla="*/ 1327867 h 1940118"/>
              <a:gd name="connsiteX93" fmla="*/ 628153 w 1133061"/>
              <a:gd name="connsiteY93" fmla="*/ 1272208 h 1940118"/>
              <a:gd name="connsiteX94" fmla="*/ 624177 w 1133061"/>
              <a:gd name="connsiteY94" fmla="*/ 1228476 h 1940118"/>
              <a:gd name="connsiteX95" fmla="*/ 568518 w 1133061"/>
              <a:gd name="connsiteY95" fmla="*/ 1296062 h 1940118"/>
              <a:gd name="connsiteX96" fmla="*/ 536713 w 1133061"/>
              <a:gd name="connsiteY96" fmla="*/ 1355697 h 1940118"/>
              <a:gd name="connsiteX97" fmla="*/ 512859 w 1133061"/>
              <a:gd name="connsiteY97" fmla="*/ 1423283 h 1940118"/>
              <a:gd name="connsiteX98" fmla="*/ 492981 w 1133061"/>
              <a:gd name="connsiteY98" fmla="*/ 1498820 h 1940118"/>
              <a:gd name="connsiteX99" fmla="*/ 485029 w 1133061"/>
              <a:gd name="connsiteY99" fmla="*/ 1562431 h 1940118"/>
              <a:gd name="connsiteX100" fmla="*/ 485029 w 1133061"/>
              <a:gd name="connsiteY100" fmla="*/ 1649895 h 1940118"/>
              <a:gd name="connsiteX101" fmla="*/ 485029 w 1133061"/>
              <a:gd name="connsiteY101" fmla="*/ 1713506 h 1940118"/>
              <a:gd name="connsiteX102" fmla="*/ 489005 w 1133061"/>
              <a:gd name="connsiteY102" fmla="*/ 1729408 h 1940118"/>
              <a:gd name="connsiteX103" fmla="*/ 437321 w 1133061"/>
              <a:gd name="connsiteY103" fmla="*/ 1705554 h 1940118"/>
              <a:gd name="connsiteX104" fmla="*/ 397565 w 1133061"/>
              <a:gd name="connsiteY104" fmla="*/ 1673749 h 1940118"/>
              <a:gd name="connsiteX105" fmla="*/ 349857 w 1133061"/>
              <a:gd name="connsiteY105" fmla="*/ 1626041 h 1940118"/>
              <a:gd name="connsiteX106" fmla="*/ 298174 w 1133061"/>
              <a:gd name="connsiteY106" fmla="*/ 1574358 h 1940118"/>
              <a:gd name="connsiteX107" fmla="*/ 329979 w 1133061"/>
              <a:gd name="connsiteY107" fmla="*/ 1665798 h 1940118"/>
              <a:gd name="connsiteX108" fmla="*/ 357808 w 1133061"/>
              <a:gd name="connsiteY108" fmla="*/ 1741335 h 1940118"/>
              <a:gd name="connsiteX109" fmla="*/ 389614 w 1133061"/>
              <a:gd name="connsiteY109" fmla="*/ 1800970 h 1940118"/>
              <a:gd name="connsiteX110" fmla="*/ 445273 w 1133061"/>
              <a:gd name="connsiteY110" fmla="*/ 1888434 h 1940118"/>
              <a:gd name="connsiteX111" fmla="*/ 489005 w 1133061"/>
              <a:gd name="connsiteY111" fmla="*/ 1940118 h 1940118"/>
              <a:gd name="connsiteX0" fmla="*/ 489005 w 1133061"/>
              <a:gd name="connsiteY0" fmla="*/ 1940118 h 1940118"/>
              <a:gd name="connsiteX1" fmla="*/ 393589 w 1133061"/>
              <a:gd name="connsiteY1" fmla="*/ 1920240 h 1940118"/>
              <a:gd name="connsiteX2" fmla="*/ 318052 w 1133061"/>
              <a:gd name="connsiteY2" fmla="*/ 1904337 h 1940118"/>
              <a:gd name="connsiteX3" fmla="*/ 238539 w 1133061"/>
              <a:gd name="connsiteY3" fmla="*/ 1864580 h 1940118"/>
              <a:gd name="connsiteX4" fmla="*/ 190831 w 1133061"/>
              <a:gd name="connsiteY4" fmla="*/ 1824824 h 1940118"/>
              <a:gd name="connsiteX5" fmla="*/ 163001 w 1133061"/>
              <a:gd name="connsiteY5" fmla="*/ 1796994 h 1940118"/>
              <a:gd name="connsiteX6" fmla="*/ 139147 w 1133061"/>
              <a:gd name="connsiteY6" fmla="*/ 1785067 h 1940118"/>
              <a:gd name="connsiteX7" fmla="*/ 119269 w 1133061"/>
              <a:gd name="connsiteY7" fmla="*/ 1753262 h 1940118"/>
              <a:gd name="connsiteX8" fmla="*/ 99391 w 1133061"/>
              <a:gd name="connsiteY8" fmla="*/ 1721457 h 1940118"/>
              <a:gd name="connsiteX9" fmla="*/ 67586 w 1133061"/>
              <a:gd name="connsiteY9" fmla="*/ 1677725 h 1940118"/>
              <a:gd name="connsiteX10" fmla="*/ 47707 w 1133061"/>
              <a:gd name="connsiteY10" fmla="*/ 1633993 h 1940118"/>
              <a:gd name="connsiteX11" fmla="*/ 27829 w 1133061"/>
              <a:gd name="connsiteY11" fmla="*/ 1574358 h 1940118"/>
              <a:gd name="connsiteX12" fmla="*/ 7951 w 1133061"/>
              <a:gd name="connsiteY12" fmla="*/ 1510747 h 1940118"/>
              <a:gd name="connsiteX13" fmla="*/ 7951 w 1133061"/>
              <a:gd name="connsiteY13" fmla="*/ 1431234 h 1940118"/>
              <a:gd name="connsiteX14" fmla="*/ 0 w 1133061"/>
              <a:gd name="connsiteY14" fmla="*/ 1343770 h 1940118"/>
              <a:gd name="connsiteX15" fmla="*/ 11927 w 1133061"/>
              <a:gd name="connsiteY15" fmla="*/ 1252330 h 1940118"/>
              <a:gd name="connsiteX16" fmla="*/ 19878 w 1133061"/>
              <a:gd name="connsiteY16" fmla="*/ 1212573 h 1940118"/>
              <a:gd name="connsiteX17" fmla="*/ 39756 w 1133061"/>
              <a:gd name="connsiteY17" fmla="*/ 1137036 h 1940118"/>
              <a:gd name="connsiteX18" fmla="*/ 67586 w 1133061"/>
              <a:gd name="connsiteY18" fmla="*/ 1061499 h 1940118"/>
              <a:gd name="connsiteX19" fmla="*/ 87464 w 1133061"/>
              <a:gd name="connsiteY19" fmla="*/ 1017766 h 1940118"/>
              <a:gd name="connsiteX20" fmla="*/ 131196 w 1133061"/>
              <a:gd name="connsiteY20" fmla="*/ 962107 h 1940118"/>
              <a:gd name="connsiteX21" fmla="*/ 174928 w 1133061"/>
              <a:gd name="connsiteY21" fmla="*/ 906448 h 1940118"/>
              <a:gd name="connsiteX22" fmla="*/ 238539 w 1133061"/>
              <a:gd name="connsiteY22" fmla="*/ 834886 h 1940118"/>
              <a:gd name="connsiteX23" fmla="*/ 306125 w 1133061"/>
              <a:gd name="connsiteY23" fmla="*/ 735495 h 1940118"/>
              <a:gd name="connsiteX24" fmla="*/ 322027 w 1133061"/>
              <a:gd name="connsiteY24" fmla="*/ 652006 h 1940118"/>
              <a:gd name="connsiteX25" fmla="*/ 349857 w 1133061"/>
              <a:gd name="connsiteY25" fmla="*/ 715617 h 1940118"/>
              <a:gd name="connsiteX26" fmla="*/ 361784 w 1133061"/>
              <a:gd name="connsiteY26" fmla="*/ 807057 h 1940118"/>
              <a:gd name="connsiteX27" fmla="*/ 357808 w 1133061"/>
              <a:gd name="connsiteY27" fmla="*/ 870667 h 1940118"/>
              <a:gd name="connsiteX28" fmla="*/ 349857 w 1133061"/>
              <a:gd name="connsiteY28" fmla="*/ 922351 h 1940118"/>
              <a:gd name="connsiteX29" fmla="*/ 333954 w 1133061"/>
              <a:gd name="connsiteY29" fmla="*/ 985961 h 1940118"/>
              <a:gd name="connsiteX30" fmla="*/ 329979 w 1133061"/>
              <a:gd name="connsiteY30" fmla="*/ 1013791 h 1940118"/>
              <a:gd name="connsiteX31" fmla="*/ 369735 w 1133061"/>
              <a:gd name="connsiteY31" fmla="*/ 966083 h 1940118"/>
              <a:gd name="connsiteX32" fmla="*/ 425394 w 1133061"/>
              <a:gd name="connsiteY32" fmla="*/ 866692 h 1940118"/>
              <a:gd name="connsiteX33" fmla="*/ 461175 w 1133061"/>
              <a:gd name="connsiteY33" fmla="*/ 795130 h 1940118"/>
              <a:gd name="connsiteX34" fmla="*/ 489005 w 1133061"/>
              <a:gd name="connsiteY34" fmla="*/ 715617 h 1940118"/>
              <a:gd name="connsiteX35" fmla="*/ 500932 w 1133061"/>
              <a:gd name="connsiteY35" fmla="*/ 652006 h 1940118"/>
              <a:gd name="connsiteX36" fmla="*/ 508883 w 1133061"/>
              <a:gd name="connsiteY36" fmla="*/ 540688 h 1940118"/>
              <a:gd name="connsiteX37" fmla="*/ 489005 w 1133061"/>
              <a:gd name="connsiteY37" fmla="*/ 441297 h 1940118"/>
              <a:gd name="connsiteX38" fmla="*/ 473102 w 1133061"/>
              <a:gd name="connsiteY38" fmla="*/ 361784 h 1940118"/>
              <a:gd name="connsiteX39" fmla="*/ 445273 w 1133061"/>
              <a:gd name="connsiteY39" fmla="*/ 298173 h 1940118"/>
              <a:gd name="connsiteX40" fmla="*/ 445273 w 1133061"/>
              <a:gd name="connsiteY40" fmla="*/ 230587 h 1940118"/>
              <a:gd name="connsiteX41" fmla="*/ 425394 w 1133061"/>
              <a:gd name="connsiteY41" fmla="*/ 143123 h 1940118"/>
              <a:gd name="connsiteX42" fmla="*/ 429370 w 1133061"/>
              <a:gd name="connsiteY42" fmla="*/ 67586 h 1940118"/>
              <a:gd name="connsiteX43" fmla="*/ 457200 w 1133061"/>
              <a:gd name="connsiteY43" fmla="*/ 0 h 1940118"/>
              <a:gd name="connsiteX44" fmla="*/ 469127 w 1133061"/>
              <a:gd name="connsiteY44" fmla="*/ 35780 h 1940118"/>
              <a:gd name="connsiteX45" fmla="*/ 481054 w 1133061"/>
              <a:gd name="connsiteY45" fmla="*/ 75537 h 1940118"/>
              <a:gd name="connsiteX46" fmla="*/ 500932 w 1133061"/>
              <a:gd name="connsiteY46" fmla="*/ 119269 h 1940118"/>
              <a:gd name="connsiteX47" fmla="*/ 516834 w 1133061"/>
              <a:gd name="connsiteY47" fmla="*/ 159026 h 1940118"/>
              <a:gd name="connsiteX48" fmla="*/ 596347 w 1133061"/>
              <a:gd name="connsiteY48" fmla="*/ 234563 h 1940118"/>
              <a:gd name="connsiteX49" fmla="*/ 644055 w 1133061"/>
              <a:gd name="connsiteY49" fmla="*/ 286246 h 1940118"/>
              <a:gd name="connsiteX50" fmla="*/ 687787 w 1133061"/>
              <a:gd name="connsiteY50" fmla="*/ 329979 h 1940118"/>
              <a:gd name="connsiteX51" fmla="*/ 751398 w 1133061"/>
              <a:gd name="connsiteY51" fmla="*/ 401540 h 1940118"/>
              <a:gd name="connsiteX52" fmla="*/ 803081 w 1133061"/>
              <a:gd name="connsiteY52" fmla="*/ 453224 h 1940118"/>
              <a:gd name="connsiteX53" fmla="*/ 842838 w 1133061"/>
              <a:gd name="connsiteY53" fmla="*/ 600323 h 1940118"/>
              <a:gd name="connsiteX54" fmla="*/ 854765 w 1133061"/>
              <a:gd name="connsiteY54" fmla="*/ 739471 h 1940118"/>
              <a:gd name="connsiteX55" fmla="*/ 866692 w 1133061"/>
              <a:gd name="connsiteY55" fmla="*/ 894521 h 1940118"/>
              <a:gd name="connsiteX56" fmla="*/ 850789 w 1133061"/>
              <a:gd name="connsiteY56" fmla="*/ 993913 h 1940118"/>
              <a:gd name="connsiteX57" fmla="*/ 870667 w 1133061"/>
              <a:gd name="connsiteY57" fmla="*/ 950180 h 1940118"/>
              <a:gd name="connsiteX58" fmla="*/ 902473 w 1133061"/>
              <a:gd name="connsiteY58" fmla="*/ 902473 h 1940118"/>
              <a:gd name="connsiteX59" fmla="*/ 954156 w 1133061"/>
              <a:gd name="connsiteY59" fmla="*/ 850789 h 1940118"/>
              <a:gd name="connsiteX60" fmla="*/ 993913 w 1133061"/>
              <a:gd name="connsiteY60" fmla="*/ 807057 h 1940118"/>
              <a:gd name="connsiteX61" fmla="*/ 1045596 w 1133061"/>
              <a:gd name="connsiteY61" fmla="*/ 779227 h 1940118"/>
              <a:gd name="connsiteX62" fmla="*/ 1101255 w 1133061"/>
              <a:gd name="connsiteY62" fmla="*/ 767300 h 1940118"/>
              <a:gd name="connsiteX63" fmla="*/ 1125109 w 1133061"/>
              <a:gd name="connsiteY63" fmla="*/ 771276 h 1940118"/>
              <a:gd name="connsiteX64" fmla="*/ 1069450 w 1133061"/>
              <a:gd name="connsiteY64" fmla="*/ 846813 h 1940118"/>
              <a:gd name="connsiteX65" fmla="*/ 1037645 w 1133061"/>
              <a:gd name="connsiteY65" fmla="*/ 954156 h 1940118"/>
              <a:gd name="connsiteX66" fmla="*/ 1033669 w 1133061"/>
              <a:gd name="connsiteY66" fmla="*/ 1041620 h 1940118"/>
              <a:gd name="connsiteX67" fmla="*/ 1049572 w 1133061"/>
              <a:gd name="connsiteY67" fmla="*/ 1137036 h 1940118"/>
              <a:gd name="connsiteX68" fmla="*/ 1085353 w 1133061"/>
              <a:gd name="connsiteY68" fmla="*/ 1244379 h 1940118"/>
              <a:gd name="connsiteX69" fmla="*/ 1113182 w 1133061"/>
              <a:gd name="connsiteY69" fmla="*/ 1359673 h 1940118"/>
              <a:gd name="connsiteX70" fmla="*/ 1133061 w 1133061"/>
              <a:gd name="connsiteY70" fmla="*/ 1459064 h 1940118"/>
              <a:gd name="connsiteX71" fmla="*/ 1121134 w 1133061"/>
              <a:gd name="connsiteY71" fmla="*/ 1586285 h 1940118"/>
              <a:gd name="connsiteX72" fmla="*/ 1077401 w 1133061"/>
              <a:gd name="connsiteY72" fmla="*/ 1689652 h 1940118"/>
              <a:gd name="connsiteX73" fmla="*/ 989937 w 1133061"/>
              <a:gd name="connsiteY73" fmla="*/ 1777116 h 1940118"/>
              <a:gd name="connsiteX74" fmla="*/ 910424 w 1133061"/>
              <a:gd name="connsiteY74" fmla="*/ 1836751 h 1940118"/>
              <a:gd name="connsiteX75" fmla="*/ 795130 w 1133061"/>
              <a:gd name="connsiteY75" fmla="*/ 1896386 h 1940118"/>
              <a:gd name="connsiteX76" fmla="*/ 739471 w 1133061"/>
              <a:gd name="connsiteY76" fmla="*/ 1916264 h 1940118"/>
              <a:gd name="connsiteX77" fmla="*/ 850789 w 1133061"/>
              <a:gd name="connsiteY77" fmla="*/ 1828800 h 1940118"/>
              <a:gd name="connsiteX78" fmla="*/ 930302 w 1133061"/>
              <a:gd name="connsiteY78" fmla="*/ 1681700 h 1940118"/>
              <a:gd name="connsiteX79" fmla="*/ 954156 w 1133061"/>
              <a:gd name="connsiteY79" fmla="*/ 1574358 h 1940118"/>
              <a:gd name="connsiteX80" fmla="*/ 958132 w 1133061"/>
              <a:gd name="connsiteY80" fmla="*/ 1530626 h 1940118"/>
              <a:gd name="connsiteX81" fmla="*/ 950181 w 1133061"/>
              <a:gd name="connsiteY81" fmla="*/ 1451113 h 1940118"/>
              <a:gd name="connsiteX82" fmla="*/ 910424 w 1133061"/>
              <a:gd name="connsiteY82" fmla="*/ 1518699 h 1940118"/>
              <a:gd name="connsiteX83" fmla="*/ 870667 w 1133061"/>
              <a:gd name="connsiteY83" fmla="*/ 1574358 h 1940118"/>
              <a:gd name="connsiteX84" fmla="*/ 830911 w 1133061"/>
              <a:gd name="connsiteY84" fmla="*/ 1602187 h 1940118"/>
              <a:gd name="connsiteX85" fmla="*/ 791154 w 1133061"/>
              <a:gd name="connsiteY85" fmla="*/ 1610139 h 1940118"/>
              <a:gd name="connsiteX86" fmla="*/ 775252 w 1133061"/>
              <a:gd name="connsiteY86" fmla="*/ 1610139 h 1940118"/>
              <a:gd name="connsiteX87" fmla="*/ 731520 w 1133061"/>
              <a:gd name="connsiteY87" fmla="*/ 1610139 h 1940118"/>
              <a:gd name="connsiteX88" fmla="*/ 695739 w 1133061"/>
              <a:gd name="connsiteY88" fmla="*/ 1574358 h 1940118"/>
              <a:gd name="connsiteX89" fmla="*/ 663934 w 1133061"/>
              <a:gd name="connsiteY89" fmla="*/ 1530626 h 1940118"/>
              <a:gd name="connsiteX90" fmla="*/ 644055 w 1133061"/>
              <a:gd name="connsiteY90" fmla="*/ 1482918 h 1940118"/>
              <a:gd name="connsiteX91" fmla="*/ 620201 w 1133061"/>
              <a:gd name="connsiteY91" fmla="*/ 1403405 h 1940118"/>
              <a:gd name="connsiteX92" fmla="*/ 620201 w 1133061"/>
              <a:gd name="connsiteY92" fmla="*/ 1327867 h 1940118"/>
              <a:gd name="connsiteX93" fmla="*/ 628153 w 1133061"/>
              <a:gd name="connsiteY93" fmla="*/ 1272208 h 1940118"/>
              <a:gd name="connsiteX94" fmla="*/ 624177 w 1133061"/>
              <a:gd name="connsiteY94" fmla="*/ 1228476 h 1940118"/>
              <a:gd name="connsiteX95" fmla="*/ 568518 w 1133061"/>
              <a:gd name="connsiteY95" fmla="*/ 1296062 h 1940118"/>
              <a:gd name="connsiteX96" fmla="*/ 536713 w 1133061"/>
              <a:gd name="connsiteY96" fmla="*/ 1355697 h 1940118"/>
              <a:gd name="connsiteX97" fmla="*/ 512859 w 1133061"/>
              <a:gd name="connsiteY97" fmla="*/ 1423283 h 1940118"/>
              <a:gd name="connsiteX98" fmla="*/ 492981 w 1133061"/>
              <a:gd name="connsiteY98" fmla="*/ 1498820 h 1940118"/>
              <a:gd name="connsiteX99" fmla="*/ 485029 w 1133061"/>
              <a:gd name="connsiteY99" fmla="*/ 1562431 h 1940118"/>
              <a:gd name="connsiteX100" fmla="*/ 485029 w 1133061"/>
              <a:gd name="connsiteY100" fmla="*/ 1649895 h 1940118"/>
              <a:gd name="connsiteX101" fmla="*/ 485029 w 1133061"/>
              <a:gd name="connsiteY101" fmla="*/ 1713506 h 1940118"/>
              <a:gd name="connsiteX102" fmla="*/ 489005 w 1133061"/>
              <a:gd name="connsiteY102" fmla="*/ 1729408 h 1940118"/>
              <a:gd name="connsiteX103" fmla="*/ 437321 w 1133061"/>
              <a:gd name="connsiteY103" fmla="*/ 1705554 h 1940118"/>
              <a:gd name="connsiteX104" fmla="*/ 397565 w 1133061"/>
              <a:gd name="connsiteY104" fmla="*/ 1673749 h 1940118"/>
              <a:gd name="connsiteX105" fmla="*/ 349857 w 1133061"/>
              <a:gd name="connsiteY105" fmla="*/ 1626041 h 1940118"/>
              <a:gd name="connsiteX106" fmla="*/ 298174 w 1133061"/>
              <a:gd name="connsiteY106" fmla="*/ 1574358 h 1940118"/>
              <a:gd name="connsiteX107" fmla="*/ 329979 w 1133061"/>
              <a:gd name="connsiteY107" fmla="*/ 1665798 h 1940118"/>
              <a:gd name="connsiteX108" fmla="*/ 357808 w 1133061"/>
              <a:gd name="connsiteY108" fmla="*/ 1741335 h 1940118"/>
              <a:gd name="connsiteX109" fmla="*/ 389614 w 1133061"/>
              <a:gd name="connsiteY109" fmla="*/ 1800970 h 1940118"/>
              <a:gd name="connsiteX110" fmla="*/ 445273 w 1133061"/>
              <a:gd name="connsiteY110" fmla="*/ 1888434 h 1940118"/>
              <a:gd name="connsiteX111" fmla="*/ 489005 w 1133061"/>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9249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20810 w 1137037"/>
              <a:gd name="connsiteY47" fmla="*/ 159026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9249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1298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1298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18984 w 1137037"/>
              <a:gd name="connsiteY52" fmla="*/ 496956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37037" h="1940118">
                <a:moveTo>
                  <a:pt x="492981" y="1940118"/>
                </a:moveTo>
                <a:lnTo>
                  <a:pt x="397565" y="1920240"/>
                </a:lnTo>
                <a:lnTo>
                  <a:pt x="322028" y="1904337"/>
                </a:lnTo>
                <a:lnTo>
                  <a:pt x="242515" y="1864580"/>
                </a:lnTo>
                <a:lnTo>
                  <a:pt x="194807" y="1824824"/>
                </a:lnTo>
                <a:lnTo>
                  <a:pt x="166977" y="1796994"/>
                </a:lnTo>
                <a:lnTo>
                  <a:pt x="143123" y="1785067"/>
                </a:lnTo>
                <a:lnTo>
                  <a:pt x="123245" y="1753262"/>
                </a:lnTo>
                <a:lnTo>
                  <a:pt x="103367" y="1721457"/>
                </a:lnTo>
                <a:lnTo>
                  <a:pt x="71562" y="1677725"/>
                </a:lnTo>
                <a:lnTo>
                  <a:pt x="51683" y="1633993"/>
                </a:lnTo>
                <a:lnTo>
                  <a:pt x="31805" y="1574358"/>
                </a:lnTo>
                <a:lnTo>
                  <a:pt x="11927" y="1510747"/>
                </a:lnTo>
                <a:lnTo>
                  <a:pt x="0" y="1431234"/>
                </a:lnTo>
                <a:lnTo>
                  <a:pt x="3976" y="1343770"/>
                </a:lnTo>
                <a:lnTo>
                  <a:pt x="15903" y="1252330"/>
                </a:lnTo>
                <a:lnTo>
                  <a:pt x="23854" y="1212573"/>
                </a:lnTo>
                <a:lnTo>
                  <a:pt x="43732" y="1137036"/>
                </a:lnTo>
                <a:lnTo>
                  <a:pt x="71562" y="1061499"/>
                </a:lnTo>
                <a:lnTo>
                  <a:pt x="91440" y="1017766"/>
                </a:lnTo>
                <a:lnTo>
                  <a:pt x="135172" y="962107"/>
                </a:lnTo>
                <a:lnTo>
                  <a:pt x="178904" y="906448"/>
                </a:lnTo>
                <a:lnTo>
                  <a:pt x="242515" y="834886"/>
                </a:lnTo>
                <a:lnTo>
                  <a:pt x="310101" y="735495"/>
                </a:lnTo>
                <a:lnTo>
                  <a:pt x="326003" y="652006"/>
                </a:lnTo>
                <a:lnTo>
                  <a:pt x="353833" y="715617"/>
                </a:lnTo>
                <a:lnTo>
                  <a:pt x="365760" y="807057"/>
                </a:lnTo>
                <a:lnTo>
                  <a:pt x="361784" y="870667"/>
                </a:lnTo>
                <a:lnTo>
                  <a:pt x="353833" y="922351"/>
                </a:lnTo>
                <a:lnTo>
                  <a:pt x="337930" y="985961"/>
                </a:lnTo>
                <a:lnTo>
                  <a:pt x="333955" y="1013791"/>
                </a:lnTo>
                <a:lnTo>
                  <a:pt x="373711" y="966083"/>
                </a:lnTo>
                <a:lnTo>
                  <a:pt x="429370" y="866692"/>
                </a:lnTo>
                <a:lnTo>
                  <a:pt x="465151" y="795130"/>
                </a:lnTo>
                <a:lnTo>
                  <a:pt x="492981" y="715617"/>
                </a:lnTo>
                <a:lnTo>
                  <a:pt x="504908" y="652006"/>
                </a:lnTo>
                <a:lnTo>
                  <a:pt x="512859" y="540688"/>
                </a:lnTo>
                <a:lnTo>
                  <a:pt x="492981" y="441297"/>
                </a:lnTo>
                <a:lnTo>
                  <a:pt x="477078" y="361784"/>
                </a:lnTo>
                <a:lnTo>
                  <a:pt x="449249" y="298173"/>
                </a:lnTo>
                <a:lnTo>
                  <a:pt x="441298" y="230587"/>
                </a:lnTo>
                <a:lnTo>
                  <a:pt x="429370" y="143123"/>
                </a:lnTo>
                <a:lnTo>
                  <a:pt x="433346" y="67586"/>
                </a:lnTo>
                <a:lnTo>
                  <a:pt x="461176" y="0"/>
                </a:lnTo>
                <a:lnTo>
                  <a:pt x="473103" y="35780"/>
                </a:lnTo>
                <a:lnTo>
                  <a:pt x="485030" y="75537"/>
                </a:lnTo>
                <a:lnTo>
                  <a:pt x="504908" y="119269"/>
                </a:lnTo>
                <a:lnTo>
                  <a:pt x="548640" y="190832"/>
                </a:lnTo>
                <a:lnTo>
                  <a:pt x="600323" y="234563"/>
                </a:lnTo>
                <a:lnTo>
                  <a:pt x="648031" y="286246"/>
                </a:lnTo>
                <a:lnTo>
                  <a:pt x="691763" y="329979"/>
                </a:lnTo>
                <a:lnTo>
                  <a:pt x="755374" y="401540"/>
                </a:lnTo>
                <a:lnTo>
                  <a:pt x="818984" y="496956"/>
                </a:lnTo>
                <a:lnTo>
                  <a:pt x="846814" y="600323"/>
                </a:lnTo>
                <a:lnTo>
                  <a:pt x="858741" y="739471"/>
                </a:lnTo>
                <a:lnTo>
                  <a:pt x="870668" y="894521"/>
                </a:lnTo>
                <a:lnTo>
                  <a:pt x="854765" y="993913"/>
                </a:lnTo>
                <a:lnTo>
                  <a:pt x="874643" y="950180"/>
                </a:lnTo>
                <a:lnTo>
                  <a:pt x="906449" y="902473"/>
                </a:lnTo>
                <a:lnTo>
                  <a:pt x="958132" y="850789"/>
                </a:lnTo>
                <a:lnTo>
                  <a:pt x="997889" y="807057"/>
                </a:lnTo>
                <a:lnTo>
                  <a:pt x="1049572" y="779227"/>
                </a:lnTo>
                <a:lnTo>
                  <a:pt x="1105231" y="767300"/>
                </a:lnTo>
                <a:lnTo>
                  <a:pt x="1129085" y="771276"/>
                </a:lnTo>
                <a:lnTo>
                  <a:pt x="1073426" y="846813"/>
                </a:lnTo>
                <a:lnTo>
                  <a:pt x="1041621" y="954156"/>
                </a:lnTo>
                <a:lnTo>
                  <a:pt x="1037645" y="1041620"/>
                </a:lnTo>
                <a:lnTo>
                  <a:pt x="1053548" y="1137036"/>
                </a:lnTo>
                <a:lnTo>
                  <a:pt x="1089329" y="1244379"/>
                </a:lnTo>
                <a:lnTo>
                  <a:pt x="1117158" y="1359673"/>
                </a:lnTo>
                <a:lnTo>
                  <a:pt x="1137037" y="1459064"/>
                </a:lnTo>
                <a:lnTo>
                  <a:pt x="1125110" y="1586285"/>
                </a:lnTo>
                <a:lnTo>
                  <a:pt x="1081377" y="1689652"/>
                </a:lnTo>
                <a:lnTo>
                  <a:pt x="993913" y="1777116"/>
                </a:lnTo>
                <a:lnTo>
                  <a:pt x="914400" y="1836751"/>
                </a:lnTo>
                <a:lnTo>
                  <a:pt x="799106" y="1896386"/>
                </a:lnTo>
                <a:lnTo>
                  <a:pt x="743447" y="1916264"/>
                </a:lnTo>
                <a:lnTo>
                  <a:pt x="854765" y="1828800"/>
                </a:lnTo>
                <a:lnTo>
                  <a:pt x="934278" y="1681700"/>
                </a:lnTo>
                <a:lnTo>
                  <a:pt x="958132" y="1574358"/>
                </a:lnTo>
                <a:lnTo>
                  <a:pt x="962108" y="1530626"/>
                </a:lnTo>
                <a:lnTo>
                  <a:pt x="954157" y="1451113"/>
                </a:lnTo>
                <a:lnTo>
                  <a:pt x="914400" y="1518699"/>
                </a:lnTo>
                <a:lnTo>
                  <a:pt x="874643" y="1574358"/>
                </a:lnTo>
                <a:lnTo>
                  <a:pt x="834887" y="1602187"/>
                </a:lnTo>
                <a:lnTo>
                  <a:pt x="795130" y="1610139"/>
                </a:lnTo>
                <a:lnTo>
                  <a:pt x="779228" y="1610139"/>
                </a:lnTo>
                <a:lnTo>
                  <a:pt x="735496" y="1610139"/>
                </a:lnTo>
                <a:lnTo>
                  <a:pt x="699715" y="1574358"/>
                </a:lnTo>
                <a:lnTo>
                  <a:pt x="667910" y="1530626"/>
                </a:lnTo>
                <a:lnTo>
                  <a:pt x="648031" y="1482918"/>
                </a:lnTo>
                <a:lnTo>
                  <a:pt x="624177" y="1403405"/>
                </a:lnTo>
                <a:lnTo>
                  <a:pt x="624177" y="1327867"/>
                </a:lnTo>
                <a:lnTo>
                  <a:pt x="632129" y="1272208"/>
                </a:lnTo>
                <a:lnTo>
                  <a:pt x="628153" y="1228476"/>
                </a:lnTo>
                <a:lnTo>
                  <a:pt x="572494" y="1296062"/>
                </a:lnTo>
                <a:lnTo>
                  <a:pt x="540689" y="1355697"/>
                </a:lnTo>
                <a:lnTo>
                  <a:pt x="516835" y="1423283"/>
                </a:lnTo>
                <a:lnTo>
                  <a:pt x="496957" y="1498820"/>
                </a:lnTo>
                <a:lnTo>
                  <a:pt x="489005" y="1562431"/>
                </a:lnTo>
                <a:lnTo>
                  <a:pt x="489005" y="1649895"/>
                </a:lnTo>
                <a:lnTo>
                  <a:pt x="489005" y="1713506"/>
                </a:lnTo>
                <a:lnTo>
                  <a:pt x="492981" y="1729408"/>
                </a:lnTo>
                <a:lnTo>
                  <a:pt x="441297" y="1705554"/>
                </a:lnTo>
                <a:lnTo>
                  <a:pt x="401541" y="1673749"/>
                </a:lnTo>
                <a:lnTo>
                  <a:pt x="353833" y="1626041"/>
                </a:lnTo>
                <a:lnTo>
                  <a:pt x="302150" y="1574358"/>
                </a:lnTo>
                <a:lnTo>
                  <a:pt x="333955" y="1665798"/>
                </a:lnTo>
                <a:lnTo>
                  <a:pt x="361784" y="1741335"/>
                </a:lnTo>
                <a:lnTo>
                  <a:pt x="393590" y="1800970"/>
                </a:lnTo>
                <a:lnTo>
                  <a:pt x="449249" y="1888434"/>
                </a:lnTo>
                <a:lnTo>
                  <a:pt x="492981" y="1940118"/>
                </a:lnTo>
                <a:close/>
              </a:path>
            </a:pathLst>
          </a:custGeom>
          <a:solidFill>
            <a:srgbClr val="FF0000"/>
          </a:solidFill>
          <a:ln w="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200" b="0" i="0" u="none" strike="noStrike" kern="0" cap="none" spc="0" normalizeH="0" baseline="0" noProof="0" dirty="0">
              <a:ln>
                <a:noFill/>
              </a:ln>
              <a:solidFill>
                <a:srgbClr val="FF0000"/>
              </a:solidFill>
              <a:effectLst/>
              <a:uLnTx/>
              <a:uFillTx/>
              <a:latin typeface="Avenir Next LT Pro" panose="020B0504020202020204" pitchFamily="34" charset="0"/>
            </a:endParaRPr>
          </a:p>
        </p:txBody>
      </p:sp>
      <p:sp>
        <p:nvSpPr>
          <p:cNvPr id="66" name="Freeform: Shape 65">
            <a:extLst>
              <a:ext uri="{FF2B5EF4-FFF2-40B4-BE49-F238E27FC236}">
                <a16:creationId xmlns:a16="http://schemas.microsoft.com/office/drawing/2014/main" id="{FB9C6B00-6635-3D6E-0DC3-4E0AF6A98BF5}"/>
              </a:ext>
            </a:extLst>
          </p:cNvPr>
          <p:cNvSpPr>
            <a:spLocks/>
          </p:cNvSpPr>
          <p:nvPr/>
        </p:nvSpPr>
        <p:spPr>
          <a:xfrm>
            <a:off x="7514399" y="3645827"/>
            <a:ext cx="140111" cy="265275"/>
          </a:xfrm>
          <a:custGeom>
            <a:avLst/>
            <a:gdLst>
              <a:gd name="connsiteX0" fmla="*/ 489005 w 1133061"/>
              <a:gd name="connsiteY0" fmla="*/ 1940118 h 1940118"/>
              <a:gd name="connsiteX1" fmla="*/ 393589 w 1133061"/>
              <a:gd name="connsiteY1" fmla="*/ 1920240 h 1940118"/>
              <a:gd name="connsiteX2" fmla="*/ 318052 w 1133061"/>
              <a:gd name="connsiteY2" fmla="*/ 1904337 h 1940118"/>
              <a:gd name="connsiteX3" fmla="*/ 238539 w 1133061"/>
              <a:gd name="connsiteY3" fmla="*/ 1864580 h 1940118"/>
              <a:gd name="connsiteX4" fmla="*/ 190831 w 1133061"/>
              <a:gd name="connsiteY4" fmla="*/ 1824824 h 1940118"/>
              <a:gd name="connsiteX5" fmla="*/ 163001 w 1133061"/>
              <a:gd name="connsiteY5" fmla="*/ 1796994 h 1940118"/>
              <a:gd name="connsiteX6" fmla="*/ 139147 w 1133061"/>
              <a:gd name="connsiteY6" fmla="*/ 1785067 h 1940118"/>
              <a:gd name="connsiteX7" fmla="*/ 119269 w 1133061"/>
              <a:gd name="connsiteY7" fmla="*/ 1753262 h 1940118"/>
              <a:gd name="connsiteX8" fmla="*/ 99391 w 1133061"/>
              <a:gd name="connsiteY8" fmla="*/ 1721457 h 1940118"/>
              <a:gd name="connsiteX9" fmla="*/ 67586 w 1133061"/>
              <a:gd name="connsiteY9" fmla="*/ 1677725 h 1940118"/>
              <a:gd name="connsiteX10" fmla="*/ 47707 w 1133061"/>
              <a:gd name="connsiteY10" fmla="*/ 1633993 h 1940118"/>
              <a:gd name="connsiteX11" fmla="*/ 27829 w 1133061"/>
              <a:gd name="connsiteY11" fmla="*/ 1574358 h 1940118"/>
              <a:gd name="connsiteX12" fmla="*/ 7951 w 1133061"/>
              <a:gd name="connsiteY12" fmla="*/ 1510747 h 1940118"/>
              <a:gd name="connsiteX13" fmla="*/ 7951 w 1133061"/>
              <a:gd name="connsiteY13" fmla="*/ 1431234 h 1940118"/>
              <a:gd name="connsiteX14" fmla="*/ 0 w 1133061"/>
              <a:gd name="connsiteY14" fmla="*/ 1343770 h 1940118"/>
              <a:gd name="connsiteX15" fmla="*/ 11927 w 1133061"/>
              <a:gd name="connsiteY15" fmla="*/ 1252330 h 1940118"/>
              <a:gd name="connsiteX16" fmla="*/ 19878 w 1133061"/>
              <a:gd name="connsiteY16" fmla="*/ 1212573 h 1940118"/>
              <a:gd name="connsiteX17" fmla="*/ 39756 w 1133061"/>
              <a:gd name="connsiteY17" fmla="*/ 1137036 h 1940118"/>
              <a:gd name="connsiteX18" fmla="*/ 67586 w 1133061"/>
              <a:gd name="connsiteY18" fmla="*/ 1061499 h 1940118"/>
              <a:gd name="connsiteX19" fmla="*/ 87464 w 1133061"/>
              <a:gd name="connsiteY19" fmla="*/ 1017766 h 1940118"/>
              <a:gd name="connsiteX20" fmla="*/ 131196 w 1133061"/>
              <a:gd name="connsiteY20" fmla="*/ 962107 h 1940118"/>
              <a:gd name="connsiteX21" fmla="*/ 174928 w 1133061"/>
              <a:gd name="connsiteY21" fmla="*/ 906448 h 1940118"/>
              <a:gd name="connsiteX22" fmla="*/ 238539 w 1133061"/>
              <a:gd name="connsiteY22" fmla="*/ 834886 h 1940118"/>
              <a:gd name="connsiteX23" fmla="*/ 306125 w 1133061"/>
              <a:gd name="connsiteY23" fmla="*/ 735495 h 1940118"/>
              <a:gd name="connsiteX24" fmla="*/ 322027 w 1133061"/>
              <a:gd name="connsiteY24" fmla="*/ 652006 h 1940118"/>
              <a:gd name="connsiteX25" fmla="*/ 349857 w 1133061"/>
              <a:gd name="connsiteY25" fmla="*/ 715617 h 1940118"/>
              <a:gd name="connsiteX26" fmla="*/ 361784 w 1133061"/>
              <a:gd name="connsiteY26" fmla="*/ 807057 h 1940118"/>
              <a:gd name="connsiteX27" fmla="*/ 357808 w 1133061"/>
              <a:gd name="connsiteY27" fmla="*/ 870667 h 1940118"/>
              <a:gd name="connsiteX28" fmla="*/ 349857 w 1133061"/>
              <a:gd name="connsiteY28" fmla="*/ 922351 h 1940118"/>
              <a:gd name="connsiteX29" fmla="*/ 333954 w 1133061"/>
              <a:gd name="connsiteY29" fmla="*/ 985961 h 1940118"/>
              <a:gd name="connsiteX30" fmla="*/ 329979 w 1133061"/>
              <a:gd name="connsiteY30" fmla="*/ 1013791 h 1940118"/>
              <a:gd name="connsiteX31" fmla="*/ 369735 w 1133061"/>
              <a:gd name="connsiteY31" fmla="*/ 966083 h 1940118"/>
              <a:gd name="connsiteX32" fmla="*/ 425394 w 1133061"/>
              <a:gd name="connsiteY32" fmla="*/ 866692 h 1940118"/>
              <a:gd name="connsiteX33" fmla="*/ 461175 w 1133061"/>
              <a:gd name="connsiteY33" fmla="*/ 795130 h 1940118"/>
              <a:gd name="connsiteX34" fmla="*/ 489005 w 1133061"/>
              <a:gd name="connsiteY34" fmla="*/ 715617 h 1940118"/>
              <a:gd name="connsiteX35" fmla="*/ 500932 w 1133061"/>
              <a:gd name="connsiteY35" fmla="*/ 652006 h 1940118"/>
              <a:gd name="connsiteX36" fmla="*/ 508883 w 1133061"/>
              <a:gd name="connsiteY36" fmla="*/ 540688 h 1940118"/>
              <a:gd name="connsiteX37" fmla="*/ 489005 w 1133061"/>
              <a:gd name="connsiteY37" fmla="*/ 441297 h 1940118"/>
              <a:gd name="connsiteX38" fmla="*/ 473102 w 1133061"/>
              <a:gd name="connsiteY38" fmla="*/ 361784 h 1940118"/>
              <a:gd name="connsiteX39" fmla="*/ 445273 w 1133061"/>
              <a:gd name="connsiteY39" fmla="*/ 298173 h 1940118"/>
              <a:gd name="connsiteX40" fmla="*/ 445273 w 1133061"/>
              <a:gd name="connsiteY40" fmla="*/ 230587 h 1940118"/>
              <a:gd name="connsiteX41" fmla="*/ 425394 w 1133061"/>
              <a:gd name="connsiteY41" fmla="*/ 143123 h 1940118"/>
              <a:gd name="connsiteX42" fmla="*/ 429370 w 1133061"/>
              <a:gd name="connsiteY42" fmla="*/ 67586 h 1940118"/>
              <a:gd name="connsiteX43" fmla="*/ 457200 w 1133061"/>
              <a:gd name="connsiteY43" fmla="*/ 0 h 1940118"/>
              <a:gd name="connsiteX44" fmla="*/ 469127 w 1133061"/>
              <a:gd name="connsiteY44" fmla="*/ 35780 h 1940118"/>
              <a:gd name="connsiteX45" fmla="*/ 481054 w 1133061"/>
              <a:gd name="connsiteY45" fmla="*/ 75537 h 1940118"/>
              <a:gd name="connsiteX46" fmla="*/ 500932 w 1133061"/>
              <a:gd name="connsiteY46" fmla="*/ 119269 h 1940118"/>
              <a:gd name="connsiteX47" fmla="*/ 516834 w 1133061"/>
              <a:gd name="connsiteY47" fmla="*/ 159026 h 1940118"/>
              <a:gd name="connsiteX48" fmla="*/ 596347 w 1133061"/>
              <a:gd name="connsiteY48" fmla="*/ 234563 h 1940118"/>
              <a:gd name="connsiteX49" fmla="*/ 644055 w 1133061"/>
              <a:gd name="connsiteY49" fmla="*/ 286246 h 1940118"/>
              <a:gd name="connsiteX50" fmla="*/ 687787 w 1133061"/>
              <a:gd name="connsiteY50" fmla="*/ 329979 h 1940118"/>
              <a:gd name="connsiteX51" fmla="*/ 751398 w 1133061"/>
              <a:gd name="connsiteY51" fmla="*/ 401540 h 1940118"/>
              <a:gd name="connsiteX52" fmla="*/ 803081 w 1133061"/>
              <a:gd name="connsiteY52" fmla="*/ 449248 h 1940118"/>
              <a:gd name="connsiteX53" fmla="*/ 842838 w 1133061"/>
              <a:gd name="connsiteY53" fmla="*/ 600323 h 1940118"/>
              <a:gd name="connsiteX54" fmla="*/ 854765 w 1133061"/>
              <a:gd name="connsiteY54" fmla="*/ 739471 h 1940118"/>
              <a:gd name="connsiteX55" fmla="*/ 866692 w 1133061"/>
              <a:gd name="connsiteY55" fmla="*/ 894521 h 1940118"/>
              <a:gd name="connsiteX56" fmla="*/ 850789 w 1133061"/>
              <a:gd name="connsiteY56" fmla="*/ 993913 h 1940118"/>
              <a:gd name="connsiteX57" fmla="*/ 870667 w 1133061"/>
              <a:gd name="connsiteY57" fmla="*/ 950180 h 1940118"/>
              <a:gd name="connsiteX58" fmla="*/ 902473 w 1133061"/>
              <a:gd name="connsiteY58" fmla="*/ 902473 h 1940118"/>
              <a:gd name="connsiteX59" fmla="*/ 954156 w 1133061"/>
              <a:gd name="connsiteY59" fmla="*/ 850789 h 1940118"/>
              <a:gd name="connsiteX60" fmla="*/ 993913 w 1133061"/>
              <a:gd name="connsiteY60" fmla="*/ 807057 h 1940118"/>
              <a:gd name="connsiteX61" fmla="*/ 1045596 w 1133061"/>
              <a:gd name="connsiteY61" fmla="*/ 779227 h 1940118"/>
              <a:gd name="connsiteX62" fmla="*/ 1101255 w 1133061"/>
              <a:gd name="connsiteY62" fmla="*/ 767300 h 1940118"/>
              <a:gd name="connsiteX63" fmla="*/ 1125109 w 1133061"/>
              <a:gd name="connsiteY63" fmla="*/ 771276 h 1940118"/>
              <a:gd name="connsiteX64" fmla="*/ 1069450 w 1133061"/>
              <a:gd name="connsiteY64" fmla="*/ 846813 h 1940118"/>
              <a:gd name="connsiteX65" fmla="*/ 1037645 w 1133061"/>
              <a:gd name="connsiteY65" fmla="*/ 954156 h 1940118"/>
              <a:gd name="connsiteX66" fmla="*/ 1033669 w 1133061"/>
              <a:gd name="connsiteY66" fmla="*/ 1041620 h 1940118"/>
              <a:gd name="connsiteX67" fmla="*/ 1049572 w 1133061"/>
              <a:gd name="connsiteY67" fmla="*/ 1137036 h 1940118"/>
              <a:gd name="connsiteX68" fmla="*/ 1085353 w 1133061"/>
              <a:gd name="connsiteY68" fmla="*/ 1244379 h 1940118"/>
              <a:gd name="connsiteX69" fmla="*/ 1113182 w 1133061"/>
              <a:gd name="connsiteY69" fmla="*/ 1359673 h 1940118"/>
              <a:gd name="connsiteX70" fmla="*/ 1133061 w 1133061"/>
              <a:gd name="connsiteY70" fmla="*/ 1459064 h 1940118"/>
              <a:gd name="connsiteX71" fmla="*/ 1121134 w 1133061"/>
              <a:gd name="connsiteY71" fmla="*/ 1586285 h 1940118"/>
              <a:gd name="connsiteX72" fmla="*/ 1077401 w 1133061"/>
              <a:gd name="connsiteY72" fmla="*/ 1689652 h 1940118"/>
              <a:gd name="connsiteX73" fmla="*/ 989937 w 1133061"/>
              <a:gd name="connsiteY73" fmla="*/ 1777116 h 1940118"/>
              <a:gd name="connsiteX74" fmla="*/ 910424 w 1133061"/>
              <a:gd name="connsiteY74" fmla="*/ 1836751 h 1940118"/>
              <a:gd name="connsiteX75" fmla="*/ 795130 w 1133061"/>
              <a:gd name="connsiteY75" fmla="*/ 1896386 h 1940118"/>
              <a:gd name="connsiteX76" fmla="*/ 739471 w 1133061"/>
              <a:gd name="connsiteY76" fmla="*/ 1916264 h 1940118"/>
              <a:gd name="connsiteX77" fmla="*/ 850789 w 1133061"/>
              <a:gd name="connsiteY77" fmla="*/ 1828800 h 1940118"/>
              <a:gd name="connsiteX78" fmla="*/ 930302 w 1133061"/>
              <a:gd name="connsiteY78" fmla="*/ 1681700 h 1940118"/>
              <a:gd name="connsiteX79" fmla="*/ 954156 w 1133061"/>
              <a:gd name="connsiteY79" fmla="*/ 1574358 h 1940118"/>
              <a:gd name="connsiteX80" fmla="*/ 958132 w 1133061"/>
              <a:gd name="connsiteY80" fmla="*/ 1530626 h 1940118"/>
              <a:gd name="connsiteX81" fmla="*/ 950181 w 1133061"/>
              <a:gd name="connsiteY81" fmla="*/ 1451113 h 1940118"/>
              <a:gd name="connsiteX82" fmla="*/ 910424 w 1133061"/>
              <a:gd name="connsiteY82" fmla="*/ 1518699 h 1940118"/>
              <a:gd name="connsiteX83" fmla="*/ 870667 w 1133061"/>
              <a:gd name="connsiteY83" fmla="*/ 1574358 h 1940118"/>
              <a:gd name="connsiteX84" fmla="*/ 830911 w 1133061"/>
              <a:gd name="connsiteY84" fmla="*/ 1602187 h 1940118"/>
              <a:gd name="connsiteX85" fmla="*/ 791154 w 1133061"/>
              <a:gd name="connsiteY85" fmla="*/ 1610139 h 1940118"/>
              <a:gd name="connsiteX86" fmla="*/ 775252 w 1133061"/>
              <a:gd name="connsiteY86" fmla="*/ 1610139 h 1940118"/>
              <a:gd name="connsiteX87" fmla="*/ 731520 w 1133061"/>
              <a:gd name="connsiteY87" fmla="*/ 1610139 h 1940118"/>
              <a:gd name="connsiteX88" fmla="*/ 695739 w 1133061"/>
              <a:gd name="connsiteY88" fmla="*/ 1574358 h 1940118"/>
              <a:gd name="connsiteX89" fmla="*/ 663934 w 1133061"/>
              <a:gd name="connsiteY89" fmla="*/ 1530626 h 1940118"/>
              <a:gd name="connsiteX90" fmla="*/ 644055 w 1133061"/>
              <a:gd name="connsiteY90" fmla="*/ 1482918 h 1940118"/>
              <a:gd name="connsiteX91" fmla="*/ 620201 w 1133061"/>
              <a:gd name="connsiteY91" fmla="*/ 1403405 h 1940118"/>
              <a:gd name="connsiteX92" fmla="*/ 620201 w 1133061"/>
              <a:gd name="connsiteY92" fmla="*/ 1327867 h 1940118"/>
              <a:gd name="connsiteX93" fmla="*/ 628153 w 1133061"/>
              <a:gd name="connsiteY93" fmla="*/ 1272208 h 1940118"/>
              <a:gd name="connsiteX94" fmla="*/ 624177 w 1133061"/>
              <a:gd name="connsiteY94" fmla="*/ 1228476 h 1940118"/>
              <a:gd name="connsiteX95" fmla="*/ 568518 w 1133061"/>
              <a:gd name="connsiteY95" fmla="*/ 1296062 h 1940118"/>
              <a:gd name="connsiteX96" fmla="*/ 536713 w 1133061"/>
              <a:gd name="connsiteY96" fmla="*/ 1355697 h 1940118"/>
              <a:gd name="connsiteX97" fmla="*/ 512859 w 1133061"/>
              <a:gd name="connsiteY97" fmla="*/ 1423283 h 1940118"/>
              <a:gd name="connsiteX98" fmla="*/ 492981 w 1133061"/>
              <a:gd name="connsiteY98" fmla="*/ 1498820 h 1940118"/>
              <a:gd name="connsiteX99" fmla="*/ 485029 w 1133061"/>
              <a:gd name="connsiteY99" fmla="*/ 1562431 h 1940118"/>
              <a:gd name="connsiteX100" fmla="*/ 485029 w 1133061"/>
              <a:gd name="connsiteY100" fmla="*/ 1649895 h 1940118"/>
              <a:gd name="connsiteX101" fmla="*/ 485029 w 1133061"/>
              <a:gd name="connsiteY101" fmla="*/ 1713506 h 1940118"/>
              <a:gd name="connsiteX102" fmla="*/ 489005 w 1133061"/>
              <a:gd name="connsiteY102" fmla="*/ 1729408 h 1940118"/>
              <a:gd name="connsiteX103" fmla="*/ 437321 w 1133061"/>
              <a:gd name="connsiteY103" fmla="*/ 1705554 h 1940118"/>
              <a:gd name="connsiteX104" fmla="*/ 397565 w 1133061"/>
              <a:gd name="connsiteY104" fmla="*/ 1673749 h 1940118"/>
              <a:gd name="connsiteX105" fmla="*/ 349857 w 1133061"/>
              <a:gd name="connsiteY105" fmla="*/ 1626041 h 1940118"/>
              <a:gd name="connsiteX106" fmla="*/ 298174 w 1133061"/>
              <a:gd name="connsiteY106" fmla="*/ 1574358 h 1940118"/>
              <a:gd name="connsiteX107" fmla="*/ 329979 w 1133061"/>
              <a:gd name="connsiteY107" fmla="*/ 1665798 h 1940118"/>
              <a:gd name="connsiteX108" fmla="*/ 357808 w 1133061"/>
              <a:gd name="connsiteY108" fmla="*/ 1741335 h 1940118"/>
              <a:gd name="connsiteX109" fmla="*/ 389614 w 1133061"/>
              <a:gd name="connsiteY109" fmla="*/ 1800970 h 1940118"/>
              <a:gd name="connsiteX110" fmla="*/ 445273 w 1133061"/>
              <a:gd name="connsiteY110" fmla="*/ 1888434 h 1940118"/>
              <a:gd name="connsiteX111" fmla="*/ 489005 w 1133061"/>
              <a:gd name="connsiteY111" fmla="*/ 1940118 h 1940118"/>
              <a:gd name="connsiteX0" fmla="*/ 489005 w 1133061"/>
              <a:gd name="connsiteY0" fmla="*/ 1940118 h 1940118"/>
              <a:gd name="connsiteX1" fmla="*/ 393589 w 1133061"/>
              <a:gd name="connsiteY1" fmla="*/ 1920240 h 1940118"/>
              <a:gd name="connsiteX2" fmla="*/ 318052 w 1133061"/>
              <a:gd name="connsiteY2" fmla="*/ 1904337 h 1940118"/>
              <a:gd name="connsiteX3" fmla="*/ 238539 w 1133061"/>
              <a:gd name="connsiteY3" fmla="*/ 1864580 h 1940118"/>
              <a:gd name="connsiteX4" fmla="*/ 190831 w 1133061"/>
              <a:gd name="connsiteY4" fmla="*/ 1824824 h 1940118"/>
              <a:gd name="connsiteX5" fmla="*/ 163001 w 1133061"/>
              <a:gd name="connsiteY5" fmla="*/ 1796994 h 1940118"/>
              <a:gd name="connsiteX6" fmla="*/ 139147 w 1133061"/>
              <a:gd name="connsiteY6" fmla="*/ 1785067 h 1940118"/>
              <a:gd name="connsiteX7" fmla="*/ 119269 w 1133061"/>
              <a:gd name="connsiteY7" fmla="*/ 1753262 h 1940118"/>
              <a:gd name="connsiteX8" fmla="*/ 99391 w 1133061"/>
              <a:gd name="connsiteY8" fmla="*/ 1721457 h 1940118"/>
              <a:gd name="connsiteX9" fmla="*/ 67586 w 1133061"/>
              <a:gd name="connsiteY9" fmla="*/ 1677725 h 1940118"/>
              <a:gd name="connsiteX10" fmla="*/ 47707 w 1133061"/>
              <a:gd name="connsiteY10" fmla="*/ 1633993 h 1940118"/>
              <a:gd name="connsiteX11" fmla="*/ 27829 w 1133061"/>
              <a:gd name="connsiteY11" fmla="*/ 1574358 h 1940118"/>
              <a:gd name="connsiteX12" fmla="*/ 7951 w 1133061"/>
              <a:gd name="connsiteY12" fmla="*/ 1510747 h 1940118"/>
              <a:gd name="connsiteX13" fmla="*/ 7951 w 1133061"/>
              <a:gd name="connsiteY13" fmla="*/ 1431234 h 1940118"/>
              <a:gd name="connsiteX14" fmla="*/ 0 w 1133061"/>
              <a:gd name="connsiteY14" fmla="*/ 1343770 h 1940118"/>
              <a:gd name="connsiteX15" fmla="*/ 11927 w 1133061"/>
              <a:gd name="connsiteY15" fmla="*/ 1252330 h 1940118"/>
              <a:gd name="connsiteX16" fmla="*/ 19878 w 1133061"/>
              <a:gd name="connsiteY16" fmla="*/ 1212573 h 1940118"/>
              <a:gd name="connsiteX17" fmla="*/ 39756 w 1133061"/>
              <a:gd name="connsiteY17" fmla="*/ 1137036 h 1940118"/>
              <a:gd name="connsiteX18" fmla="*/ 67586 w 1133061"/>
              <a:gd name="connsiteY18" fmla="*/ 1061499 h 1940118"/>
              <a:gd name="connsiteX19" fmla="*/ 87464 w 1133061"/>
              <a:gd name="connsiteY19" fmla="*/ 1017766 h 1940118"/>
              <a:gd name="connsiteX20" fmla="*/ 131196 w 1133061"/>
              <a:gd name="connsiteY20" fmla="*/ 962107 h 1940118"/>
              <a:gd name="connsiteX21" fmla="*/ 174928 w 1133061"/>
              <a:gd name="connsiteY21" fmla="*/ 906448 h 1940118"/>
              <a:gd name="connsiteX22" fmla="*/ 238539 w 1133061"/>
              <a:gd name="connsiteY22" fmla="*/ 834886 h 1940118"/>
              <a:gd name="connsiteX23" fmla="*/ 306125 w 1133061"/>
              <a:gd name="connsiteY23" fmla="*/ 735495 h 1940118"/>
              <a:gd name="connsiteX24" fmla="*/ 322027 w 1133061"/>
              <a:gd name="connsiteY24" fmla="*/ 652006 h 1940118"/>
              <a:gd name="connsiteX25" fmla="*/ 349857 w 1133061"/>
              <a:gd name="connsiteY25" fmla="*/ 715617 h 1940118"/>
              <a:gd name="connsiteX26" fmla="*/ 361784 w 1133061"/>
              <a:gd name="connsiteY26" fmla="*/ 807057 h 1940118"/>
              <a:gd name="connsiteX27" fmla="*/ 357808 w 1133061"/>
              <a:gd name="connsiteY27" fmla="*/ 870667 h 1940118"/>
              <a:gd name="connsiteX28" fmla="*/ 349857 w 1133061"/>
              <a:gd name="connsiteY28" fmla="*/ 922351 h 1940118"/>
              <a:gd name="connsiteX29" fmla="*/ 333954 w 1133061"/>
              <a:gd name="connsiteY29" fmla="*/ 985961 h 1940118"/>
              <a:gd name="connsiteX30" fmla="*/ 329979 w 1133061"/>
              <a:gd name="connsiteY30" fmla="*/ 1013791 h 1940118"/>
              <a:gd name="connsiteX31" fmla="*/ 369735 w 1133061"/>
              <a:gd name="connsiteY31" fmla="*/ 966083 h 1940118"/>
              <a:gd name="connsiteX32" fmla="*/ 425394 w 1133061"/>
              <a:gd name="connsiteY32" fmla="*/ 866692 h 1940118"/>
              <a:gd name="connsiteX33" fmla="*/ 461175 w 1133061"/>
              <a:gd name="connsiteY33" fmla="*/ 795130 h 1940118"/>
              <a:gd name="connsiteX34" fmla="*/ 489005 w 1133061"/>
              <a:gd name="connsiteY34" fmla="*/ 715617 h 1940118"/>
              <a:gd name="connsiteX35" fmla="*/ 500932 w 1133061"/>
              <a:gd name="connsiteY35" fmla="*/ 652006 h 1940118"/>
              <a:gd name="connsiteX36" fmla="*/ 508883 w 1133061"/>
              <a:gd name="connsiteY36" fmla="*/ 540688 h 1940118"/>
              <a:gd name="connsiteX37" fmla="*/ 489005 w 1133061"/>
              <a:gd name="connsiteY37" fmla="*/ 441297 h 1940118"/>
              <a:gd name="connsiteX38" fmla="*/ 473102 w 1133061"/>
              <a:gd name="connsiteY38" fmla="*/ 361784 h 1940118"/>
              <a:gd name="connsiteX39" fmla="*/ 445273 w 1133061"/>
              <a:gd name="connsiteY39" fmla="*/ 298173 h 1940118"/>
              <a:gd name="connsiteX40" fmla="*/ 445273 w 1133061"/>
              <a:gd name="connsiteY40" fmla="*/ 230587 h 1940118"/>
              <a:gd name="connsiteX41" fmla="*/ 425394 w 1133061"/>
              <a:gd name="connsiteY41" fmla="*/ 143123 h 1940118"/>
              <a:gd name="connsiteX42" fmla="*/ 429370 w 1133061"/>
              <a:gd name="connsiteY42" fmla="*/ 67586 h 1940118"/>
              <a:gd name="connsiteX43" fmla="*/ 457200 w 1133061"/>
              <a:gd name="connsiteY43" fmla="*/ 0 h 1940118"/>
              <a:gd name="connsiteX44" fmla="*/ 469127 w 1133061"/>
              <a:gd name="connsiteY44" fmla="*/ 35780 h 1940118"/>
              <a:gd name="connsiteX45" fmla="*/ 481054 w 1133061"/>
              <a:gd name="connsiteY45" fmla="*/ 75537 h 1940118"/>
              <a:gd name="connsiteX46" fmla="*/ 500932 w 1133061"/>
              <a:gd name="connsiteY46" fmla="*/ 119269 h 1940118"/>
              <a:gd name="connsiteX47" fmla="*/ 516834 w 1133061"/>
              <a:gd name="connsiteY47" fmla="*/ 159026 h 1940118"/>
              <a:gd name="connsiteX48" fmla="*/ 596347 w 1133061"/>
              <a:gd name="connsiteY48" fmla="*/ 234563 h 1940118"/>
              <a:gd name="connsiteX49" fmla="*/ 644055 w 1133061"/>
              <a:gd name="connsiteY49" fmla="*/ 286246 h 1940118"/>
              <a:gd name="connsiteX50" fmla="*/ 687787 w 1133061"/>
              <a:gd name="connsiteY50" fmla="*/ 329979 h 1940118"/>
              <a:gd name="connsiteX51" fmla="*/ 751398 w 1133061"/>
              <a:gd name="connsiteY51" fmla="*/ 401540 h 1940118"/>
              <a:gd name="connsiteX52" fmla="*/ 803081 w 1133061"/>
              <a:gd name="connsiteY52" fmla="*/ 453224 h 1940118"/>
              <a:gd name="connsiteX53" fmla="*/ 842838 w 1133061"/>
              <a:gd name="connsiteY53" fmla="*/ 600323 h 1940118"/>
              <a:gd name="connsiteX54" fmla="*/ 854765 w 1133061"/>
              <a:gd name="connsiteY54" fmla="*/ 739471 h 1940118"/>
              <a:gd name="connsiteX55" fmla="*/ 866692 w 1133061"/>
              <a:gd name="connsiteY55" fmla="*/ 894521 h 1940118"/>
              <a:gd name="connsiteX56" fmla="*/ 850789 w 1133061"/>
              <a:gd name="connsiteY56" fmla="*/ 993913 h 1940118"/>
              <a:gd name="connsiteX57" fmla="*/ 870667 w 1133061"/>
              <a:gd name="connsiteY57" fmla="*/ 950180 h 1940118"/>
              <a:gd name="connsiteX58" fmla="*/ 902473 w 1133061"/>
              <a:gd name="connsiteY58" fmla="*/ 902473 h 1940118"/>
              <a:gd name="connsiteX59" fmla="*/ 954156 w 1133061"/>
              <a:gd name="connsiteY59" fmla="*/ 850789 h 1940118"/>
              <a:gd name="connsiteX60" fmla="*/ 993913 w 1133061"/>
              <a:gd name="connsiteY60" fmla="*/ 807057 h 1940118"/>
              <a:gd name="connsiteX61" fmla="*/ 1045596 w 1133061"/>
              <a:gd name="connsiteY61" fmla="*/ 779227 h 1940118"/>
              <a:gd name="connsiteX62" fmla="*/ 1101255 w 1133061"/>
              <a:gd name="connsiteY62" fmla="*/ 767300 h 1940118"/>
              <a:gd name="connsiteX63" fmla="*/ 1125109 w 1133061"/>
              <a:gd name="connsiteY63" fmla="*/ 771276 h 1940118"/>
              <a:gd name="connsiteX64" fmla="*/ 1069450 w 1133061"/>
              <a:gd name="connsiteY64" fmla="*/ 846813 h 1940118"/>
              <a:gd name="connsiteX65" fmla="*/ 1037645 w 1133061"/>
              <a:gd name="connsiteY65" fmla="*/ 954156 h 1940118"/>
              <a:gd name="connsiteX66" fmla="*/ 1033669 w 1133061"/>
              <a:gd name="connsiteY66" fmla="*/ 1041620 h 1940118"/>
              <a:gd name="connsiteX67" fmla="*/ 1049572 w 1133061"/>
              <a:gd name="connsiteY67" fmla="*/ 1137036 h 1940118"/>
              <a:gd name="connsiteX68" fmla="*/ 1085353 w 1133061"/>
              <a:gd name="connsiteY68" fmla="*/ 1244379 h 1940118"/>
              <a:gd name="connsiteX69" fmla="*/ 1113182 w 1133061"/>
              <a:gd name="connsiteY69" fmla="*/ 1359673 h 1940118"/>
              <a:gd name="connsiteX70" fmla="*/ 1133061 w 1133061"/>
              <a:gd name="connsiteY70" fmla="*/ 1459064 h 1940118"/>
              <a:gd name="connsiteX71" fmla="*/ 1121134 w 1133061"/>
              <a:gd name="connsiteY71" fmla="*/ 1586285 h 1940118"/>
              <a:gd name="connsiteX72" fmla="*/ 1077401 w 1133061"/>
              <a:gd name="connsiteY72" fmla="*/ 1689652 h 1940118"/>
              <a:gd name="connsiteX73" fmla="*/ 989937 w 1133061"/>
              <a:gd name="connsiteY73" fmla="*/ 1777116 h 1940118"/>
              <a:gd name="connsiteX74" fmla="*/ 910424 w 1133061"/>
              <a:gd name="connsiteY74" fmla="*/ 1836751 h 1940118"/>
              <a:gd name="connsiteX75" fmla="*/ 795130 w 1133061"/>
              <a:gd name="connsiteY75" fmla="*/ 1896386 h 1940118"/>
              <a:gd name="connsiteX76" fmla="*/ 739471 w 1133061"/>
              <a:gd name="connsiteY76" fmla="*/ 1916264 h 1940118"/>
              <a:gd name="connsiteX77" fmla="*/ 850789 w 1133061"/>
              <a:gd name="connsiteY77" fmla="*/ 1828800 h 1940118"/>
              <a:gd name="connsiteX78" fmla="*/ 930302 w 1133061"/>
              <a:gd name="connsiteY78" fmla="*/ 1681700 h 1940118"/>
              <a:gd name="connsiteX79" fmla="*/ 954156 w 1133061"/>
              <a:gd name="connsiteY79" fmla="*/ 1574358 h 1940118"/>
              <a:gd name="connsiteX80" fmla="*/ 958132 w 1133061"/>
              <a:gd name="connsiteY80" fmla="*/ 1530626 h 1940118"/>
              <a:gd name="connsiteX81" fmla="*/ 950181 w 1133061"/>
              <a:gd name="connsiteY81" fmla="*/ 1451113 h 1940118"/>
              <a:gd name="connsiteX82" fmla="*/ 910424 w 1133061"/>
              <a:gd name="connsiteY82" fmla="*/ 1518699 h 1940118"/>
              <a:gd name="connsiteX83" fmla="*/ 870667 w 1133061"/>
              <a:gd name="connsiteY83" fmla="*/ 1574358 h 1940118"/>
              <a:gd name="connsiteX84" fmla="*/ 830911 w 1133061"/>
              <a:gd name="connsiteY84" fmla="*/ 1602187 h 1940118"/>
              <a:gd name="connsiteX85" fmla="*/ 791154 w 1133061"/>
              <a:gd name="connsiteY85" fmla="*/ 1610139 h 1940118"/>
              <a:gd name="connsiteX86" fmla="*/ 775252 w 1133061"/>
              <a:gd name="connsiteY86" fmla="*/ 1610139 h 1940118"/>
              <a:gd name="connsiteX87" fmla="*/ 731520 w 1133061"/>
              <a:gd name="connsiteY87" fmla="*/ 1610139 h 1940118"/>
              <a:gd name="connsiteX88" fmla="*/ 695739 w 1133061"/>
              <a:gd name="connsiteY88" fmla="*/ 1574358 h 1940118"/>
              <a:gd name="connsiteX89" fmla="*/ 663934 w 1133061"/>
              <a:gd name="connsiteY89" fmla="*/ 1530626 h 1940118"/>
              <a:gd name="connsiteX90" fmla="*/ 644055 w 1133061"/>
              <a:gd name="connsiteY90" fmla="*/ 1482918 h 1940118"/>
              <a:gd name="connsiteX91" fmla="*/ 620201 w 1133061"/>
              <a:gd name="connsiteY91" fmla="*/ 1403405 h 1940118"/>
              <a:gd name="connsiteX92" fmla="*/ 620201 w 1133061"/>
              <a:gd name="connsiteY92" fmla="*/ 1327867 h 1940118"/>
              <a:gd name="connsiteX93" fmla="*/ 628153 w 1133061"/>
              <a:gd name="connsiteY93" fmla="*/ 1272208 h 1940118"/>
              <a:gd name="connsiteX94" fmla="*/ 624177 w 1133061"/>
              <a:gd name="connsiteY94" fmla="*/ 1228476 h 1940118"/>
              <a:gd name="connsiteX95" fmla="*/ 568518 w 1133061"/>
              <a:gd name="connsiteY95" fmla="*/ 1296062 h 1940118"/>
              <a:gd name="connsiteX96" fmla="*/ 536713 w 1133061"/>
              <a:gd name="connsiteY96" fmla="*/ 1355697 h 1940118"/>
              <a:gd name="connsiteX97" fmla="*/ 512859 w 1133061"/>
              <a:gd name="connsiteY97" fmla="*/ 1423283 h 1940118"/>
              <a:gd name="connsiteX98" fmla="*/ 492981 w 1133061"/>
              <a:gd name="connsiteY98" fmla="*/ 1498820 h 1940118"/>
              <a:gd name="connsiteX99" fmla="*/ 485029 w 1133061"/>
              <a:gd name="connsiteY99" fmla="*/ 1562431 h 1940118"/>
              <a:gd name="connsiteX100" fmla="*/ 485029 w 1133061"/>
              <a:gd name="connsiteY100" fmla="*/ 1649895 h 1940118"/>
              <a:gd name="connsiteX101" fmla="*/ 485029 w 1133061"/>
              <a:gd name="connsiteY101" fmla="*/ 1713506 h 1940118"/>
              <a:gd name="connsiteX102" fmla="*/ 489005 w 1133061"/>
              <a:gd name="connsiteY102" fmla="*/ 1729408 h 1940118"/>
              <a:gd name="connsiteX103" fmla="*/ 437321 w 1133061"/>
              <a:gd name="connsiteY103" fmla="*/ 1705554 h 1940118"/>
              <a:gd name="connsiteX104" fmla="*/ 397565 w 1133061"/>
              <a:gd name="connsiteY104" fmla="*/ 1673749 h 1940118"/>
              <a:gd name="connsiteX105" fmla="*/ 349857 w 1133061"/>
              <a:gd name="connsiteY105" fmla="*/ 1626041 h 1940118"/>
              <a:gd name="connsiteX106" fmla="*/ 298174 w 1133061"/>
              <a:gd name="connsiteY106" fmla="*/ 1574358 h 1940118"/>
              <a:gd name="connsiteX107" fmla="*/ 329979 w 1133061"/>
              <a:gd name="connsiteY107" fmla="*/ 1665798 h 1940118"/>
              <a:gd name="connsiteX108" fmla="*/ 357808 w 1133061"/>
              <a:gd name="connsiteY108" fmla="*/ 1741335 h 1940118"/>
              <a:gd name="connsiteX109" fmla="*/ 389614 w 1133061"/>
              <a:gd name="connsiteY109" fmla="*/ 1800970 h 1940118"/>
              <a:gd name="connsiteX110" fmla="*/ 445273 w 1133061"/>
              <a:gd name="connsiteY110" fmla="*/ 1888434 h 1940118"/>
              <a:gd name="connsiteX111" fmla="*/ 489005 w 1133061"/>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9249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20810 w 1137037"/>
              <a:gd name="connsiteY47" fmla="*/ 159026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9249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1298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1298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18984 w 1137037"/>
              <a:gd name="connsiteY52" fmla="*/ 496956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37037" h="1940118">
                <a:moveTo>
                  <a:pt x="492981" y="1940118"/>
                </a:moveTo>
                <a:lnTo>
                  <a:pt x="397565" y="1920240"/>
                </a:lnTo>
                <a:lnTo>
                  <a:pt x="322028" y="1904337"/>
                </a:lnTo>
                <a:lnTo>
                  <a:pt x="242515" y="1864580"/>
                </a:lnTo>
                <a:lnTo>
                  <a:pt x="194807" y="1824824"/>
                </a:lnTo>
                <a:lnTo>
                  <a:pt x="166977" y="1796994"/>
                </a:lnTo>
                <a:lnTo>
                  <a:pt x="143123" y="1785067"/>
                </a:lnTo>
                <a:lnTo>
                  <a:pt x="123245" y="1753262"/>
                </a:lnTo>
                <a:lnTo>
                  <a:pt x="103367" y="1721457"/>
                </a:lnTo>
                <a:lnTo>
                  <a:pt x="71562" y="1677725"/>
                </a:lnTo>
                <a:lnTo>
                  <a:pt x="51683" y="1633993"/>
                </a:lnTo>
                <a:lnTo>
                  <a:pt x="31805" y="1574358"/>
                </a:lnTo>
                <a:lnTo>
                  <a:pt x="11927" y="1510747"/>
                </a:lnTo>
                <a:lnTo>
                  <a:pt x="0" y="1431234"/>
                </a:lnTo>
                <a:lnTo>
                  <a:pt x="3976" y="1343770"/>
                </a:lnTo>
                <a:lnTo>
                  <a:pt x="15903" y="1252330"/>
                </a:lnTo>
                <a:lnTo>
                  <a:pt x="23854" y="1212573"/>
                </a:lnTo>
                <a:lnTo>
                  <a:pt x="43732" y="1137036"/>
                </a:lnTo>
                <a:lnTo>
                  <a:pt x="71562" y="1061499"/>
                </a:lnTo>
                <a:lnTo>
                  <a:pt x="91440" y="1017766"/>
                </a:lnTo>
                <a:lnTo>
                  <a:pt x="135172" y="962107"/>
                </a:lnTo>
                <a:lnTo>
                  <a:pt x="178904" y="906448"/>
                </a:lnTo>
                <a:lnTo>
                  <a:pt x="242515" y="834886"/>
                </a:lnTo>
                <a:lnTo>
                  <a:pt x="310101" y="735495"/>
                </a:lnTo>
                <a:lnTo>
                  <a:pt x="326003" y="652006"/>
                </a:lnTo>
                <a:lnTo>
                  <a:pt x="353833" y="715617"/>
                </a:lnTo>
                <a:lnTo>
                  <a:pt x="365760" y="807057"/>
                </a:lnTo>
                <a:lnTo>
                  <a:pt x="361784" y="870667"/>
                </a:lnTo>
                <a:lnTo>
                  <a:pt x="353833" y="922351"/>
                </a:lnTo>
                <a:lnTo>
                  <a:pt x="337930" y="985961"/>
                </a:lnTo>
                <a:lnTo>
                  <a:pt x="333955" y="1013791"/>
                </a:lnTo>
                <a:lnTo>
                  <a:pt x="373711" y="966083"/>
                </a:lnTo>
                <a:lnTo>
                  <a:pt x="429370" y="866692"/>
                </a:lnTo>
                <a:lnTo>
                  <a:pt x="465151" y="795130"/>
                </a:lnTo>
                <a:lnTo>
                  <a:pt x="492981" y="715617"/>
                </a:lnTo>
                <a:lnTo>
                  <a:pt x="504908" y="652006"/>
                </a:lnTo>
                <a:lnTo>
                  <a:pt x="512859" y="540688"/>
                </a:lnTo>
                <a:lnTo>
                  <a:pt x="492981" y="441297"/>
                </a:lnTo>
                <a:lnTo>
                  <a:pt x="477078" y="361784"/>
                </a:lnTo>
                <a:lnTo>
                  <a:pt x="449249" y="298173"/>
                </a:lnTo>
                <a:lnTo>
                  <a:pt x="441298" y="230587"/>
                </a:lnTo>
                <a:lnTo>
                  <a:pt x="429370" y="143123"/>
                </a:lnTo>
                <a:lnTo>
                  <a:pt x="433346" y="67586"/>
                </a:lnTo>
                <a:lnTo>
                  <a:pt x="461176" y="0"/>
                </a:lnTo>
                <a:lnTo>
                  <a:pt x="473103" y="35780"/>
                </a:lnTo>
                <a:lnTo>
                  <a:pt x="485030" y="75537"/>
                </a:lnTo>
                <a:lnTo>
                  <a:pt x="504908" y="119269"/>
                </a:lnTo>
                <a:lnTo>
                  <a:pt x="548640" y="190832"/>
                </a:lnTo>
                <a:lnTo>
                  <a:pt x="600323" y="234563"/>
                </a:lnTo>
                <a:lnTo>
                  <a:pt x="648031" y="286246"/>
                </a:lnTo>
                <a:lnTo>
                  <a:pt x="691763" y="329979"/>
                </a:lnTo>
                <a:lnTo>
                  <a:pt x="755374" y="401540"/>
                </a:lnTo>
                <a:lnTo>
                  <a:pt x="818984" y="496956"/>
                </a:lnTo>
                <a:lnTo>
                  <a:pt x="846814" y="600323"/>
                </a:lnTo>
                <a:lnTo>
                  <a:pt x="858741" y="739471"/>
                </a:lnTo>
                <a:lnTo>
                  <a:pt x="870668" y="894521"/>
                </a:lnTo>
                <a:lnTo>
                  <a:pt x="854765" y="993913"/>
                </a:lnTo>
                <a:lnTo>
                  <a:pt x="874643" y="950180"/>
                </a:lnTo>
                <a:lnTo>
                  <a:pt x="906449" y="902473"/>
                </a:lnTo>
                <a:lnTo>
                  <a:pt x="958132" y="850789"/>
                </a:lnTo>
                <a:lnTo>
                  <a:pt x="997889" y="807057"/>
                </a:lnTo>
                <a:lnTo>
                  <a:pt x="1049572" y="779227"/>
                </a:lnTo>
                <a:lnTo>
                  <a:pt x="1105231" y="767300"/>
                </a:lnTo>
                <a:lnTo>
                  <a:pt x="1129085" y="771276"/>
                </a:lnTo>
                <a:lnTo>
                  <a:pt x="1073426" y="846813"/>
                </a:lnTo>
                <a:lnTo>
                  <a:pt x="1041621" y="954156"/>
                </a:lnTo>
                <a:lnTo>
                  <a:pt x="1037645" y="1041620"/>
                </a:lnTo>
                <a:lnTo>
                  <a:pt x="1053548" y="1137036"/>
                </a:lnTo>
                <a:lnTo>
                  <a:pt x="1089329" y="1244379"/>
                </a:lnTo>
                <a:lnTo>
                  <a:pt x="1117158" y="1359673"/>
                </a:lnTo>
                <a:lnTo>
                  <a:pt x="1137037" y="1459064"/>
                </a:lnTo>
                <a:lnTo>
                  <a:pt x="1125110" y="1586285"/>
                </a:lnTo>
                <a:lnTo>
                  <a:pt x="1081377" y="1689652"/>
                </a:lnTo>
                <a:lnTo>
                  <a:pt x="993913" y="1777116"/>
                </a:lnTo>
                <a:lnTo>
                  <a:pt x="914400" y="1836751"/>
                </a:lnTo>
                <a:lnTo>
                  <a:pt x="799106" y="1896386"/>
                </a:lnTo>
                <a:lnTo>
                  <a:pt x="743447" y="1916264"/>
                </a:lnTo>
                <a:lnTo>
                  <a:pt x="854765" y="1828800"/>
                </a:lnTo>
                <a:lnTo>
                  <a:pt x="934278" y="1681700"/>
                </a:lnTo>
                <a:lnTo>
                  <a:pt x="958132" y="1574358"/>
                </a:lnTo>
                <a:lnTo>
                  <a:pt x="962108" y="1530626"/>
                </a:lnTo>
                <a:lnTo>
                  <a:pt x="954157" y="1451113"/>
                </a:lnTo>
                <a:lnTo>
                  <a:pt x="914400" y="1518699"/>
                </a:lnTo>
                <a:lnTo>
                  <a:pt x="874643" y="1574358"/>
                </a:lnTo>
                <a:lnTo>
                  <a:pt x="834887" y="1602187"/>
                </a:lnTo>
                <a:lnTo>
                  <a:pt x="795130" y="1610139"/>
                </a:lnTo>
                <a:lnTo>
                  <a:pt x="779228" y="1610139"/>
                </a:lnTo>
                <a:lnTo>
                  <a:pt x="735496" y="1610139"/>
                </a:lnTo>
                <a:lnTo>
                  <a:pt x="699715" y="1574358"/>
                </a:lnTo>
                <a:lnTo>
                  <a:pt x="667910" y="1530626"/>
                </a:lnTo>
                <a:lnTo>
                  <a:pt x="648031" y="1482918"/>
                </a:lnTo>
                <a:lnTo>
                  <a:pt x="624177" y="1403405"/>
                </a:lnTo>
                <a:lnTo>
                  <a:pt x="624177" y="1327867"/>
                </a:lnTo>
                <a:lnTo>
                  <a:pt x="632129" y="1272208"/>
                </a:lnTo>
                <a:lnTo>
                  <a:pt x="628153" y="1228476"/>
                </a:lnTo>
                <a:lnTo>
                  <a:pt x="572494" y="1296062"/>
                </a:lnTo>
                <a:lnTo>
                  <a:pt x="540689" y="1355697"/>
                </a:lnTo>
                <a:lnTo>
                  <a:pt x="516835" y="1423283"/>
                </a:lnTo>
                <a:lnTo>
                  <a:pt x="496957" y="1498820"/>
                </a:lnTo>
                <a:lnTo>
                  <a:pt x="489005" y="1562431"/>
                </a:lnTo>
                <a:lnTo>
                  <a:pt x="489005" y="1649895"/>
                </a:lnTo>
                <a:lnTo>
                  <a:pt x="489005" y="1713506"/>
                </a:lnTo>
                <a:lnTo>
                  <a:pt x="492981" y="1729408"/>
                </a:lnTo>
                <a:lnTo>
                  <a:pt x="441297" y="1705554"/>
                </a:lnTo>
                <a:lnTo>
                  <a:pt x="401541" y="1673749"/>
                </a:lnTo>
                <a:lnTo>
                  <a:pt x="353833" y="1626041"/>
                </a:lnTo>
                <a:lnTo>
                  <a:pt x="302150" y="1574358"/>
                </a:lnTo>
                <a:lnTo>
                  <a:pt x="333955" y="1665798"/>
                </a:lnTo>
                <a:lnTo>
                  <a:pt x="361784" y="1741335"/>
                </a:lnTo>
                <a:lnTo>
                  <a:pt x="393590" y="1800970"/>
                </a:lnTo>
                <a:lnTo>
                  <a:pt x="449249" y="1888434"/>
                </a:lnTo>
                <a:lnTo>
                  <a:pt x="492981" y="1940118"/>
                </a:lnTo>
                <a:close/>
              </a:path>
            </a:pathLst>
          </a:custGeom>
          <a:solidFill>
            <a:srgbClr val="FF0000"/>
          </a:solidFill>
          <a:ln w="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200" b="0" i="0" u="none" strike="noStrike" kern="0" cap="none" spc="0" normalizeH="0" baseline="0" noProof="0" dirty="0">
              <a:ln>
                <a:noFill/>
              </a:ln>
              <a:solidFill>
                <a:srgbClr val="FF0000"/>
              </a:solidFill>
              <a:effectLst/>
              <a:uLnTx/>
              <a:uFillTx/>
              <a:latin typeface="Avenir Next LT Pro" panose="020B0504020202020204" pitchFamily="34" charset="0"/>
            </a:endParaRPr>
          </a:p>
        </p:txBody>
      </p:sp>
      <p:sp>
        <p:nvSpPr>
          <p:cNvPr id="67" name="Freeform: Shape 66">
            <a:extLst>
              <a:ext uri="{FF2B5EF4-FFF2-40B4-BE49-F238E27FC236}">
                <a16:creationId xmlns:a16="http://schemas.microsoft.com/office/drawing/2014/main" id="{8EECB60E-59CE-2ED4-CF99-CCBD94F8E387}"/>
              </a:ext>
            </a:extLst>
          </p:cNvPr>
          <p:cNvSpPr>
            <a:spLocks/>
          </p:cNvSpPr>
          <p:nvPr/>
        </p:nvSpPr>
        <p:spPr>
          <a:xfrm>
            <a:off x="7838661" y="3423764"/>
            <a:ext cx="140111" cy="265275"/>
          </a:xfrm>
          <a:custGeom>
            <a:avLst/>
            <a:gdLst>
              <a:gd name="connsiteX0" fmla="*/ 489005 w 1133061"/>
              <a:gd name="connsiteY0" fmla="*/ 1940118 h 1940118"/>
              <a:gd name="connsiteX1" fmla="*/ 393589 w 1133061"/>
              <a:gd name="connsiteY1" fmla="*/ 1920240 h 1940118"/>
              <a:gd name="connsiteX2" fmla="*/ 318052 w 1133061"/>
              <a:gd name="connsiteY2" fmla="*/ 1904337 h 1940118"/>
              <a:gd name="connsiteX3" fmla="*/ 238539 w 1133061"/>
              <a:gd name="connsiteY3" fmla="*/ 1864580 h 1940118"/>
              <a:gd name="connsiteX4" fmla="*/ 190831 w 1133061"/>
              <a:gd name="connsiteY4" fmla="*/ 1824824 h 1940118"/>
              <a:gd name="connsiteX5" fmla="*/ 163001 w 1133061"/>
              <a:gd name="connsiteY5" fmla="*/ 1796994 h 1940118"/>
              <a:gd name="connsiteX6" fmla="*/ 139147 w 1133061"/>
              <a:gd name="connsiteY6" fmla="*/ 1785067 h 1940118"/>
              <a:gd name="connsiteX7" fmla="*/ 119269 w 1133061"/>
              <a:gd name="connsiteY7" fmla="*/ 1753262 h 1940118"/>
              <a:gd name="connsiteX8" fmla="*/ 99391 w 1133061"/>
              <a:gd name="connsiteY8" fmla="*/ 1721457 h 1940118"/>
              <a:gd name="connsiteX9" fmla="*/ 67586 w 1133061"/>
              <a:gd name="connsiteY9" fmla="*/ 1677725 h 1940118"/>
              <a:gd name="connsiteX10" fmla="*/ 47707 w 1133061"/>
              <a:gd name="connsiteY10" fmla="*/ 1633993 h 1940118"/>
              <a:gd name="connsiteX11" fmla="*/ 27829 w 1133061"/>
              <a:gd name="connsiteY11" fmla="*/ 1574358 h 1940118"/>
              <a:gd name="connsiteX12" fmla="*/ 7951 w 1133061"/>
              <a:gd name="connsiteY12" fmla="*/ 1510747 h 1940118"/>
              <a:gd name="connsiteX13" fmla="*/ 7951 w 1133061"/>
              <a:gd name="connsiteY13" fmla="*/ 1431234 h 1940118"/>
              <a:gd name="connsiteX14" fmla="*/ 0 w 1133061"/>
              <a:gd name="connsiteY14" fmla="*/ 1343770 h 1940118"/>
              <a:gd name="connsiteX15" fmla="*/ 11927 w 1133061"/>
              <a:gd name="connsiteY15" fmla="*/ 1252330 h 1940118"/>
              <a:gd name="connsiteX16" fmla="*/ 19878 w 1133061"/>
              <a:gd name="connsiteY16" fmla="*/ 1212573 h 1940118"/>
              <a:gd name="connsiteX17" fmla="*/ 39756 w 1133061"/>
              <a:gd name="connsiteY17" fmla="*/ 1137036 h 1940118"/>
              <a:gd name="connsiteX18" fmla="*/ 67586 w 1133061"/>
              <a:gd name="connsiteY18" fmla="*/ 1061499 h 1940118"/>
              <a:gd name="connsiteX19" fmla="*/ 87464 w 1133061"/>
              <a:gd name="connsiteY19" fmla="*/ 1017766 h 1940118"/>
              <a:gd name="connsiteX20" fmla="*/ 131196 w 1133061"/>
              <a:gd name="connsiteY20" fmla="*/ 962107 h 1940118"/>
              <a:gd name="connsiteX21" fmla="*/ 174928 w 1133061"/>
              <a:gd name="connsiteY21" fmla="*/ 906448 h 1940118"/>
              <a:gd name="connsiteX22" fmla="*/ 238539 w 1133061"/>
              <a:gd name="connsiteY22" fmla="*/ 834886 h 1940118"/>
              <a:gd name="connsiteX23" fmla="*/ 306125 w 1133061"/>
              <a:gd name="connsiteY23" fmla="*/ 735495 h 1940118"/>
              <a:gd name="connsiteX24" fmla="*/ 322027 w 1133061"/>
              <a:gd name="connsiteY24" fmla="*/ 652006 h 1940118"/>
              <a:gd name="connsiteX25" fmla="*/ 349857 w 1133061"/>
              <a:gd name="connsiteY25" fmla="*/ 715617 h 1940118"/>
              <a:gd name="connsiteX26" fmla="*/ 361784 w 1133061"/>
              <a:gd name="connsiteY26" fmla="*/ 807057 h 1940118"/>
              <a:gd name="connsiteX27" fmla="*/ 357808 w 1133061"/>
              <a:gd name="connsiteY27" fmla="*/ 870667 h 1940118"/>
              <a:gd name="connsiteX28" fmla="*/ 349857 w 1133061"/>
              <a:gd name="connsiteY28" fmla="*/ 922351 h 1940118"/>
              <a:gd name="connsiteX29" fmla="*/ 333954 w 1133061"/>
              <a:gd name="connsiteY29" fmla="*/ 985961 h 1940118"/>
              <a:gd name="connsiteX30" fmla="*/ 329979 w 1133061"/>
              <a:gd name="connsiteY30" fmla="*/ 1013791 h 1940118"/>
              <a:gd name="connsiteX31" fmla="*/ 369735 w 1133061"/>
              <a:gd name="connsiteY31" fmla="*/ 966083 h 1940118"/>
              <a:gd name="connsiteX32" fmla="*/ 425394 w 1133061"/>
              <a:gd name="connsiteY32" fmla="*/ 866692 h 1940118"/>
              <a:gd name="connsiteX33" fmla="*/ 461175 w 1133061"/>
              <a:gd name="connsiteY33" fmla="*/ 795130 h 1940118"/>
              <a:gd name="connsiteX34" fmla="*/ 489005 w 1133061"/>
              <a:gd name="connsiteY34" fmla="*/ 715617 h 1940118"/>
              <a:gd name="connsiteX35" fmla="*/ 500932 w 1133061"/>
              <a:gd name="connsiteY35" fmla="*/ 652006 h 1940118"/>
              <a:gd name="connsiteX36" fmla="*/ 508883 w 1133061"/>
              <a:gd name="connsiteY36" fmla="*/ 540688 h 1940118"/>
              <a:gd name="connsiteX37" fmla="*/ 489005 w 1133061"/>
              <a:gd name="connsiteY37" fmla="*/ 441297 h 1940118"/>
              <a:gd name="connsiteX38" fmla="*/ 473102 w 1133061"/>
              <a:gd name="connsiteY38" fmla="*/ 361784 h 1940118"/>
              <a:gd name="connsiteX39" fmla="*/ 445273 w 1133061"/>
              <a:gd name="connsiteY39" fmla="*/ 298173 h 1940118"/>
              <a:gd name="connsiteX40" fmla="*/ 445273 w 1133061"/>
              <a:gd name="connsiteY40" fmla="*/ 230587 h 1940118"/>
              <a:gd name="connsiteX41" fmla="*/ 425394 w 1133061"/>
              <a:gd name="connsiteY41" fmla="*/ 143123 h 1940118"/>
              <a:gd name="connsiteX42" fmla="*/ 429370 w 1133061"/>
              <a:gd name="connsiteY42" fmla="*/ 67586 h 1940118"/>
              <a:gd name="connsiteX43" fmla="*/ 457200 w 1133061"/>
              <a:gd name="connsiteY43" fmla="*/ 0 h 1940118"/>
              <a:gd name="connsiteX44" fmla="*/ 469127 w 1133061"/>
              <a:gd name="connsiteY44" fmla="*/ 35780 h 1940118"/>
              <a:gd name="connsiteX45" fmla="*/ 481054 w 1133061"/>
              <a:gd name="connsiteY45" fmla="*/ 75537 h 1940118"/>
              <a:gd name="connsiteX46" fmla="*/ 500932 w 1133061"/>
              <a:gd name="connsiteY46" fmla="*/ 119269 h 1940118"/>
              <a:gd name="connsiteX47" fmla="*/ 516834 w 1133061"/>
              <a:gd name="connsiteY47" fmla="*/ 159026 h 1940118"/>
              <a:gd name="connsiteX48" fmla="*/ 596347 w 1133061"/>
              <a:gd name="connsiteY48" fmla="*/ 234563 h 1940118"/>
              <a:gd name="connsiteX49" fmla="*/ 644055 w 1133061"/>
              <a:gd name="connsiteY49" fmla="*/ 286246 h 1940118"/>
              <a:gd name="connsiteX50" fmla="*/ 687787 w 1133061"/>
              <a:gd name="connsiteY50" fmla="*/ 329979 h 1940118"/>
              <a:gd name="connsiteX51" fmla="*/ 751398 w 1133061"/>
              <a:gd name="connsiteY51" fmla="*/ 401540 h 1940118"/>
              <a:gd name="connsiteX52" fmla="*/ 803081 w 1133061"/>
              <a:gd name="connsiteY52" fmla="*/ 449248 h 1940118"/>
              <a:gd name="connsiteX53" fmla="*/ 842838 w 1133061"/>
              <a:gd name="connsiteY53" fmla="*/ 600323 h 1940118"/>
              <a:gd name="connsiteX54" fmla="*/ 854765 w 1133061"/>
              <a:gd name="connsiteY54" fmla="*/ 739471 h 1940118"/>
              <a:gd name="connsiteX55" fmla="*/ 866692 w 1133061"/>
              <a:gd name="connsiteY55" fmla="*/ 894521 h 1940118"/>
              <a:gd name="connsiteX56" fmla="*/ 850789 w 1133061"/>
              <a:gd name="connsiteY56" fmla="*/ 993913 h 1940118"/>
              <a:gd name="connsiteX57" fmla="*/ 870667 w 1133061"/>
              <a:gd name="connsiteY57" fmla="*/ 950180 h 1940118"/>
              <a:gd name="connsiteX58" fmla="*/ 902473 w 1133061"/>
              <a:gd name="connsiteY58" fmla="*/ 902473 h 1940118"/>
              <a:gd name="connsiteX59" fmla="*/ 954156 w 1133061"/>
              <a:gd name="connsiteY59" fmla="*/ 850789 h 1940118"/>
              <a:gd name="connsiteX60" fmla="*/ 993913 w 1133061"/>
              <a:gd name="connsiteY60" fmla="*/ 807057 h 1940118"/>
              <a:gd name="connsiteX61" fmla="*/ 1045596 w 1133061"/>
              <a:gd name="connsiteY61" fmla="*/ 779227 h 1940118"/>
              <a:gd name="connsiteX62" fmla="*/ 1101255 w 1133061"/>
              <a:gd name="connsiteY62" fmla="*/ 767300 h 1940118"/>
              <a:gd name="connsiteX63" fmla="*/ 1125109 w 1133061"/>
              <a:gd name="connsiteY63" fmla="*/ 771276 h 1940118"/>
              <a:gd name="connsiteX64" fmla="*/ 1069450 w 1133061"/>
              <a:gd name="connsiteY64" fmla="*/ 846813 h 1940118"/>
              <a:gd name="connsiteX65" fmla="*/ 1037645 w 1133061"/>
              <a:gd name="connsiteY65" fmla="*/ 954156 h 1940118"/>
              <a:gd name="connsiteX66" fmla="*/ 1033669 w 1133061"/>
              <a:gd name="connsiteY66" fmla="*/ 1041620 h 1940118"/>
              <a:gd name="connsiteX67" fmla="*/ 1049572 w 1133061"/>
              <a:gd name="connsiteY67" fmla="*/ 1137036 h 1940118"/>
              <a:gd name="connsiteX68" fmla="*/ 1085353 w 1133061"/>
              <a:gd name="connsiteY68" fmla="*/ 1244379 h 1940118"/>
              <a:gd name="connsiteX69" fmla="*/ 1113182 w 1133061"/>
              <a:gd name="connsiteY69" fmla="*/ 1359673 h 1940118"/>
              <a:gd name="connsiteX70" fmla="*/ 1133061 w 1133061"/>
              <a:gd name="connsiteY70" fmla="*/ 1459064 h 1940118"/>
              <a:gd name="connsiteX71" fmla="*/ 1121134 w 1133061"/>
              <a:gd name="connsiteY71" fmla="*/ 1586285 h 1940118"/>
              <a:gd name="connsiteX72" fmla="*/ 1077401 w 1133061"/>
              <a:gd name="connsiteY72" fmla="*/ 1689652 h 1940118"/>
              <a:gd name="connsiteX73" fmla="*/ 989937 w 1133061"/>
              <a:gd name="connsiteY73" fmla="*/ 1777116 h 1940118"/>
              <a:gd name="connsiteX74" fmla="*/ 910424 w 1133061"/>
              <a:gd name="connsiteY74" fmla="*/ 1836751 h 1940118"/>
              <a:gd name="connsiteX75" fmla="*/ 795130 w 1133061"/>
              <a:gd name="connsiteY75" fmla="*/ 1896386 h 1940118"/>
              <a:gd name="connsiteX76" fmla="*/ 739471 w 1133061"/>
              <a:gd name="connsiteY76" fmla="*/ 1916264 h 1940118"/>
              <a:gd name="connsiteX77" fmla="*/ 850789 w 1133061"/>
              <a:gd name="connsiteY77" fmla="*/ 1828800 h 1940118"/>
              <a:gd name="connsiteX78" fmla="*/ 930302 w 1133061"/>
              <a:gd name="connsiteY78" fmla="*/ 1681700 h 1940118"/>
              <a:gd name="connsiteX79" fmla="*/ 954156 w 1133061"/>
              <a:gd name="connsiteY79" fmla="*/ 1574358 h 1940118"/>
              <a:gd name="connsiteX80" fmla="*/ 958132 w 1133061"/>
              <a:gd name="connsiteY80" fmla="*/ 1530626 h 1940118"/>
              <a:gd name="connsiteX81" fmla="*/ 950181 w 1133061"/>
              <a:gd name="connsiteY81" fmla="*/ 1451113 h 1940118"/>
              <a:gd name="connsiteX82" fmla="*/ 910424 w 1133061"/>
              <a:gd name="connsiteY82" fmla="*/ 1518699 h 1940118"/>
              <a:gd name="connsiteX83" fmla="*/ 870667 w 1133061"/>
              <a:gd name="connsiteY83" fmla="*/ 1574358 h 1940118"/>
              <a:gd name="connsiteX84" fmla="*/ 830911 w 1133061"/>
              <a:gd name="connsiteY84" fmla="*/ 1602187 h 1940118"/>
              <a:gd name="connsiteX85" fmla="*/ 791154 w 1133061"/>
              <a:gd name="connsiteY85" fmla="*/ 1610139 h 1940118"/>
              <a:gd name="connsiteX86" fmla="*/ 775252 w 1133061"/>
              <a:gd name="connsiteY86" fmla="*/ 1610139 h 1940118"/>
              <a:gd name="connsiteX87" fmla="*/ 731520 w 1133061"/>
              <a:gd name="connsiteY87" fmla="*/ 1610139 h 1940118"/>
              <a:gd name="connsiteX88" fmla="*/ 695739 w 1133061"/>
              <a:gd name="connsiteY88" fmla="*/ 1574358 h 1940118"/>
              <a:gd name="connsiteX89" fmla="*/ 663934 w 1133061"/>
              <a:gd name="connsiteY89" fmla="*/ 1530626 h 1940118"/>
              <a:gd name="connsiteX90" fmla="*/ 644055 w 1133061"/>
              <a:gd name="connsiteY90" fmla="*/ 1482918 h 1940118"/>
              <a:gd name="connsiteX91" fmla="*/ 620201 w 1133061"/>
              <a:gd name="connsiteY91" fmla="*/ 1403405 h 1940118"/>
              <a:gd name="connsiteX92" fmla="*/ 620201 w 1133061"/>
              <a:gd name="connsiteY92" fmla="*/ 1327867 h 1940118"/>
              <a:gd name="connsiteX93" fmla="*/ 628153 w 1133061"/>
              <a:gd name="connsiteY93" fmla="*/ 1272208 h 1940118"/>
              <a:gd name="connsiteX94" fmla="*/ 624177 w 1133061"/>
              <a:gd name="connsiteY94" fmla="*/ 1228476 h 1940118"/>
              <a:gd name="connsiteX95" fmla="*/ 568518 w 1133061"/>
              <a:gd name="connsiteY95" fmla="*/ 1296062 h 1940118"/>
              <a:gd name="connsiteX96" fmla="*/ 536713 w 1133061"/>
              <a:gd name="connsiteY96" fmla="*/ 1355697 h 1940118"/>
              <a:gd name="connsiteX97" fmla="*/ 512859 w 1133061"/>
              <a:gd name="connsiteY97" fmla="*/ 1423283 h 1940118"/>
              <a:gd name="connsiteX98" fmla="*/ 492981 w 1133061"/>
              <a:gd name="connsiteY98" fmla="*/ 1498820 h 1940118"/>
              <a:gd name="connsiteX99" fmla="*/ 485029 w 1133061"/>
              <a:gd name="connsiteY99" fmla="*/ 1562431 h 1940118"/>
              <a:gd name="connsiteX100" fmla="*/ 485029 w 1133061"/>
              <a:gd name="connsiteY100" fmla="*/ 1649895 h 1940118"/>
              <a:gd name="connsiteX101" fmla="*/ 485029 w 1133061"/>
              <a:gd name="connsiteY101" fmla="*/ 1713506 h 1940118"/>
              <a:gd name="connsiteX102" fmla="*/ 489005 w 1133061"/>
              <a:gd name="connsiteY102" fmla="*/ 1729408 h 1940118"/>
              <a:gd name="connsiteX103" fmla="*/ 437321 w 1133061"/>
              <a:gd name="connsiteY103" fmla="*/ 1705554 h 1940118"/>
              <a:gd name="connsiteX104" fmla="*/ 397565 w 1133061"/>
              <a:gd name="connsiteY104" fmla="*/ 1673749 h 1940118"/>
              <a:gd name="connsiteX105" fmla="*/ 349857 w 1133061"/>
              <a:gd name="connsiteY105" fmla="*/ 1626041 h 1940118"/>
              <a:gd name="connsiteX106" fmla="*/ 298174 w 1133061"/>
              <a:gd name="connsiteY106" fmla="*/ 1574358 h 1940118"/>
              <a:gd name="connsiteX107" fmla="*/ 329979 w 1133061"/>
              <a:gd name="connsiteY107" fmla="*/ 1665798 h 1940118"/>
              <a:gd name="connsiteX108" fmla="*/ 357808 w 1133061"/>
              <a:gd name="connsiteY108" fmla="*/ 1741335 h 1940118"/>
              <a:gd name="connsiteX109" fmla="*/ 389614 w 1133061"/>
              <a:gd name="connsiteY109" fmla="*/ 1800970 h 1940118"/>
              <a:gd name="connsiteX110" fmla="*/ 445273 w 1133061"/>
              <a:gd name="connsiteY110" fmla="*/ 1888434 h 1940118"/>
              <a:gd name="connsiteX111" fmla="*/ 489005 w 1133061"/>
              <a:gd name="connsiteY111" fmla="*/ 1940118 h 1940118"/>
              <a:gd name="connsiteX0" fmla="*/ 489005 w 1133061"/>
              <a:gd name="connsiteY0" fmla="*/ 1940118 h 1940118"/>
              <a:gd name="connsiteX1" fmla="*/ 393589 w 1133061"/>
              <a:gd name="connsiteY1" fmla="*/ 1920240 h 1940118"/>
              <a:gd name="connsiteX2" fmla="*/ 318052 w 1133061"/>
              <a:gd name="connsiteY2" fmla="*/ 1904337 h 1940118"/>
              <a:gd name="connsiteX3" fmla="*/ 238539 w 1133061"/>
              <a:gd name="connsiteY3" fmla="*/ 1864580 h 1940118"/>
              <a:gd name="connsiteX4" fmla="*/ 190831 w 1133061"/>
              <a:gd name="connsiteY4" fmla="*/ 1824824 h 1940118"/>
              <a:gd name="connsiteX5" fmla="*/ 163001 w 1133061"/>
              <a:gd name="connsiteY5" fmla="*/ 1796994 h 1940118"/>
              <a:gd name="connsiteX6" fmla="*/ 139147 w 1133061"/>
              <a:gd name="connsiteY6" fmla="*/ 1785067 h 1940118"/>
              <a:gd name="connsiteX7" fmla="*/ 119269 w 1133061"/>
              <a:gd name="connsiteY7" fmla="*/ 1753262 h 1940118"/>
              <a:gd name="connsiteX8" fmla="*/ 99391 w 1133061"/>
              <a:gd name="connsiteY8" fmla="*/ 1721457 h 1940118"/>
              <a:gd name="connsiteX9" fmla="*/ 67586 w 1133061"/>
              <a:gd name="connsiteY9" fmla="*/ 1677725 h 1940118"/>
              <a:gd name="connsiteX10" fmla="*/ 47707 w 1133061"/>
              <a:gd name="connsiteY10" fmla="*/ 1633993 h 1940118"/>
              <a:gd name="connsiteX11" fmla="*/ 27829 w 1133061"/>
              <a:gd name="connsiteY11" fmla="*/ 1574358 h 1940118"/>
              <a:gd name="connsiteX12" fmla="*/ 7951 w 1133061"/>
              <a:gd name="connsiteY12" fmla="*/ 1510747 h 1940118"/>
              <a:gd name="connsiteX13" fmla="*/ 7951 w 1133061"/>
              <a:gd name="connsiteY13" fmla="*/ 1431234 h 1940118"/>
              <a:gd name="connsiteX14" fmla="*/ 0 w 1133061"/>
              <a:gd name="connsiteY14" fmla="*/ 1343770 h 1940118"/>
              <a:gd name="connsiteX15" fmla="*/ 11927 w 1133061"/>
              <a:gd name="connsiteY15" fmla="*/ 1252330 h 1940118"/>
              <a:gd name="connsiteX16" fmla="*/ 19878 w 1133061"/>
              <a:gd name="connsiteY16" fmla="*/ 1212573 h 1940118"/>
              <a:gd name="connsiteX17" fmla="*/ 39756 w 1133061"/>
              <a:gd name="connsiteY17" fmla="*/ 1137036 h 1940118"/>
              <a:gd name="connsiteX18" fmla="*/ 67586 w 1133061"/>
              <a:gd name="connsiteY18" fmla="*/ 1061499 h 1940118"/>
              <a:gd name="connsiteX19" fmla="*/ 87464 w 1133061"/>
              <a:gd name="connsiteY19" fmla="*/ 1017766 h 1940118"/>
              <a:gd name="connsiteX20" fmla="*/ 131196 w 1133061"/>
              <a:gd name="connsiteY20" fmla="*/ 962107 h 1940118"/>
              <a:gd name="connsiteX21" fmla="*/ 174928 w 1133061"/>
              <a:gd name="connsiteY21" fmla="*/ 906448 h 1940118"/>
              <a:gd name="connsiteX22" fmla="*/ 238539 w 1133061"/>
              <a:gd name="connsiteY22" fmla="*/ 834886 h 1940118"/>
              <a:gd name="connsiteX23" fmla="*/ 306125 w 1133061"/>
              <a:gd name="connsiteY23" fmla="*/ 735495 h 1940118"/>
              <a:gd name="connsiteX24" fmla="*/ 322027 w 1133061"/>
              <a:gd name="connsiteY24" fmla="*/ 652006 h 1940118"/>
              <a:gd name="connsiteX25" fmla="*/ 349857 w 1133061"/>
              <a:gd name="connsiteY25" fmla="*/ 715617 h 1940118"/>
              <a:gd name="connsiteX26" fmla="*/ 361784 w 1133061"/>
              <a:gd name="connsiteY26" fmla="*/ 807057 h 1940118"/>
              <a:gd name="connsiteX27" fmla="*/ 357808 w 1133061"/>
              <a:gd name="connsiteY27" fmla="*/ 870667 h 1940118"/>
              <a:gd name="connsiteX28" fmla="*/ 349857 w 1133061"/>
              <a:gd name="connsiteY28" fmla="*/ 922351 h 1940118"/>
              <a:gd name="connsiteX29" fmla="*/ 333954 w 1133061"/>
              <a:gd name="connsiteY29" fmla="*/ 985961 h 1940118"/>
              <a:gd name="connsiteX30" fmla="*/ 329979 w 1133061"/>
              <a:gd name="connsiteY30" fmla="*/ 1013791 h 1940118"/>
              <a:gd name="connsiteX31" fmla="*/ 369735 w 1133061"/>
              <a:gd name="connsiteY31" fmla="*/ 966083 h 1940118"/>
              <a:gd name="connsiteX32" fmla="*/ 425394 w 1133061"/>
              <a:gd name="connsiteY32" fmla="*/ 866692 h 1940118"/>
              <a:gd name="connsiteX33" fmla="*/ 461175 w 1133061"/>
              <a:gd name="connsiteY33" fmla="*/ 795130 h 1940118"/>
              <a:gd name="connsiteX34" fmla="*/ 489005 w 1133061"/>
              <a:gd name="connsiteY34" fmla="*/ 715617 h 1940118"/>
              <a:gd name="connsiteX35" fmla="*/ 500932 w 1133061"/>
              <a:gd name="connsiteY35" fmla="*/ 652006 h 1940118"/>
              <a:gd name="connsiteX36" fmla="*/ 508883 w 1133061"/>
              <a:gd name="connsiteY36" fmla="*/ 540688 h 1940118"/>
              <a:gd name="connsiteX37" fmla="*/ 489005 w 1133061"/>
              <a:gd name="connsiteY37" fmla="*/ 441297 h 1940118"/>
              <a:gd name="connsiteX38" fmla="*/ 473102 w 1133061"/>
              <a:gd name="connsiteY38" fmla="*/ 361784 h 1940118"/>
              <a:gd name="connsiteX39" fmla="*/ 445273 w 1133061"/>
              <a:gd name="connsiteY39" fmla="*/ 298173 h 1940118"/>
              <a:gd name="connsiteX40" fmla="*/ 445273 w 1133061"/>
              <a:gd name="connsiteY40" fmla="*/ 230587 h 1940118"/>
              <a:gd name="connsiteX41" fmla="*/ 425394 w 1133061"/>
              <a:gd name="connsiteY41" fmla="*/ 143123 h 1940118"/>
              <a:gd name="connsiteX42" fmla="*/ 429370 w 1133061"/>
              <a:gd name="connsiteY42" fmla="*/ 67586 h 1940118"/>
              <a:gd name="connsiteX43" fmla="*/ 457200 w 1133061"/>
              <a:gd name="connsiteY43" fmla="*/ 0 h 1940118"/>
              <a:gd name="connsiteX44" fmla="*/ 469127 w 1133061"/>
              <a:gd name="connsiteY44" fmla="*/ 35780 h 1940118"/>
              <a:gd name="connsiteX45" fmla="*/ 481054 w 1133061"/>
              <a:gd name="connsiteY45" fmla="*/ 75537 h 1940118"/>
              <a:gd name="connsiteX46" fmla="*/ 500932 w 1133061"/>
              <a:gd name="connsiteY46" fmla="*/ 119269 h 1940118"/>
              <a:gd name="connsiteX47" fmla="*/ 516834 w 1133061"/>
              <a:gd name="connsiteY47" fmla="*/ 159026 h 1940118"/>
              <a:gd name="connsiteX48" fmla="*/ 596347 w 1133061"/>
              <a:gd name="connsiteY48" fmla="*/ 234563 h 1940118"/>
              <a:gd name="connsiteX49" fmla="*/ 644055 w 1133061"/>
              <a:gd name="connsiteY49" fmla="*/ 286246 h 1940118"/>
              <a:gd name="connsiteX50" fmla="*/ 687787 w 1133061"/>
              <a:gd name="connsiteY50" fmla="*/ 329979 h 1940118"/>
              <a:gd name="connsiteX51" fmla="*/ 751398 w 1133061"/>
              <a:gd name="connsiteY51" fmla="*/ 401540 h 1940118"/>
              <a:gd name="connsiteX52" fmla="*/ 803081 w 1133061"/>
              <a:gd name="connsiteY52" fmla="*/ 453224 h 1940118"/>
              <a:gd name="connsiteX53" fmla="*/ 842838 w 1133061"/>
              <a:gd name="connsiteY53" fmla="*/ 600323 h 1940118"/>
              <a:gd name="connsiteX54" fmla="*/ 854765 w 1133061"/>
              <a:gd name="connsiteY54" fmla="*/ 739471 h 1940118"/>
              <a:gd name="connsiteX55" fmla="*/ 866692 w 1133061"/>
              <a:gd name="connsiteY55" fmla="*/ 894521 h 1940118"/>
              <a:gd name="connsiteX56" fmla="*/ 850789 w 1133061"/>
              <a:gd name="connsiteY56" fmla="*/ 993913 h 1940118"/>
              <a:gd name="connsiteX57" fmla="*/ 870667 w 1133061"/>
              <a:gd name="connsiteY57" fmla="*/ 950180 h 1940118"/>
              <a:gd name="connsiteX58" fmla="*/ 902473 w 1133061"/>
              <a:gd name="connsiteY58" fmla="*/ 902473 h 1940118"/>
              <a:gd name="connsiteX59" fmla="*/ 954156 w 1133061"/>
              <a:gd name="connsiteY59" fmla="*/ 850789 h 1940118"/>
              <a:gd name="connsiteX60" fmla="*/ 993913 w 1133061"/>
              <a:gd name="connsiteY60" fmla="*/ 807057 h 1940118"/>
              <a:gd name="connsiteX61" fmla="*/ 1045596 w 1133061"/>
              <a:gd name="connsiteY61" fmla="*/ 779227 h 1940118"/>
              <a:gd name="connsiteX62" fmla="*/ 1101255 w 1133061"/>
              <a:gd name="connsiteY62" fmla="*/ 767300 h 1940118"/>
              <a:gd name="connsiteX63" fmla="*/ 1125109 w 1133061"/>
              <a:gd name="connsiteY63" fmla="*/ 771276 h 1940118"/>
              <a:gd name="connsiteX64" fmla="*/ 1069450 w 1133061"/>
              <a:gd name="connsiteY64" fmla="*/ 846813 h 1940118"/>
              <a:gd name="connsiteX65" fmla="*/ 1037645 w 1133061"/>
              <a:gd name="connsiteY65" fmla="*/ 954156 h 1940118"/>
              <a:gd name="connsiteX66" fmla="*/ 1033669 w 1133061"/>
              <a:gd name="connsiteY66" fmla="*/ 1041620 h 1940118"/>
              <a:gd name="connsiteX67" fmla="*/ 1049572 w 1133061"/>
              <a:gd name="connsiteY67" fmla="*/ 1137036 h 1940118"/>
              <a:gd name="connsiteX68" fmla="*/ 1085353 w 1133061"/>
              <a:gd name="connsiteY68" fmla="*/ 1244379 h 1940118"/>
              <a:gd name="connsiteX69" fmla="*/ 1113182 w 1133061"/>
              <a:gd name="connsiteY69" fmla="*/ 1359673 h 1940118"/>
              <a:gd name="connsiteX70" fmla="*/ 1133061 w 1133061"/>
              <a:gd name="connsiteY70" fmla="*/ 1459064 h 1940118"/>
              <a:gd name="connsiteX71" fmla="*/ 1121134 w 1133061"/>
              <a:gd name="connsiteY71" fmla="*/ 1586285 h 1940118"/>
              <a:gd name="connsiteX72" fmla="*/ 1077401 w 1133061"/>
              <a:gd name="connsiteY72" fmla="*/ 1689652 h 1940118"/>
              <a:gd name="connsiteX73" fmla="*/ 989937 w 1133061"/>
              <a:gd name="connsiteY73" fmla="*/ 1777116 h 1940118"/>
              <a:gd name="connsiteX74" fmla="*/ 910424 w 1133061"/>
              <a:gd name="connsiteY74" fmla="*/ 1836751 h 1940118"/>
              <a:gd name="connsiteX75" fmla="*/ 795130 w 1133061"/>
              <a:gd name="connsiteY75" fmla="*/ 1896386 h 1940118"/>
              <a:gd name="connsiteX76" fmla="*/ 739471 w 1133061"/>
              <a:gd name="connsiteY76" fmla="*/ 1916264 h 1940118"/>
              <a:gd name="connsiteX77" fmla="*/ 850789 w 1133061"/>
              <a:gd name="connsiteY77" fmla="*/ 1828800 h 1940118"/>
              <a:gd name="connsiteX78" fmla="*/ 930302 w 1133061"/>
              <a:gd name="connsiteY78" fmla="*/ 1681700 h 1940118"/>
              <a:gd name="connsiteX79" fmla="*/ 954156 w 1133061"/>
              <a:gd name="connsiteY79" fmla="*/ 1574358 h 1940118"/>
              <a:gd name="connsiteX80" fmla="*/ 958132 w 1133061"/>
              <a:gd name="connsiteY80" fmla="*/ 1530626 h 1940118"/>
              <a:gd name="connsiteX81" fmla="*/ 950181 w 1133061"/>
              <a:gd name="connsiteY81" fmla="*/ 1451113 h 1940118"/>
              <a:gd name="connsiteX82" fmla="*/ 910424 w 1133061"/>
              <a:gd name="connsiteY82" fmla="*/ 1518699 h 1940118"/>
              <a:gd name="connsiteX83" fmla="*/ 870667 w 1133061"/>
              <a:gd name="connsiteY83" fmla="*/ 1574358 h 1940118"/>
              <a:gd name="connsiteX84" fmla="*/ 830911 w 1133061"/>
              <a:gd name="connsiteY84" fmla="*/ 1602187 h 1940118"/>
              <a:gd name="connsiteX85" fmla="*/ 791154 w 1133061"/>
              <a:gd name="connsiteY85" fmla="*/ 1610139 h 1940118"/>
              <a:gd name="connsiteX86" fmla="*/ 775252 w 1133061"/>
              <a:gd name="connsiteY86" fmla="*/ 1610139 h 1940118"/>
              <a:gd name="connsiteX87" fmla="*/ 731520 w 1133061"/>
              <a:gd name="connsiteY87" fmla="*/ 1610139 h 1940118"/>
              <a:gd name="connsiteX88" fmla="*/ 695739 w 1133061"/>
              <a:gd name="connsiteY88" fmla="*/ 1574358 h 1940118"/>
              <a:gd name="connsiteX89" fmla="*/ 663934 w 1133061"/>
              <a:gd name="connsiteY89" fmla="*/ 1530626 h 1940118"/>
              <a:gd name="connsiteX90" fmla="*/ 644055 w 1133061"/>
              <a:gd name="connsiteY90" fmla="*/ 1482918 h 1940118"/>
              <a:gd name="connsiteX91" fmla="*/ 620201 w 1133061"/>
              <a:gd name="connsiteY91" fmla="*/ 1403405 h 1940118"/>
              <a:gd name="connsiteX92" fmla="*/ 620201 w 1133061"/>
              <a:gd name="connsiteY92" fmla="*/ 1327867 h 1940118"/>
              <a:gd name="connsiteX93" fmla="*/ 628153 w 1133061"/>
              <a:gd name="connsiteY93" fmla="*/ 1272208 h 1940118"/>
              <a:gd name="connsiteX94" fmla="*/ 624177 w 1133061"/>
              <a:gd name="connsiteY94" fmla="*/ 1228476 h 1940118"/>
              <a:gd name="connsiteX95" fmla="*/ 568518 w 1133061"/>
              <a:gd name="connsiteY95" fmla="*/ 1296062 h 1940118"/>
              <a:gd name="connsiteX96" fmla="*/ 536713 w 1133061"/>
              <a:gd name="connsiteY96" fmla="*/ 1355697 h 1940118"/>
              <a:gd name="connsiteX97" fmla="*/ 512859 w 1133061"/>
              <a:gd name="connsiteY97" fmla="*/ 1423283 h 1940118"/>
              <a:gd name="connsiteX98" fmla="*/ 492981 w 1133061"/>
              <a:gd name="connsiteY98" fmla="*/ 1498820 h 1940118"/>
              <a:gd name="connsiteX99" fmla="*/ 485029 w 1133061"/>
              <a:gd name="connsiteY99" fmla="*/ 1562431 h 1940118"/>
              <a:gd name="connsiteX100" fmla="*/ 485029 w 1133061"/>
              <a:gd name="connsiteY100" fmla="*/ 1649895 h 1940118"/>
              <a:gd name="connsiteX101" fmla="*/ 485029 w 1133061"/>
              <a:gd name="connsiteY101" fmla="*/ 1713506 h 1940118"/>
              <a:gd name="connsiteX102" fmla="*/ 489005 w 1133061"/>
              <a:gd name="connsiteY102" fmla="*/ 1729408 h 1940118"/>
              <a:gd name="connsiteX103" fmla="*/ 437321 w 1133061"/>
              <a:gd name="connsiteY103" fmla="*/ 1705554 h 1940118"/>
              <a:gd name="connsiteX104" fmla="*/ 397565 w 1133061"/>
              <a:gd name="connsiteY104" fmla="*/ 1673749 h 1940118"/>
              <a:gd name="connsiteX105" fmla="*/ 349857 w 1133061"/>
              <a:gd name="connsiteY105" fmla="*/ 1626041 h 1940118"/>
              <a:gd name="connsiteX106" fmla="*/ 298174 w 1133061"/>
              <a:gd name="connsiteY106" fmla="*/ 1574358 h 1940118"/>
              <a:gd name="connsiteX107" fmla="*/ 329979 w 1133061"/>
              <a:gd name="connsiteY107" fmla="*/ 1665798 h 1940118"/>
              <a:gd name="connsiteX108" fmla="*/ 357808 w 1133061"/>
              <a:gd name="connsiteY108" fmla="*/ 1741335 h 1940118"/>
              <a:gd name="connsiteX109" fmla="*/ 389614 w 1133061"/>
              <a:gd name="connsiteY109" fmla="*/ 1800970 h 1940118"/>
              <a:gd name="connsiteX110" fmla="*/ 445273 w 1133061"/>
              <a:gd name="connsiteY110" fmla="*/ 1888434 h 1940118"/>
              <a:gd name="connsiteX111" fmla="*/ 489005 w 1133061"/>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9249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20810 w 1137037"/>
              <a:gd name="connsiteY47" fmla="*/ 159026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9249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1298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07057 w 1137037"/>
              <a:gd name="connsiteY52" fmla="*/ 453224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 name="connsiteX0" fmla="*/ 492981 w 1137037"/>
              <a:gd name="connsiteY0" fmla="*/ 1940118 h 1940118"/>
              <a:gd name="connsiteX1" fmla="*/ 397565 w 1137037"/>
              <a:gd name="connsiteY1" fmla="*/ 1920240 h 1940118"/>
              <a:gd name="connsiteX2" fmla="*/ 322028 w 1137037"/>
              <a:gd name="connsiteY2" fmla="*/ 1904337 h 1940118"/>
              <a:gd name="connsiteX3" fmla="*/ 242515 w 1137037"/>
              <a:gd name="connsiteY3" fmla="*/ 1864580 h 1940118"/>
              <a:gd name="connsiteX4" fmla="*/ 194807 w 1137037"/>
              <a:gd name="connsiteY4" fmla="*/ 1824824 h 1940118"/>
              <a:gd name="connsiteX5" fmla="*/ 166977 w 1137037"/>
              <a:gd name="connsiteY5" fmla="*/ 1796994 h 1940118"/>
              <a:gd name="connsiteX6" fmla="*/ 143123 w 1137037"/>
              <a:gd name="connsiteY6" fmla="*/ 1785067 h 1940118"/>
              <a:gd name="connsiteX7" fmla="*/ 123245 w 1137037"/>
              <a:gd name="connsiteY7" fmla="*/ 1753262 h 1940118"/>
              <a:gd name="connsiteX8" fmla="*/ 103367 w 1137037"/>
              <a:gd name="connsiteY8" fmla="*/ 1721457 h 1940118"/>
              <a:gd name="connsiteX9" fmla="*/ 71562 w 1137037"/>
              <a:gd name="connsiteY9" fmla="*/ 1677725 h 1940118"/>
              <a:gd name="connsiteX10" fmla="*/ 51683 w 1137037"/>
              <a:gd name="connsiteY10" fmla="*/ 1633993 h 1940118"/>
              <a:gd name="connsiteX11" fmla="*/ 31805 w 1137037"/>
              <a:gd name="connsiteY11" fmla="*/ 1574358 h 1940118"/>
              <a:gd name="connsiteX12" fmla="*/ 11927 w 1137037"/>
              <a:gd name="connsiteY12" fmla="*/ 1510747 h 1940118"/>
              <a:gd name="connsiteX13" fmla="*/ 0 w 1137037"/>
              <a:gd name="connsiteY13" fmla="*/ 1431234 h 1940118"/>
              <a:gd name="connsiteX14" fmla="*/ 3976 w 1137037"/>
              <a:gd name="connsiteY14" fmla="*/ 1343770 h 1940118"/>
              <a:gd name="connsiteX15" fmla="*/ 15903 w 1137037"/>
              <a:gd name="connsiteY15" fmla="*/ 1252330 h 1940118"/>
              <a:gd name="connsiteX16" fmla="*/ 23854 w 1137037"/>
              <a:gd name="connsiteY16" fmla="*/ 1212573 h 1940118"/>
              <a:gd name="connsiteX17" fmla="*/ 43732 w 1137037"/>
              <a:gd name="connsiteY17" fmla="*/ 1137036 h 1940118"/>
              <a:gd name="connsiteX18" fmla="*/ 71562 w 1137037"/>
              <a:gd name="connsiteY18" fmla="*/ 1061499 h 1940118"/>
              <a:gd name="connsiteX19" fmla="*/ 91440 w 1137037"/>
              <a:gd name="connsiteY19" fmla="*/ 1017766 h 1940118"/>
              <a:gd name="connsiteX20" fmla="*/ 135172 w 1137037"/>
              <a:gd name="connsiteY20" fmla="*/ 962107 h 1940118"/>
              <a:gd name="connsiteX21" fmla="*/ 178904 w 1137037"/>
              <a:gd name="connsiteY21" fmla="*/ 906448 h 1940118"/>
              <a:gd name="connsiteX22" fmla="*/ 242515 w 1137037"/>
              <a:gd name="connsiteY22" fmla="*/ 834886 h 1940118"/>
              <a:gd name="connsiteX23" fmla="*/ 310101 w 1137037"/>
              <a:gd name="connsiteY23" fmla="*/ 735495 h 1940118"/>
              <a:gd name="connsiteX24" fmla="*/ 326003 w 1137037"/>
              <a:gd name="connsiteY24" fmla="*/ 652006 h 1940118"/>
              <a:gd name="connsiteX25" fmla="*/ 353833 w 1137037"/>
              <a:gd name="connsiteY25" fmla="*/ 715617 h 1940118"/>
              <a:gd name="connsiteX26" fmla="*/ 365760 w 1137037"/>
              <a:gd name="connsiteY26" fmla="*/ 807057 h 1940118"/>
              <a:gd name="connsiteX27" fmla="*/ 361784 w 1137037"/>
              <a:gd name="connsiteY27" fmla="*/ 870667 h 1940118"/>
              <a:gd name="connsiteX28" fmla="*/ 353833 w 1137037"/>
              <a:gd name="connsiteY28" fmla="*/ 922351 h 1940118"/>
              <a:gd name="connsiteX29" fmla="*/ 337930 w 1137037"/>
              <a:gd name="connsiteY29" fmla="*/ 985961 h 1940118"/>
              <a:gd name="connsiteX30" fmla="*/ 333955 w 1137037"/>
              <a:gd name="connsiteY30" fmla="*/ 1013791 h 1940118"/>
              <a:gd name="connsiteX31" fmla="*/ 373711 w 1137037"/>
              <a:gd name="connsiteY31" fmla="*/ 966083 h 1940118"/>
              <a:gd name="connsiteX32" fmla="*/ 429370 w 1137037"/>
              <a:gd name="connsiteY32" fmla="*/ 866692 h 1940118"/>
              <a:gd name="connsiteX33" fmla="*/ 465151 w 1137037"/>
              <a:gd name="connsiteY33" fmla="*/ 795130 h 1940118"/>
              <a:gd name="connsiteX34" fmla="*/ 492981 w 1137037"/>
              <a:gd name="connsiteY34" fmla="*/ 715617 h 1940118"/>
              <a:gd name="connsiteX35" fmla="*/ 504908 w 1137037"/>
              <a:gd name="connsiteY35" fmla="*/ 652006 h 1940118"/>
              <a:gd name="connsiteX36" fmla="*/ 512859 w 1137037"/>
              <a:gd name="connsiteY36" fmla="*/ 540688 h 1940118"/>
              <a:gd name="connsiteX37" fmla="*/ 492981 w 1137037"/>
              <a:gd name="connsiteY37" fmla="*/ 441297 h 1940118"/>
              <a:gd name="connsiteX38" fmla="*/ 477078 w 1137037"/>
              <a:gd name="connsiteY38" fmla="*/ 361784 h 1940118"/>
              <a:gd name="connsiteX39" fmla="*/ 449249 w 1137037"/>
              <a:gd name="connsiteY39" fmla="*/ 298173 h 1940118"/>
              <a:gd name="connsiteX40" fmla="*/ 441298 w 1137037"/>
              <a:gd name="connsiteY40" fmla="*/ 230587 h 1940118"/>
              <a:gd name="connsiteX41" fmla="*/ 429370 w 1137037"/>
              <a:gd name="connsiteY41" fmla="*/ 143123 h 1940118"/>
              <a:gd name="connsiteX42" fmla="*/ 433346 w 1137037"/>
              <a:gd name="connsiteY42" fmla="*/ 67586 h 1940118"/>
              <a:gd name="connsiteX43" fmla="*/ 461176 w 1137037"/>
              <a:gd name="connsiteY43" fmla="*/ 0 h 1940118"/>
              <a:gd name="connsiteX44" fmla="*/ 473103 w 1137037"/>
              <a:gd name="connsiteY44" fmla="*/ 35780 h 1940118"/>
              <a:gd name="connsiteX45" fmla="*/ 485030 w 1137037"/>
              <a:gd name="connsiteY45" fmla="*/ 75537 h 1940118"/>
              <a:gd name="connsiteX46" fmla="*/ 504908 w 1137037"/>
              <a:gd name="connsiteY46" fmla="*/ 119269 h 1940118"/>
              <a:gd name="connsiteX47" fmla="*/ 548640 w 1137037"/>
              <a:gd name="connsiteY47" fmla="*/ 190832 h 1940118"/>
              <a:gd name="connsiteX48" fmla="*/ 600323 w 1137037"/>
              <a:gd name="connsiteY48" fmla="*/ 234563 h 1940118"/>
              <a:gd name="connsiteX49" fmla="*/ 648031 w 1137037"/>
              <a:gd name="connsiteY49" fmla="*/ 286246 h 1940118"/>
              <a:gd name="connsiteX50" fmla="*/ 691763 w 1137037"/>
              <a:gd name="connsiteY50" fmla="*/ 329979 h 1940118"/>
              <a:gd name="connsiteX51" fmla="*/ 755374 w 1137037"/>
              <a:gd name="connsiteY51" fmla="*/ 401540 h 1940118"/>
              <a:gd name="connsiteX52" fmla="*/ 818984 w 1137037"/>
              <a:gd name="connsiteY52" fmla="*/ 496956 h 1940118"/>
              <a:gd name="connsiteX53" fmla="*/ 846814 w 1137037"/>
              <a:gd name="connsiteY53" fmla="*/ 600323 h 1940118"/>
              <a:gd name="connsiteX54" fmla="*/ 858741 w 1137037"/>
              <a:gd name="connsiteY54" fmla="*/ 739471 h 1940118"/>
              <a:gd name="connsiteX55" fmla="*/ 870668 w 1137037"/>
              <a:gd name="connsiteY55" fmla="*/ 894521 h 1940118"/>
              <a:gd name="connsiteX56" fmla="*/ 854765 w 1137037"/>
              <a:gd name="connsiteY56" fmla="*/ 993913 h 1940118"/>
              <a:gd name="connsiteX57" fmla="*/ 874643 w 1137037"/>
              <a:gd name="connsiteY57" fmla="*/ 950180 h 1940118"/>
              <a:gd name="connsiteX58" fmla="*/ 906449 w 1137037"/>
              <a:gd name="connsiteY58" fmla="*/ 902473 h 1940118"/>
              <a:gd name="connsiteX59" fmla="*/ 958132 w 1137037"/>
              <a:gd name="connsiteY59" fmla="*/ 850789 h 1940118"/>
              <a:gd name="connsiteX60" fmla="*/ 997889 w 1137037"/>
              <a:gd name="connsiteY60" fmla="*/ 807057 h 1940118"/>
              <a:gd name="connsiteX61" fmla="*/ 1049572 w 1137037"/>
              <a:gd name="connsiteY61" fmla="*/ 779227 h 1940118"/>
              <a:gd name="connsiteX62" fmla="*/ 1105231 w 1137037"/>
              <a:gd name="connsiteY62" fmla="*/ 767300 h 1940118"/>
              <a:gd name="connsiteX63" fmla="*/ 1129085 w 1137037"/>
              <a:gd name="connsiteY63" fmla="*/ 771276 h 1940118"/>
              <a:gd name="connsiteX64" fmla="*/ 1073426 w 1137037"/>
              <a:gd name="connsiteY64" fmla="*/ 846813 h 1940118"/>
              <a:gd name="connsiteX65" fmla="*/ 1041621 w 1137037"/>
              <a:gd name="connsiteY65" fmla="*/ 954156 h 1940118"/>
              <a:gd name="connsiteX66" fmla="*/ 1037645 w 1137037"/>
              <a:gd name="connsiteY66" fmla="*/ 1041620 h 1940118"/>
              <a:gd name="connsiteX67" fmla="*/ 1053548 w 1137037"/>
              <a:gd name="connsiteY67" fmla="*/ 1137036 h 1940118"/>
              <a:gd name="connsiteX68" fmla="*/ 1089329 w 1137037"/>
              <a:gd name="connsiteY68" fmla="*/ 1244379 h 1940118"/>
              <a:gd name="connsiteX69" fmla="*/ 1117158 w 1137037"/>
              <a:gd name="connsiteY69" fmla="*/ 1359673 h 1940118"/>
              <a:gd name="connsiteX70" fmla="*/ 1137037 w 1137037"/>
              <a:gd name="connsiteY70" fmla="*/ 1459064 h 1940118"/>
              <a:gd name="connsiteX71" fmla="*/ 1125110 w 1137037"/>
              <a:gd name="connsiteY71" fmla="*/ 1586285 h 1940118"/>
              <a:gd name="connsiteX72" fmla="*/ 1081377 w 1137037"/>
              <a:gd name="connsiteY72" fmla="*/ 1689652 h 1940118"/>
              <a:gd name="connsiteX73" fmla="*/ 993913 w 1137037"/>
              <a:gd name="connsiteY73" fmla="*/ 1777116 h 1940118"/>
              <a:gd name="connsiteX74" fmla="*/ 914400 w 1137037"/>
              <a:gd name="connsiteY74" fmla="*/ 1836751 h 1940118"/>
              <a:gd name="connsiteX75" fmla="*/ 799106 w 1137037"/>
              <a:gd name="connsiteY75" fmla="*/ 1896386 h 1940118"/>
              <a:gd name="connsiteX76" fmla="*/ 743447 w 1137037"/>
              <a:gd name="connsiteY76" fmla="*/ 1916264 h 1940118"/>
              <a:gd name="connsiteX77" fmla="*/ 854765 w 1137037"/>
              <a:gd name="connsiteY77" fmla="*/ 1828800 h 1940118"/>
              <a:gd name="connsiteX78" fmla="*/ 934278 w 1137037"/>
              <a:gd name="connsiteY78" fmla="*/ 1681700 h 1940118"/>
              <a:gd name="connsiteX79" fmla="*/ 958132 w 1137037"/>
              <a:gd name="connsiteY79" fmla="*/ 1574358 h 1940118"/>
              <a:gd name="connsiteX80" fmla="*/ 962108 w 1137037"/>
              <a:gd name="connsiteY80" fmla="*/ 1530626 h 1940118"/>
              <a:gd name="connsiteX81" fmla="*/ 954157 w 1137037"/>
              <a:gd name="connsiteY81" fmla="*/ 1451113 h 1940118"/>
              <a:gd name="connsiteX82" fmla="*/ 914400 w 1137037"/>
              <a:gd name="connsiteY82" fmla="*/ 1518699 h 1940118"/>
              <a:gd name="connsiteX83" fmla="*/ 874643 w 1137037"/>
              <a:gd name="connsiteY83" fmla="*/ 1574358 h 1940118"/>
              <a:gd name="connsiteX84" fmla="*/ 834887 w 1137037"/>
              <a:gd name="connsiteY84" fmla="*/ 1602187 h 1940118"/>
              <a:gd name="connsiteX85" fmla="*/ 795130 w 1137037"/>
              <a:gd name="connsiteY85" fmla="*/ 1610139 h 1940118"/>
              <a:gd name="connsiteX86" fmla="*/ 779228 w 1137037"/>
              <a:gd name="connsiteY86" fmla="*/ 1610139 h 1940118"/>
              <a:gd name="connsiteX87" fmla="*/ 735496 w 1137037"/>
              <a:gd name="connsiteY87" fmla="*/ 1610139 h 1940118"/>
              <a:gd name="connsiteX88" fmla="*/ 699715 w 1137037"/>
              <a:gd name="connsiteY88" fmla="*/ 1574358 h 1940118"/>
              <a:gd name="connsiteX89" fmla="*/ 667910 w 1137037"/>
              <a:gd name="connsiteY89" fmla="*/ 1530626 h 1940118"/>
              <a:gd name="connsiteX90" fmla="*/ 648031 w 1137037"/>
              <a:gd name="connsiteY90" fmla="*/ 1482918 h 1940118"/>
              <a:gd name="connsiteX91" fmla="*/ 624177 w 1137037"/>
              <a:gd name="connsiteY91" fmla="*/ 1403405 h 1940118"/>
              <a:gd name="connsiteX92" fmla="*/ 624177 w 1137037"/>
              <a:gd name="connsiteY92" fmla="*/ 1327867 h 1940118"/>
              <a:gd name="connsiteX93" fmla="*/ 632129 w 1137037"/>
              <a:gd name="connsiteY93" fmla="*/ 1272208 h 1940118"/>
              <a:gd name="connsiteX94" fmla="*/ 628153 w 1137037"/>
              <a:gd name="connsiteY94" fmla="*/ 1228476 h 1940118"/>
              <a:gd name="connsiteX95" fmla="*/ 572494 w 1137037"/>
              <a:gd name="connsiteY95" fmla="*/ 1296062 h 1940118"/>
              <a:gd name="connsiteX96" fmla="*/ 540689 w 1137037"/>
              <a:gd name="connsiteY96" fmla="*/ 1355697 h 1940118"/>
              <a:gd name="connsiteX97" fmla="*/ 516835 w 1137037"/>
              <a:gd name="connsiteY97" fmla="*/ 1423283 h 1940118"/>
              <a:gd name="connsiteX98" fmla="*/ 496957 w 1137037"/>
              <a:gd name="connsiteY98" fmla="*/ 1498820 h 1940118"/>
              <a:gd name="connsiteX99" fmla="*/ 489005 w 1137037"/>
              <a:gd name="connsiteY99" fmla="*/ 1562431 h 1940118"/>
              <a:gd name="connsiteX100" fmla="*/ 489005 w 1137037"/>
              <a:gd name="connsiteY100" fmla="*/ 1649895 h 1940118"/>
              <a:gd name="connsiteX101" fmla="*/ 489005 w 1137037"/>
              <a:gd name="connsiteY101" fmla="*/ 1713506 h 1940118"/>
              <a:gd name="connsiteX102" fmla="*/ 492981 w 1137037"/>
              <a:gd name="connsiteY102" fmla="*/ 1729408 h 1940118"/>
              <a:gd name="connsiteX103" fmla="*/ 441297 w 1137037"/>
              <a:gd name="connsiteY103" fmla="*/ 1705554 h 1940118"/>
              <a:gd name="connsiteX104" fmla="*/ 401541 w 1137037"/>
              <a:gd name="connsiteY104" fmla="*/ 1673749 h 1940118"/>
              <a:gd name="connsiteX105" fmla="*/ 353833 w 1137037"/>
              <a:gd name="connsiteY105" fmla="*/ 1626041 h 1940118"/>
              <a:gd name="connsiteX106" fmla="*/ 302150 w 1137037"/>
              <a:gd name="connsiteY106" fmla="*/ 1574358 h 1940118"/>
              <a:gd name="connsiteX107" fmla="*/ 333955 w 1137037"/>
              <a:gd name="connsiteY107" fmla="*/ 1665798 h 1940118"/>
              <a:gd name="connsiteX108" fmla="*/ 361784 w 1137037"/>
              <a:gd name="connsiteY108" fmla="*/ 1741335 h 1940118"/>
              <a:gd name="connsiteX109" fmla="*/ 393590 w 1137037"/>
              <a:gd name="connsiteY109" fmla="*/ 1800970 h 1940118"/>
              <a:gd name="connsiteX110" fmla="*/ 449249 w 1137037"/>
              <a:gd name="connsiteY110" fmla="*/ 1888434 h 1940118"/>
              <a:gd name="connsiteX111" fmla="*/ 492981 w 1137037"/>
              <a:gd name="connsiteY111" fmla="*/ 1940118 h 194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37037" h="1940118">
                <a:moveTo>
                  <a:pt x="492981" y="1940118"/>
                </a:moveTo>
                <a:lnTo>
                  <a:pt x="397565" y="1920240"/>
                </a:lnTo>
                <a:lnTo>
                  <a:pt x="322028" y="1904337"/>
                </a:lnTo>
                <a:lnTo>
                  <a:pt x="242515" y="1864580"/>
                </a:lnTo>
                <a:lnTo>
                  <a:pt x="194807" y="1824824"/>
                </a:lnTo>
                <a:lnTo>
                  <a:pt x="166977" y="1796994"/>
                </a:lnTo>
                <a:lnTo>
                  <a:pt x="143123" y="1785067"/>
                </a:lnTo>
                <a:lnTo>
                  <a:pt x="123245" y="1753262"/>
                </a:lnTo>
                <a:lnTo>
                  <a:pt x="103367" y="1721457"/>
                </a:lnTo>
                <a:lnTo>
                  <a:pt x="71562" y="1677725"/>
                </a:lnTo>
                <a:lnTo>
                  <a:pt x="51683" y="1633993"/>
                </a:lnTo>
                <a:lnTo>
                  <a:pt x="31805" y="1574358"/>
                </a:lnTo>
                <a:lnTo>
                  <a:pt x="11927" y="1510747"/>
                </a:lnTo>
                <a:lnTo>
                  <a:pt x="0" y="1431234"/>
                </a:lnTo>
                <a:lnTo>
                  <a:pt x="3976" y="1343770"/>
                </a:lnTo>
                <a:lnTo>
                  <a:pt x="15903" y="1252330"/>
                </a:lnTo>
                <a:lnTo>
                  <a:pt x="23854" y="1212573"/>
                </a:lnTo>
                <a:lnTo>
                  <a:pt x="43732" y="1137036"/>
                </a:lnTo>
                <a:lnTo>
                  <a:pt x="71562" y="1061499"/>
                </a:lnTo>
                <a:lnTo>
                  <a:pt x="91440" y="1017766"/>
                </a:lnTo>
                <a:lnTo>
                  <a:pt x="135172" y="962107"/>
                </a:lnTo>
                <a:lnTo>
                  <a:pt x="178904" y="906448"/>
                </a:lnTo>
                <a:lnTo>
                  <a:pt x="242515" y="834886"/>
                </a:lnTo>
                <a:lnTo>
                  <a:pt x="310101" y="735495"/>
                </a:lnTo>
                <a:lnTo>
                  <a:pt x="326003" y="652006"/>
                </a:lnTo>
                <a:lnTo>
                  <a:pt x="353833" y="715617"/>
                </a:lnTo>
                <a:lnTo>
                  <a:pt x="365760" y="807057"/>
                </a:lnTo>
                <a:lnTo>
                  <a:pt x="361784" y="870667"/>
                </a:lnTo>
                <a:lnTo>
                  <a:pt x="353833" y="922351"/>
                </a:lnTo>
                <a:lnTo>
                  <a:pt x="337930" y="985961"/>
                </a:lnTo>
                <a:lnTo>
                  <a:pt x="333955" y="1013791"/>
                </a:lnTo>
                <a:lnTo>
                  <a:pt x="373711" y="966083"/>
                </a:lnTo>
                <a:lnTo>
                  <a:pt x="429370" y="866692"/>
                </a:lnTo>
                <a:lnTo>
                  <a:pt x="465151" y="795130"/>
                </a:lnTo>
                <a:lnTo>
                  <a:pt x="492981" y="715617"/>
                </a:lnTo>
                <a:lnTo>
                  <a:pt x="504908" y="652006"/>
                </a:lnTo>
                <a:lnTo>
                  <a:pt x="512859" y="540688"/>
                </a:lnTo>
                <a:lnTo>
                  <a:pt x="492981" y="441297"/>
                </a:lnTo>
                <a:lnTo>
                  <a:pt x="477078" y="361784"/>
                </a:lnTo>
                <a:lnTo>
                  <a:pt x="449249" y="298173"/>
                </a:lnTo>
                <a:lnTo>
                  <a:pt x="441298" y="230587"/>
                </a:lnTo>
                <a:lnTo>
                  <a:pt x="429370" y="143123"/>
                </a:lnTo>
                <a:lnTo>
                  <a:pt x="433346" y="67586"/>
                </a:lnTo>
                <a:lnTo>
                  <a:pt x="461176" y="0"/>
                </a:lnTo>
                <a:lnTo>
                  <a:pt x="473103" y="35780"/>
                </a:lnTo>
                <a:lnTo>
                  <a:pt x="485030" y="75537"/>
                </a:lnTo>
                <a:lnTo>
                  <a:pt x="504908" y="119269"/>
                </a:lnTo>
                <a:lnTo>
                  <a:pt x="548640" y="190832"/>
                </a:lnTo>
                <a:lnTo>
                  <a:pt x="600323" y="234563"/>
                </a:lnTo>
                <a:lnTo>
                  <a:pt x="648031" y="286246"/>
                </a:lnTo>
                <a:lnTo>
                  <a:pt x="691763" y="329979"/>
                </a:lnTo>
                <a:lnTo>
                  <a:pt x="755374" y="401540"/>
                </a:lnTo>
                <a:lnTo>
                  <a:pt x="818984" y="496956"/>
                </a:lnTo>
                <a:lnTo>
                  <a:pt x="846814" y="600323"/>
                </a:lnTo>
                <a:lnTo>
                  <a:pt x="858741" y="739471"/>
                </a:lnTo>
                <a:lnTo>
                  <a:pt x="870668" y="894521"/>
                </a:lnTo>
                <a:lnTo>
                  <a:pt x="854765" y="993913"/>
                </a:lnTo>
                <a:lnTo>
                  <a:pt x="874643" y="950180"/>
                </a:lnTo>
                <a:lnTo>
                  <a:pt x="906449" y="902473"/>
                </a:lnTo>
                <a:lnTo>
                  <a:pt x="958132" y="850789"/>
                </a:lnTo>
                <a:lnTo>
                  <a:pt x="997889" y="807057"/>
                </a:lnTo>
                <a:lnTo>
                  <a:pt x="1049572" y="779227"/>
                </a:lnTo>
                <a:lnTo>
                  <a:pt x="1105231" y="767300"/>
                </a:lnTo>
                <a:lnTo>
                  <a:pt x="1129085" y="771276"/>
                </a:lnTo>
                <a:lnTo>
                  <a:pt x="1073426" y="846813"/>
                </a:lnTo>
                <a:lnTo>
                  <a:pt x="1041621" y="954156"/>
                </a:lnTo>
                <a:lnTo>
                  <a:pt x="1037645" y="1041620"/>
                </a:lnTo>
                <a:lnTo>
                  <a:pt x="1053548" y="1137036"/>
                </a:lnTo>
                <a:lnTo>
                  <a:pt x="1089329" y="1244379"/>
                </a:lnTo>
                <a:lnTo>
                  <a:pt x="1117158" y="1359673"/>
                </a:lnTo>
                <a:lnTo>
                  <a:pt x="1137037" y="1459064"/>
                </a:lnTo>
                <a:lnTo>
                  <a:pt x="1125110" y="1586285"/>
                </a:lnTo>
                <a:lnTo>
                  <a:pt x="1081377" y="1689652"/>
                </a:lnTo>
                <a:lnTo>
                  <a:pt x="993913" y="1777116"/>
                </a:lnTo>
                <a:lnTo>
                  <a:pt x="914400" y="1836751"/>
                </a:lnTo>
                <a:lnTo>
                  <a:pt x="799106" y="1896386"/>
                </a:lnTo>
                <a:lnTo>
                  <a:pt x="743447" y="1916264"/>
                </a:lnTo>
                <a:lnTo>
                  <a:pt x="854765" y="1828800"/>
                </a:lnTo>
                <a:lnTo>
                  <a:pt x="934278" y="1681700"/>
                </a:lnTo>
                <a:lnTo>
                  <a:pt x="958132" y="1574358"/>
                </a:lnTo>
                <a:lnTo>
                  <a:pt x="962108" y="1530626"/>
                </a:lnTo>
                <a:lnTo>
                  <a:pt x="954157" y="1451113"/>
                </a:lnTo>
                <a:lnTo>
                  <a:pt x="914400" y="1518699"/>
                </a:lnTo>
                <a:lnTo>
                  <a:pt x="874643" y="1574358"/>
                </a:lnTo>
                <a:lnTo>
                  <a:pt x="834887" y="1602187"/>
                </a:lnTo>
                <a:lnTo>
                  <a:pt x="795130" y="1610139"/>
                </a:lnTo>
                <a:lnTo>
                  <a:pt x="779228" y="1610139"/>
                </a:lnTo>
                <a:lnTo>
                  <a:pt x="735496" y="1610139"/>
                </a:lnTo>
                <a:lnTo>
                  <a:pt x="699715" y="1574358"/>
                </a:lnTo>
                <a:lnTo>
                  <a:pt x="667910" y="1530626"/>
                </a:lnTo>
                <a:lnTo>
                  <a:pt x="648031" y="1482918"/>
                </a:lnTo>
                <a:lnTo>
                  <a:pt x="624177" y="1403405"/>
                </a:lnTo>
                <a:lnTo>
                  <a:pt x="624177" y="1327867"/>
                </a:lnTo>
                <a:lnTo>
                  <a:pt x="632129" y="1272208"/>
                </a:lnTo>
                <a:lnTo>
                  <a:pt x="628153" y="1228476"/>
                </a:lnTo>
                <a:lnTo>
                  <a:pt x="572494" y="1296062"/>
                </a:lnTo>
                <a:lnTo>
                  <a:pt x="540689" y="1355697"/>
                </a:lnTo>
                <a:lnTo>
                  <a:pt x="516835" y="1423283"/>
                </a:lnTo>
                <a:lnTo>
                  <a:pt x="496957" y="1498820"/>
                </a:lnTo>
                <a:lnTo>
                  <a:pt x="489005" y="1562431"/>
                </a:lnTo>
                <a:lnTo>
                  <a:pt x="489005" y="1649895"/>
                </a:lnTo>
                <a:lnTo>
                  <a:pt x="489005" y="1713506"/>
                </a:lnTo>
                <a:lnTo>
                  <a:pt x="492981" y="1729408"/>
                </a:lnTo>
                <a:lnTo>
                  <a:pt x="441297" y="1705554"/>
                </a:lnTo>
                <a:lnTo>
                  <a:pt x="401541" y="1673749"/>
                </a:lnTo>
                <a:lnTo>
                  <a:pt x="353833" y="1626041"/>
                </a:lnTo>
                <a:lnTo>
                  <a:pt x="302150" y="1574358"/>
                </a:lnTo>
                <a:lnTo>
                  <a:pt x="333955" y="1665798"/>
                </a:lnTo>
                <a:lnTo>
                  <a:pt x="361784" y="1741335"/>
                </a:lnTo>
                <a:lnTo>
                  <a:pt x="393590" y="1800970"/>
                </a:lnTo>
                <a:lnTo>
                  <a:pt x="449249" y="1888434"/>
                </a:lnTo>
                <a:lnTo>
                  <a:pt x="492981" y="1940118"/>
                </a:lnTo>
                <a:close/>
              </a:path>
            </a:pathLst>
          </a:custGeom>
          <a:solidFill>
            <a:srgbClr val="FF0000"/>
          </a:solidFill>
          <a:ln w="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200" b="0" i="0" u="none" strike="noStrike" kern="0" cap="none" spc="0" normalizeH="0" baseline="0" noProof="0" dirty="0">
              <a:ln>
                <a:noFill/>
              </a:ln>
              <a:solidFill>
                <a:srgbClr val="FF0000"/>
              </a:solidFill>
              <a:effectLst/>
              <a:uLnTx/>
              <a:uFillTx/>
              <a:latin typeface="Avenir Next LT Pro" panose="020B0504020202020204" pitchFamily="34" charset="0"/>
            </a:endParaRPr>
          </a:p>
        </p:txBody>
      </p:sp>
    </p:spTree>
    <p:extLst>
      <p:ext uri="{BB962C8B-B14F-4D97-AF65-F5344CB8AC3E}">
        <p14:creationId xmlns:p14="http://schemas.microsoft.com/office/powerpoint/2010/main" val="25898060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321E1-0A0C-936B-16C0-4D58B45084F0}"/>
            </a:ext>
          </a:extLst>
        </p:cNvPr>
        <p:cNvGrpSpPr/>
        <p:nvPr/>
      </p:nvGrpSpPr>
      <p:grpSpPr>
        <a:xfrm>
          <a:off x="0" y="0"/>
          <a:ext cx="0" cy="0"/>
          <a:chOff x="0" y="0"/>
          <a:chExt cx="0" cy="0"/>
        </a:xfrm>
      </p:grpSpPr>
      <p:sp>
        <p:nvSpPr>
          <p:cNvPr id="41" name="Rectangle 40">
            <a:extLst>
              <a:ext uri="{FF2B5EF4-FFF2-40B4-BE49-F238E27FC236}">
                <a16:creationId xmlns:a16="http://schemas.microsoft.com/office/drawing/2014/main" id="{3DACE31E-B242-42A1-8CE8-3F8D3D46D005}"/>
              </a:ext>
            </a:extLst>
          </p:cNvPr>
          <p:cNvSpPr/>
          <p:nvPr/>
        </p:nvSpPr>
        <p:spPr>
          <a:xfrm>
            <a:off x="277569" y="1779208"/>
            <a:ext cx="11688926" cy="3224312"/>
          </a:xfrm>
          <a:prstGeom prst="rect">
            <a:avLst/>
          </a:prstGeom>
          <a:solidFill>
            <a:srgbClr val="EEF0F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7" name="Picture 6">
            <a:extLst>
              <a:ext uri="{FF2B5EF4-FFF2-40B4-BE49-F238E27FC236}">
                <a16:creationId xmlns:a16="http://schemas.microsoft.com/office/drawing/2014/main" id="{F234F7A4-6BB2-B6C3-7658-945C02362ECF}"/>
              </a:ext>
            </a:extLst>
          </p:cNvPr>
          <p:cNvPicPr>
            <a:picLocks noChangeAspect="1"/>
          </p:cNvPicPr>
          <p:nvPr/>
        </p:nvPicPr>
        <p:blipFill>
          <a:blip r:embed="rId2">
            <a:clrChange>
              <a:clrFrom>
                <a:srgbClr val="FFFFFF"/>
              </a:clrFrom>
              <a:clrTo>
                <a:srgbClr val="FFFFFF">
                  <a:alpha val="0"/>
                </a:srgbClr>
              </a:clrTo>
            </a:clrChange>
          </a:blip>
          <a:srcRect l="36565" t="12298" b="19490"/>
          <a:stretch/>
        </p:blipFill>
        <p:spPr>
          <a:xfrm>
            <a:off x="293485" y="1779209"/>
            <a:ext cx="5506423" cy="3224312"/>
          </a:xfrm>
          <a:prstGeom prst="rect">
            <a:avLst/>
          </a:prstGeom>
        </p:spPr>
      </p:pic>
      <p:graphicFrame>
        <p:nvGraphicFramePr>
          <p:cNvPr id="16" name="Table 6">
            <a:extLst>
              <a:ext uri="{FF2B5EF4-FFF2-40B4-BE49-F238E27FC236}">
                <a16:creationId xmlns:a16="http://schemas.microsoft.com/office/drawing/2014/main" id="{F8C771EF-71DC-023E-F492-C037E272D5A2}"/>
              </a:ext>
            </a:extLst>
          </p:cNvPr>
          <p:cNvGraphicFramePr>
            <a:graphicFrameLocks noGrp="1"/>
          </p:cNvGraphicFramePr>
          <p:nvPr/>
        </p:nvGraphicFramePr>
        <p:xfrm>
          <a:off x="293228" y="4877146"/>
          <a:ext cx="11664000" cy="591712"/>
        </p:xfrm>
        <a:graphic>
          <a:graphicData uri="http://schemas.openxmlformats.org/drawingml/2006/table">
            <a:tbl>
              <a:tblPr firstRow="1" bandRow="1">
                <a:tableStyleId>{5C22544A-7EE6-4342-B048-85BDC9FD1C3A}</a:tableStyleId>
              </a:tblPr>
              <a:tblGrid>
                <a:gridCol w="1764000">
                  <a:extLst>
                    <a:ext uri="{9D8B030D-6E8A-4147-A177-3AD203B41FA5}">
                      <a16:colId xmlns:a16="http://schemas.microsoft.com/office/drawing/2014/main" val="1533443974"/>
                    </a:ext>
                  </a:extLst>
                </a:gridCol>
                <a:gridCol w="1764000">
                  <a:extLst>
                    <a:ext uri="{9D8B030D-6E8A-4147-A177-3AD203B41FA5}">
                      <a16:colId xmlns:a16="http://schemas.microsoft.com/office/drawing/2014/main" val="116512439"/>
                    </a:ext>
                  </a:extLst>
                </a:gridCol>
                <a:gridCol w="1764000">
                  <a:extLst>
                    <a:ext uri="{9D8B030D-6E8A-4147-A177-3AD203B41FA5}">
                      <a16:colId xmlns:a16="http://schemas.microsoft.com/office/drawing/2014/main" val="1437645808"/>
                    </a:ext>
                  </a:extLst>
                </a:gridCol>
                <a:gridCol w="1080000">
                  <a:extLst>
                    <a:ext uri="{9D8B030D-6E8A-4147-A177-3AD203B41FA5}">
                      <a16:colId xmlns:a16="http://schemas.microsoft.com/office/drawing/2014/main" val="3861314603"/>
                    </a:ext>
                  </a:extLst>
                </a:gridCol>
                <a:gridCol w="1764000">
                  <a:extLst>
                    <a:ext uri="{9D8B030D-6E8A-4147-A177-3AD203B41FA5}">
                      <a16:colId xmlns:a16="http://schemas.microsoft.com/office/drawing/2014/main" val="2286210789"/>
                    </a:ext>
                  </a:extLst>
                </a:gridCol>
                <a:gridCol w="1764000">
                  <a:extLst>
                    <a:ext uri="{9D8B030D-6E8A-4147-A177-3AD203B41FA5}">
                      <a16:colId xmlns:a16="http://schemas.microsoft.com/office/drawing/2014/main" val="1143143202"/>
                    </a:ext>
                  </a:extLst>
                </a:gridCol>
                <a:gridCol w="1764000">
                  <a:extLst>
                    <a:ext uri="{9D8B030D-6E8A-4147-A177-3AD203B41FA5}">
                      <a16:colId xmlns:a16="http://schemas.microsoft.com/office/drawing/2014/main" val="1066974310"/>
                    </a:ext>
                  </a:extLst>
                </a:gridCol>
              </a:tblGrid>
              <a:tr h="0">
                <a:tc>
                  <a:txBody>
                    <a:bodyPr/>
                    <a:lstStyle/>
                    <a:p>
                      <a:endParaRPr lang="en-CA" sz="300" dirty="0">
                        <a:highlight>
                          <a:srgbClr val="FFFF00"/>
                        </a:highlight>
                      </a:endParaRPr>
                    </a:p>
                  </a:txBody>
                  <a:tcP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300" dirty="0">
                        <a:highlight>
                          <a:srgbClr val="FFFF00"/>
                        </a:highlight>
                      </a:endParaRPr>
                    </a:p>
                  </a:txBody>
                  <a:tcP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300" dirty="0">
                        <a:highlight>
                          <a:srgbClr val="FFFF00"/>
                        </a:highlight>
                      </a:endParaRPr>
                    </a:p>
                  </a:txBody>
                  <a:tcP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300" dirty="0">
                        <a:highlight>
                          <a:srgbClr val="FFFF00"/>
                        </a:highlight>
                      </a:endParaRPr>
                    </a:p>
                  </a:txBody>
                  <a:tcP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300" dirty="0">
                        <a:highlight>
                          <a:srgbClr val="FFFF00"/>
                        </a:highlight>
                      </a:endParaRPr>
                    </a:p>
                  </a:txBody>
                  <a:tcP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300" dirty="0">
                        <a:highlight>
                          <a:srgbClr val="FFFF00"/>
                        </a:highlight>
                      </a:endParaRPr>
                    </a:p>
                  </a:txBody>
                  <a:tcP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300" dirty="0">
                        <a:highlight>
                          <a:srgbClr val="FFFF00"/>
                        </a:highlight>
                      </a:endParaRPr>
                    </a:p>
                  </a:txBody>
                  <a:tcP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93959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6989304"/>
                  </a:ext>
                </a:extLst>
              </a:tr>
              <a:tr h="454552">
                <a:tc>
                  <a:txBody>
                    <a:bodyPr/>
                    <a:lstStyle/>
                    <a:p>
                      <a:endParaRPr lang="en-CA" dirty="0">
                        <a:highlight>
                          <a:srgbClr val="FFFF00"/>
                        </a:highlight>
                      </a:endParaRPr>
                    </a:p>
                  </a:txBody>
                  <a:tcP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highlight>
                          <a:srgbClr val="FFFF00"/>
                        </a:highlight>
                      </a:endParaRPr>
                    </a:p>
                  </a:txBody>
                  <a:tcP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highlight>
                          <a:srgbClr val="FFFF00"/>
                        </a:highlight>
                      </a:endParaRPr>
                    </a:p>
                  </a:txBody>
                  <a:tcP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highlight>
                          <a:srgbClr val="FFFF00"/>
                        </a:highlight>
                      </a:endParaRPr>
                    </a:p>
                  </a:txBody>
                  <a:tcP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highlight>
                          <a:srgbClr val="FFFF00"/>
                        </a:highlight>
                      </a:endParaRPr>
                    </a:p>
                  </a:txBody>
                  <a:tcP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highlight>
                          <a:srgbClr val="FFFF00"/>
                        </a:highlight>
                      </a:endParaRPr>
                    </a:p>
                  </a:txBody>
                  <a:tcP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highlight>
                          <a:srgbClr val="FFFF00"/>
                        </a:highlight>
                      </a:endParaRPr>
                    </a:p>
                  </a:txBody>
                  <a:tcP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1291627"/>
                  </a:ext>
                </a:extLst>
              </a:tr>
            </a:tbl>
          </a:graphicData>
        </a:graphic>
      </p:graphicFrame>
      <p:sp>
        <p:nvSpPr>
          <p:cNvPr id="2" name="Slide Number Placeholder 1">
            <a:extLst>
              <a:ext uri="{FF2B5EF4-FFF2-40B4-BE49-F238E27FC236}">
                <a16:creationId xmlns:a16="http://schemas.microsoft.com/office/drawing/2014/main" id="{98C8B805-BCFF-26A9-902E-C7769CB7025B}"/>
              </a:ext>
            </a:extLst>
          </p:cNvPr>
          <p:cNvSpPr>
            <a:spLocks noGrp="1"/>
          </p:cNvSpPr>
          <p:nvPr>
            <p:ph type="sldNum" sz="quarter" idx="12"/>
          </p:nvPr>
        </p:nvSpPr>
        <p:spPr/>
        <p:txBody>
          <a:bodyPr/>
          <a:lstStyle/>
          <a:p>
            <a:r>
              <a:rPr lang="en-CA" dirty="0"/>
              <a:t>Corporate Presentation  | </a:t>
            </a:r>
            <a:r>
              <a:rPr lang="en-CA" dirty="0">
                <a:solidFill>
                  <a:srgbClr val="EEF0F1"/>
                </a:solidFill>
                <a:latin typeface="Avenir Next LT Pro" panose="020B0504020202020204" pitchFamily="34" charset="0"/>
              </a:rPr>
              <a:t>February 2025 </a:t>
            </a:r>
            <a:r>
              <a:rPr lang="en-CA" dirty="0"/>
              <a:t>|  </a:t>
            </a:r>
            <a:fld id="{FEA607D4-8F18-4F51-B246-B81EEA981425}" type="slidenum">
              <a:rPr lang="en-CA" smtClean="0"/>
              <a:pPr/>
              <a:t>21</a:t>
            </a:fld>
            <a:endParaRPr lang="en-CA" dirty="0"/>
          </a:p>
        </p:txBody>
      </p:sp>
      <p:sp>
        <p:nvSpPr>
          <p:cNvPr id="5" name="Title 1">
            <a:extLst>
              <a:ext uri="{FF2B5EF4-FFF2-40B4-BE49-F238E27FC236}">
                <a16:creationId xmlns:a16="http://schemas.microsoft.com/office/drawing/2014/main" id="{81E249A2-3459-3430-DC4B-F61128436097}"/>
              </a:ext>
            </a:extLst>
          </p:cNvPr>
          <p:cNvSpPr>
            <a:spLocks noGrp="1"/>
          </p:cNvSpPr>
          <p:nvPr>
            <p:ph type="title"/>
          </p:nvPr>
        </p:nvSpPr>
        <p:spPr>
          <a:xfrm>
            <a:off x="1173163" y="134938"/>
            <a:ext cx="10515600" cy="560387"/>
          </a:xfrm>
        </p:spPr>
        <p:txBody>
          <a:bodyPr/>
          <a:lstStyle/>
          <a:p>
            <a:r>
              <a:rPr lang="en-CA" dirty="0">
                <a:solidFill>
                  <a:srgbClr val="E7E7E7"/>
                </a:solidFill>
              </a:rPr>
              <a:t>Drill for the Future: </a:t>
            </a:r>
            <a:r>
              <a:rPr lang="en-CA" i="1" dirty="0">
                <a:solidFill>
                  <a:srgbClr val="E7E7E7"/>
                </a:solidFill>
              </a:rPr>
              <a:t>Cretaceous exploration </a:t>
            </a:r>
          </a:p>
        </p:txBody>
      </p:sp>
      <p:sp>
        <p:nvSpPr>
          <p:cNvPr id="50" name="TextBox 49">
            <a:extLst>
              <a:ext uri="{FF2B5EF4-FFF2-40B4-BE49-F238E27FC236}">
                <a16:creationId xmlns:a16="http://schemas.microsoft.com/office/drawing/2014/main" id="{F70CBC15-4FFD-1BF3-F175-910BCB780153}"/>
              </a:ext>
            </a:extLst>
          </p:cNvPr>
          <p:cNvSpPr txBox="1"/>
          <p:nvPr/>
        </p:nvSpPr>
        <p:spPr>
          <a:xfrm>
            <a:off x="336076" y="998438"/>
            <a:ext cx="11385758"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1" u="none" strike="noStrike" kern="1200" cap="none" spc="0" normalizeH="0" baseline="0" noProof="0" dirty="0">
                <a:ln>
                  <a:noFill/>
                </a:ln>
                <a:solidFill>
                  <a:srgbClr val="EEF0F1"/>
                </a:solidFill>
                <a:effectLst/>
                <a:uLnTx/>
                <a:uFillTx/>
                <a:latin typeface="Avenir Next LT Pro Light" panose="020B0304020202020204" pitchFamily="34" charset="0"/>
              </a:rPr>
              <a:t>Touchstone has identified multiple Cretaceous anomalies on our exploration blocks which have the potential to unlock a new onshore play type with ties to offshore discoveries near Guyana</a:t>
            </a:r>
            <a:endParaRPr kumimoji="0" lang="en-US" sz="2000" b="0" i="1" u="none" strike="noStrike" kern="1200" cap="none" spc="0" normalizeH="0" baseline="0" noProof="0" dirty="0">
              <a:ln>
                <a:noFill/>
              </a:ln>
              <a:solidFill>
                <a:srgbClr val="EEF0F1"/>
              </a:solidFill>
              <a:effectLst/>
              <a:uLnTx/>
              <a:uFillTx/>
              <a:latin typeface="Avenir Next LT Pro Light" panose="020B0304020202020204" pitchFamily="34" charset="0"/>
            </a:endParaRPr>
          </a:p>
        </p:txBody>
      </p:sp>
      <p:pic>
        <p:nvPicPr>
          <p:cNvPr id="11" name="Picture 10">
            <a:extLst>
              <a:ext uri="{FF2B5EF4-FFF2-40B4-BE49-F238E27FC236}">
                <a16:creationId xmlns:a16="http://schemas.microsoft.com/office/drawing/2014/main" id="{9827503E-E237-9DE2-CA0B-30C9889926B3}"/>
              </a:ext>
            </a:extLst>
          </p:cNvPr>
          <p:cNvPicPr>
            <a:picLocks noChangeAspect="1"/>
          </p:cNvPicPr>
          <p:nvPr/>
        </p:nvPicPr>
        <p:blipFill rotWithShape="1">
          <a:blip r:embed="rId3">
            <a:clrChange>
              <a:clrFrom>
                <a:srgbClr val="F0F0F0"/>
              </a:clrFrom>
              <a:clrTo>
                <a:srgbClr val="F0F0F0">
                  <a:alpha val="0"/>
                </a:srgbClr>
              </a:clrTo>
            </a:clrChange>
            <a:extLst>
              <a:ext uri="{28A0092B-C50C-407E-A947-70E740481C1C}">
                <a14:useLocalDpi xmlns:a14="http://schemas.microsoft.com/office/drawing/2010/main" val="0"/>
              </a:ext>
            </a:extLst>
          </a:blip>
          <a:srcRect/>
          <a:stretch/>
        </p:blipFill>
        <p:spPr>
          <a:xfrm>
            <a:off x="6280883" y="2013904"/>
            <a:ext cx="4950373" cy="2832536"/>
          </a:xfrm>
          <a:prstGeom prst="rect">
            <a:avLst/>
          </a:prstGeom>
        </p:spPr>
      </p:pic>
      <p:sp>
        <p:nvSpPr>
          <p:cNvPr id="13" name="TextBox 12">
            <a:extLst>
              <a:ext uri="{FF2B5EF4-FFF2-40B4-BE49-F238E27FC236}">
                <a16:creationId xmlns:a16="http://schemas.microsoft.com/office/drawing/2014/main" id="{9FEBA356-4FB3-A7BE-CC64-3BB8FBCC673E}"/>
              </a:ext>
            </a:extLst>
          </p:cNvPr>
          <p:cNvSpPr txBox="1"/>
          <p:nvPr/>
        </p:nvSpPr>
        <p:spPr>
          <a:xfrm>
            <a:off x="10191243" y="2390483"/>
            <a:ext cx="755335" cy="400110"/>
          </a:xfrm>
          <a:prstGeom prst="rect">
            <a:avLst/>
          </a:prstGeom>
          <a:noFill/>
        </p:spPr>
        <p:txBody>
          <a:bodyPr wrap="none" rtlCol="0">
            <a:spAutoFit/>
          </a:bodyPr>
          <a:lstStyle/>
          <a:p>
            <a:r>
              <a:rPr lang="en-CA" sz="1200" b="1" dirty="0">
                <a:solidFill>
                  <a:srgbClr val="1E0000"/>
                </a:solidFill>
              </a:rPr>
              <a:t>COCOS</a:t>
            </a:r>
          </a:p>
          <a:p>
            <a:r>
              <a:rPr lang="en-CA" sz="800" dirty="0">
                <a:solidFill>
                  <a:srgbClr val="1E0000"/>
                </a:solidFill>
              </a:rPr>
              <a:t>c. 7,000 feet</a:t>
            </a:r>
          </a:p>
        </p:txBody>
      </p:sp>
      <p:sp>
        <p:nvSpPr>
          <p:cNvPr id="14" name="TextBox 13">
            <a:extLst>
              <a:ext uri="{FF2B5EF4-FFF2-40B4-BE49-F238E27FC236}">
                <a16:creationId xmlns:a16="http://schemas.microsoft.com/office/drawing/2014/main" id="{C8EC3244-1B15-7D7F-9223-7204DFD69493}"/>
              </a:ext>
            </a:extLst>
          </p:cNvPr>
          <p:cNvSpPr txBox="1"/>
          <p:nvPr/>
        </p:nvSpPr>
        <p:spPr>
          <a:xfrm>
            <a:off x="7126737" y="3454631"/>
            <a:ext cx="875881" cy="400110"/>
          </a:xfrm>
          <a:prstGeom prst="rect">
            <a:avLst/>
          </a:prstGeom>
          <a:noFill/>
        </p:spPr>
        <p:txBody>
          <a:bodyPr wrap="none" rtlCol="0">
            <a:spAutoFit/>
          </a:bodyPr>
          <a:lstStyle/>
          <a:p>
            <a:r>
              <a:rPr lang="en-CA" sz="1200" b="1" dirty="0">
                <a:solidFill>
                  <a:srgbClr val="1E0000"/>
                </a:solidFill>
              </a:rPr>
              <a:t>ST. CROIX</a:t>
            </a:r>
          </a:p>
          <a:p>
            <a:r>
              <a:rPr lang="en-CA" sz="800" dirty="0">
                <a:solidFill>
                  <a:srgbClr val="1E0000"/>
                </a:solidFill>
              </a:rPr>
              <a:t>c. 13,000 feet</a:t>
            </a:r>
          </a:p>
        </p:txBody>
      </p:sp>
      <p:sp>
        <p:nvSpPr>
          <p:cNvPr id="15" name="TextBox 14">
            <a:extLst>
              <a:ext uri="{FF2B5EF4-FFF2-40B4-BE49-F238E27FC236}">
                <a16:creationId xmlns:a16="http://schemas.microsoft.com/office/drawing/2014/main" id="{BF99328D-4B67-9C19-ACC0-B00D4391E32A}"/>
              </a:ext>
            </a:extLst>
          </p:cNvPr>
          <p:cNvSpPr txBox="1"/>
          <p:nvPr/>
        </p:nvSpPr>
        <p:spPr>
          <a:xfrm>
            <a:off x="8889365" y="4113485"/>
            <a:ext cx="784189" cy="400110"/>
          </a:xfrm>
          <a:prstGeom prst="rect">
            <a:avLst/>
          </a:prstGeom>
          <a:noFill/>
        </p:spPr>
        <p:txBody>
          <a:bodyPr wrap="none" rtlCol="0">
            <a:spAutoFit/>
          </a:bodyPr>
          <a:lstStyle/>
          <a:p>
            <a:r>
              <a:rPr lang="en-CA" sz="1200" b="1" dirty="0">
                <a:solidFill>
                  <a:srgbClr val="1E0000"/>
                </a:solidFill>
              </a:rPr>
              <a:t>KRAKEN</a:t>
            </a:r>
          </a:p>
          <a:p>
            <a:r>
              <a:rPr lang="en-CA" sz="800" dirty="0">
                <a:solidFill>
                  <a:srgbClr val="1E0000"/>
                </a:solidFill>
              </a:rPr>
              <a:t>c. 15,000 feet</a:t>
            </a:r>
          </a:p>
        </p:txBody>
      </p:sp>
      <p:sp>
        <p:nvSpPr>
          <p:cNvPr id="17" name="TextBox 16">
            <a:extLst>
              <a:ext uri="{FF2B5EF4-FFF2-40B4-BE49-F238E27FC236}">
                <a16:creationId xmlns:a16="http://schemas.microsoft.com/office/drawing/2014/main" id="{15F4842D-0F9B-9082-A52A-7EB140F04A77}"/>
              </a:ext>
            </a:extLst>
          </p:cNvPr>
          <p:cNvSpPr txBox="1"/>
          <p:nvPr/>
        </p:nvSpPr>
        <p:spPr>
          <a:xfrm>
            <a:off x="2065956" y="5024046"/>
            <a:ext cx="1578904" cy="1077218"/>
          </a:xfrm>
          <a:prstGeom prst="rect">
            <a:avLst/>
          </a:prstGeom>
          <a:noFill/>
        </p:spPr>
        <p:txBody>
          <a:bodyPr wrap="square" rtlCol="0">
            <a:spAutoFit/>
          </a:bodyPr>
          <a:lstStyle/>
          <a:p>
            <a:r>
              <a:rPr lang="en-US" sz="1400" b="1" dirty="0">
                <a:solidFill>
                  <a:srgbClr val="DB252D"/>
                </a:solidFill>
                <a:latin typeface="Avenir Next LT Pro" panose="020B0504020202020204" pitchFamily="34" charset="0"/>
              </a:rPr>
              <a:t>1994</a:t>
            </a:r>
          </a:p>
          <a:p>
            <a:pPr>
              <a:lnSpc>
                <a:spcPts val="1200"/>
              </a:lnSpc>
            </a:pPr>
            <a:r>
              <a:rPr lang="en-US" sz="1100" dirty="0">
                <a:solidFill>
                  <a:srgbClr val="EEF0F1"/>
                </a:solidFill>
                <a:latin typeface="Avenir Next LT Pro" panose="020B0504020202020204" pitchFamily="34" charset="0"/>
              </a:rPr>
              <a:t>Exxon's IGR-1 drilled to 12,762 feet and encountered residual oils in sandstones and carbonates</a:t>
            </a:r>
            <a:endParaRPr lang="en-CA" sz="1100" dirty="0">
              <a:solidFill>
                <a:srgbClr val="EEF0F1"/>
              </a:solidFill>
              <a:latin typeface="Avenir Next LT Pro" panose="020B0504020202020204" pitchFamily="34" charset="0"/>
            </a:endParaRPr>
          </a:p>
        </p:txBody>
      </p:sp>
      <p:sp>
        <p:nvSpPr>
          <p:cNvPr id="18" name="TextBox 17">
            <a:extLst>
              <a:ext uri="{FF2B5EF4-FFF2-40B4-BE49-F238E27FC236}">
                <a16:creationId xmlns:a16="http://schemas.microsoft.com/office/drawing/2014/main" id="{2B248311-73D6-AC5D-390C-B4DCDDF55FE8}"/>
              </a:ext>
            </a:extLst>
          </p:cNvPr>
          <p:cNvSpPr txBox="1"/>
          <p:nvPr/>
        </p:nvSpPr>
        <p:spPr>
          <a:xfrm>
            <a:off x="3826661" y="5021423"/>
            <a:ext cx="1763460" cy="923330"/>
          </a:xfrm>
          <a:prstGeom prst="rect">
            <a:avLst/>
          </a:prstGeom>
          <a:noFill/>
        </p:spPr>
        <p:txBody>
          <a:bodyPr wrap="square" rtlCol="0">
            <a:spAutoFit/>
          </a:bodyPr>
          <a:lstStyle/>
          <a:p>
            <a:r>
              <a:rPr lang="en-US" sz="1400" b="1" dirty="0">
                <a:solidFill>
                  <a:srgbClr val="DB252D"/>
                </a:solidFill>
                <a:latin typeface="Avenir Next LT Pro" panose="020B0504020202020204" pitchFamily="34" charset="0"/>
              </a:rPr>
              <a:t>1995</a:t>
            </a:r>
          </a:p>
          <a:p>
            <a:pPr>
              <a:lnSpc>
                <a:spcPts val="1200"/>
              </a:lnSpc>
            </a:pPr>
            <a:r>
              <a:rPr lang="en-US" sz="1100" dirty="0">
                <a:solidFill>
                  <a:srgbClr val="EEF0F1"/>
                </a:solidFill>
                <a:latin typeface="Avenir Next LT Pro" panose="020B0504020202020204" pitchFamily="34" charset="0"/>
              </a:rPr>
              <a:t>Exxon's SCRX-1 drilled to 17,587 feet and encountered residual oil in sandstones</a:t>
            </a:r>
            <a:endParaRPr lang="en-CA" sz="1100" dirty="0">
              <a:solidFill>
                <a:srgbClr val="EEF0F1"/>
              </a:solidFill>
              <a:latin typeface="Avenir Next LT Pro" panose="020B0504020202020204" pitchFamily="34" charset="0"/>
            </a:endParaRPr>
          </a:p>
        </p:txBody>
      </p:sp>
      <p:sp>
        <p:nvSpPr>
          <p:cNvPr id="19" name="TextBox 18">
            <a:extLst>
              <a:ext uri="{FF2B5EF4-FFF2-40B4-BE49-F238E27FC236}">
                <a16:creationId xmlns:a16="http://schemas.microsoft.com/office/drawing/2014/main" id="{820D33EA-E3F7-8525-3D25-A2B7928A1568}"/>
              </a:ext>
            </a:extLst>
          </p:cNvPr>
          <p:cNvSpPr txBox="1"/>
          <p:nvPr/>
        </p:nvSpPr>
        <p:spPr>
          <a:xfrm>
            <a:off x="6693130" y="5025879"/>
            <a:ext cx="1734653" cy="923330"/>
          </a:xfrm>
          <a:prstGeom prst="rect">
            <a:avLst/>
          </a:prstGeom>
          <a:noFill/>
        </p:spPr>
        <p:txBody>
          <a:bodyPr wrap="square" rtlCol="0">
            <a:spAutoFit/>
          </a:bodyPr>
          <a:lstStyle/>
          <a:p>
            <a:r>
              <a:rPr lang="en-US" sz="1400" b="1" dirty="0">
                <a:solidFill>
                  <a:srgbClr val="DB252D"/>
                </a:solidFill>
                <a:latin typeface="Avenir Next LT Pro" panose="020B0504020202020204" pitchFamily="34" charset="0"/>
              </a:rPr>
              <a:t>2005</a:t>
            </a:r>
          </a:p>
          <a:p>
            <a:pPr>
              <a:lnSpc>
                <a:spcPts val="1200"/>
              </a:lnSpc>
            </a:pPr>
            <a:r>
              <a:rPr lang="en-US" sz="1100" dirty="0">
                <a:solidFill>
                  <a:srgbClr val="EEF0F1"/>
                </a:solidFill>
                <a:latin typeface="Avenir Next LT Pro" panose="020B0504020202020204" pitchFamily="34" charset="0"/>
              </a:rPr>
              <a:t>Talisman's Zaboca-1 drilled to 15,681 feet and did not encounter sandstones </a:t>
            </a:r>
            <a:endParaRPr lang="en-CA" sz="1100" dirty="0">
              <a:solidFill>
                <a:srgbClr val="EEF0F1"/>
              </a:solidFill>
              <a:latin typeface="Avenir Next LT Pro" panose="020B0504020202020204" pitchFamily="34" charset="0"/>
            </a:endParaRPr>
          </a:p>
        </p:txBody>
      </p:sp>
      <p:sp>
        <p:nvSpPr>
          <p:cNvPr id="20" name="TextBox 19">
            <a:extLst>
              <a:ext uri="{FF2B5EF4-FFF2-40B4-BE49-F238E27FC236}">
                <a16:creationId xmlns:a16="http://schemas.microsoft.com/office/drawing/2014/main" id="{22A9FDBC-54B4-DF35-592D-5D80B3934EB9}"/>
              </a:ext>
            </a:extLst>
          </p:cNvPr>
          <p:cNvSpPr txBox="1"/>
          <p:nvPr/>
        </p:nvSpPr>
        <p:spPr>
          <a:xfrm>
            <a:off x="8427783" y="5025918"/>
            <a:ext cx="1763460" cy="1077218"/>
          </a:xfrm>
          <a:prstGeom prst="rect">
            <a:avLst/>
          </a:prstGeom>
          <a:noFill/>
        </p:spPr>
        <p:txBody>
          <a:bodyPr wrap="square" rtlCol="0">
            <a:spAutoFit/>
          </a:bodyPr>
          <a:lstStyle/>
          <a:p>
            <a:r>
              <a:rPr lang="en-US" sz="1400" b="1" dirty="0">
                <a:solidFill>
                  <a:srgbClr val="DB252D"/>
                </a:solidFill>
                <a:latin typeface="Avenir Next LT Pro" panose="020B0504020202020204" pitchFamily="34" charset="0"/>
              </a:rPr>
              <a:t>2006</a:t>
            </a:r>
          </a:p>
          <a:p>
            <a:pPr>
              <a:lnSpc>
                <a:spcPts val="1200"/>
              </a:lnSpc>
            </a:pPr>
            <a:r>
              <a:rPr lang="en-US" sz="1100" dirty="0">
                <a:solidFill>
                  <a:srgbClr val="EEF0F1"/>
                </a:solidFill>
                <a:latin typeface="Avenir Next LT Pro" panose="020B0504020202020204" pitchFamily="34" charset="0"/>
              </a:rPr>
              <a:t>Talisman's Shandon Beni-1 drilled to 14,616 feet and encountered residual oil in sandstones</a:t>
            </a:r>
            <a:endParaRPr lang="en-CA" sz="1100" dirty="0">
              <a:solidFill>
                <a:srgbClr val="EEF0F1"/>
              </a:solidFill>
              <a:latin typeface="Avenir Next LT Pro" panose="020B0504020202020204" pitchFamily="34" charset="0"/>
            </a:endParaRPr>
          </a:p>
        </p:txBody>
      </p:sp>
      <p:sp>
        <p:nvSpPr>
          <p:cNvPr id="21" name="TextBox 20">
            <a:extLst>
              <a:ext uri="{FF2B5EF4-FFF2-40B4-BE49-F238E27FC236}">
                <a16:creationId xmlns:a16="http://schemas.microsoft.com/office/drawing/2014/main" id="{EF896084-EC92-BFC0-E029-67AFB6FECE13}"/>
              </a:ext>
            </a:extLst>
          </p:cNvPr>
          <p:cNvSpPr txBox="1"/>
          <p:nvPr/>
        </p:nvSpPr>
        <p:spPr>
          <a:xfrm>
            <a:off x="302495" y="5026505"/>
            <a:ext cx="1737409" cy="769441"/>
          </a:xfrm>
          <a:prstGeom prst="rect">
            <a:avLst/>
          </a:prstGeom>
          <a:noFill/>
        </p:spPr>
        <p:txBody>
          <a:bodyPr wrap="square" rtlCol="0">
            <a:spAutoFit/>
          </a:bodyPr>
          <a:lstStyle/>
          <a:p>
            <a:r>
              <a:rPr lang="en-US" sz="1400" b="1" dirty="0">
                <a:solidFill>
                  <a:srgbClr val="DB242C"/>
                </a:solidFill>
                <a:latin typeface="Avenir Next LT Pro" panose="020B0504020202020204" pitchFamily="34" charset="0"/>
              </a:rPr>
              <a:t>1993</a:t>
            </a:r>
          </a:p>
          <a:p>
            <a:pPr>
              <a:lnSpc>
                <a:spcPts val="1200"/>
              </a:lnSpc>
            </a:pPr>
            <a:r>
              <a:rPr lang="en-US" sz="1100" dirty="0">
                <a:solidFill>
                  <a:srgbClr val="EEF0F1"/>
                </a:solidFill>
                <a:latin typeface="Avenir Next LT Pro" panose="020B0504020202020204" pitchFamily="34" charset="0"/>
              </a:rPr>
              <a:t>Exxon's RP-1 drilled to 16,006 feet and tested gas in sandstone</a:t>
            </a:r>
            <a:endParaRPr lang="en-CA" sz="1100" dirty="0">
              <a:solidFill>
                <a:srgbClr val="EEF0F1"/>
              </a:solidFill>
              <a:latin typeface="Avenir Next LT Pro" panose="020B0504020202020204" pitchFamily="34" charset="0"/>
            </a:endParaRPr>
          </a:p>
        </p:txBody>
      </p:sp>
      <p:sp>
        <p:nvSpPr>
          <p:cNvPr id="22" name="TextBox 21">
            <a:extLst>
              <a:ext uri="{FF2B5EF4-FFF2-40B4-BE49-F238E27FC236}">
                <a16:creationId xmlns:a16="http://schemas.microsoft.com/office/drawing/2014/main" id="{8A1FF20A-D18B-4996-A82D-12E25BF66A07}"/>
              </a:ext>
            </a:extLst>
          </p:cNvPr>
          <p:cNvSpPr txBox="1"/>
          <p:nvPr/>
        </p:nvSpPr>
        <p:spPr>
          <a:xfrm>
            <a:off x="10217295" y="5026505"/>
            <a:ext cx="1763460" cy="923330"/>
          </a:xfrm>
          <a:prstGeom prst="rect">
            <a:avLst/>
          </a:prstGeom>
          <a:noFill/>
        </p:spPr>
        <p:txBody>
          <a:bodyPr wrap="square" rtlCol="0">
            <a:spAutoFit/>
          </a:bodyPr>
          <a:lstStyle/>
          <a:p>
            <a:r>
              <a:rPr lang="en-US" sz="1400" b="1" dirty="0">
                <a:solidFill>
                  <a:srgbClr val="DB252D"/>
                </a:solidFill>
                <a:latin typeface="Avenir Next LT Pro" panose="020B0504020202020204" pitchFamily="34" charset="0"/>
              </a:rPr>
              <a:t>2015</a:t>
            </a:r>
          </a:p>
          <a:p>
            <a:pPr>
              <a:lnSpc>
                <a:spcPts val="1200"/>
              </a:lnSpc>
            </a:pPr>
            <a:r>
              <a:rPr lang="en-US" sz="1100" dirty="0">
                <a:solidFill>
                  <a:srgbClr val="EEF0F1"/>
                </a:solidFill>
                <a:latin typeface="Avenir Next LT Pro" panose="020B0504020202020204" pitchFamily="34" charset="0"/>
              </a:rPr>
              <a:t>Liza-1 Cretaceous discovery by ExxonMobil, offshore Guyana</a:t>
            </a:r>
          </a:p>
        </p:txBody>
      </p:sp>
      <p:sp>
        <p:nvSpPr>
          <p:cNvPr id="24" name="Oval 23">
            <a:extLst>
              <a:ext uri="{FF2B5EF4-FFF2-40B4-BE49-F238E27FC236}">
                <a16:creationId xmlns:a16="http://schemas.microsoft.com/office/drawing/2014/main" id="{06324240-F89C-336A-AC32-5BEDEBCB7F38}"/>
              </a:ext>
            </a:extLst>
          </p:cNvPr>
          <p:cNvSpPr/>
          <p:nvPr/>
        </p:nvSpPr>
        <p:spPr>
          <a:xfrm>
            <a:off x="4438506" y="5114927"/>
            <a:ext cx="101110" cy="101110"/>
          </a:xfrm>
          <a:prstGeom prst="ellipse">
            <a:avLst/>
          </a:prstGeom>
          <a:solidFill>
            <a:srgbClr val="00B05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solidFill>
                <a:srgbClr val="EEF0F1"/>
              </a:solidFill>
            </a:endParaRPr>
          </a:p>
        </p:txBody>
      </p:sp>
      <p:cxnSp>
        <p:nvCxnSpPr>
          <p:cNvPr id="28" name="Straight Connector 27">
            <a:extLst>
              <a:ext uri="{FF2B5EF4-FFF2-40B4-BE49-F238E27FC236}">
                <a16:creationId xmlns:a16="http://schemas.microsoft.com/office/drawing/2014/main" id="{326AE070-BF7F-EABB-377D-5EA19FAE7869}"/>
              </a:ext>
            </a:extLst>
          </p:cNvPr>
          <p:cNvCxnSpPr/>
          <p:nvPr/>
        </p:nvCxnSpPr>
        <p:spPr>
          <a:xfrm>
            <a:off x="407559" y="1779208"/>
            <a:ext cx="1137688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3EBF7045-72DD-7787-2946-A76C2B3389CC}"/>
              </a:ext>
            </a:extLst>
          </p:cNvPr>
          <p:cNvSpPr/>
          <p:nvPr/>
        </p:nvSpPr>
        <p:spPr>
          <a:xfrm>
            <a:off x="2694845" y="5114927"/>
            <a:ext cx="101110" cy="101110"/>
          </a:xfrm>
          <a:prstGeom prst="ellipse">
            <a:avLst/>
          </a:prstGeom>
          <a:solidFill>
            <a:srgbClr val="CE7F0C"/>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solidFill>
                <a:srgbClr val="EEF0F1"/>
              </a:solidFill>
            </a:endParaRPr>
          </a:p>
        </p:txBody>
      </p:sp>
      <p:sp>
        <p:nvSpPr>
          <p:cNvPr id="4" name="Oval 3">
            <a:extLst>
              <a:ext uri="{FF2B5EF4-FFF2-40B4-BE49-F238E27FC236}">
                <a16:creationId xmlns:a16="http://schemas.microsoft.com/office/drawing/2014/main" id="{D1F5AE90-A3DE-3CF8-5997-80E5A5CC042F}"/>
              </a:ext>
            </a:extLst>
          </p:cNvPr>
          <p:cNvSpPr/>
          <p:nvPr/>
        </p:nvSpPr>
        <p:spPr>
          <a:xfrm>
            <a:off x="7295136" y="5115434"/>
            <a:ext cx="101110" cy="101110"/>
          </a:xfrm>
          <a:prstGeom prst="ellipse">
            <a:avLst/>
          </a:prstGeom>
          <a:solidFill>
            <a:schemeClr val="accent6">
              <a:lumMod val="75000"/>
            </a:schemeClr>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solidFill>
                <a:srgbClr val="EEF0F1"/>
              </a:solidFill>
            </a:endParaRPr>
          </a:p>
        </p:txBody>
      </p:sp>
      <p:sp>
        <p:nvSpPr>
          <p:cNvPr id="10" name="Oval 9">
            <a:extLst>
              <a:ext uri="{FF2B5EF4-FFF2-40B4-BE49-F238E27FC236}">
                <a16:creationId xmlns:a16="http://schemas.microsoft.com/office/drawing/2014/main" id="{EDB1DE08-7C5B-47F7-58C6-FC7730484D1E}"/>
              </a:ext>
            </a:extLst>
          </p:cNvPr>
          <p:cNvSpPr/>
          <p:nvPr/>
        </p:nvSpPr>
        <p:spPr>
          <a:xfrm>
            <a:off x="9053678" y="5119387"/>
            <a:ext cx="101110" cy="101110"/>
          </a:xfrm>
          <a:prstGeom prst="ellipse">
            <a:avLst/>
          </a:prstGeom>
          <a:solidFill>
            <a:srgbClr val="12B1EE"/>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solidFill>
                <a:srgbClr val="EEF0F1"/>
              </a:solidFill>
            </a:endParaRPr>
          </a:p>
        </p:txBody>
      </p:sp>
      <p:pic>
        <p:nvPicPr>
          <p:cNvPr id="27" name="Picture 26" descr="A black background with a black square&#10;&#10;Description automatically generated with medium confidence">
            <a:extLst>
              <a:ext uri="{FF2B5EF4-FFF2-40B4-BE49-F238E27FC236}">
                <a16:creationId xmlns:a16="http://schemas.microsoft.com/office/drawing/2014/main" id="{56E28B47-F54D-C5CA-EB69-A984FC5414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700" y="107517"/>
            <a:ext cx="646331" cy="646331"/>
          </a:xfrm>
          <a:prstGeom prst="rect">
            <a:avLst/>
          </a:prstGeom>
        </p:spPr>
      </p:pic>
      <p:sp>
        <p:nvSpPr>
          <p:cNvPr id="32" name="TextBox 31">
            <a:extLst>
              <a:ext uri="{FF2B5EF4-FFF2-40B4-BE49-F238E27FC236}">
                <a16:creationId xmlns:a16="http://schemas.microsoft.com/office/drawing/2014/main" id="{038970B0-C0E0-4365-D603-9FD2405BCF6B}"/>
              </a:ext>
            </a:extLst>
          </p:cNvPr>
          <p:cNvSpPr txBox="1"/>
          <p:nvPr/>
        </p:nvSpPr>
        <p:spPr>
          <a:xfrm>
            <a:off x="3203574" y="3791902"/>
            <a:ext cx="595035" cy="215444"/>
          </a:xfrm>
          <a:prstGeom prst="rect">
            <a:avLst/>
          </a:prstGeom>
          <a:noFill/>
        </p:spPr>
        <p:txBody>
          <a:bodyPr wrap="none" rtlCol="0">
            <a:spAutoFit/>
          </a:bodyPr>
          <a:lstStyle/>
          <a:p>
            <a:r>
              <a:rPr lang="en-CA" sz="800" dirty="0">
                <a:solidFill>
                  <a:srgbClr val="1E0000"/>
                </a:solidFill>
              </a:rPr>
              <a:t>ORTOIRE</a:t>
            </a:r>
          </a:p>
        </p:txBody>
      </p:sp>
      <p:sp>
        <p:nvSpPr>
          <p:cNvPr id="35" name="TextBox 34">
            <a:extLst>
              <a:ext uri="{FF2B5EF4-FFF2-40B4-BE49-F238E27FC236}">
                <a16:creationId xmlns:a16="http://schemas.microsoft.com/office/drawing/2014/main" id="{B9ED7111-A14F-6224-A3E8-FF841FB66339}"/>
              </a:ext>
            </a:extLst>
          </p:cNvPr>
          <p:cNvSpPr txBox="1"/>
          <p:nvPr/>
        </p:nvSpPr>
        <p:spPr>
          <a:xfrm>
            <a:off x="2357541" y="3461586"/>
            <a:ext cx="537327" cy="215444"/>
          </a:xfrm>
          <a:prstGeom prst="rect">
            <a:avLst/>
          </a:prstGeom>
          <a:noFill/>
        </p:spPr>
        <p:txBody>
          <a:bodyPr wrap="none" rtlCol="0">
            <a:spAutoFit/>
          </a:bodyPr>
          <a:lstStyle/>
          <a:p>
            <a:r>
              <a:rPr lang="en-CA" sz="800" dirty="0">
                <a:solidFill>
                  <a:srgbClr val="1E0000"/>
                </a:solidFill>
              </a:rPr>
              <a:t>CIPERO</a:t>
            </a:r>
          </a:p>
        </p:txBody>
      </p:sp>
      <p:sp>
        <p:nvSpPr>
          <p:cNvPr id="36" name="TextBox 35">
            <a:extLst>
              <a:ext uri="{FF2B5EF4-FFF2-40B4-BE49-F238E27FC236}">
                <a16:creationId xmlns:a16="http://schemas.microsoft.com/office/drawing/2014/main" id="{A4DE4B41-6175-1C4D-4906-A52297047E29}"/>
              </a:ext>
            </a:extLst>
          </p:cNvPr>
          <p:cNvSpPr txBox="1"/>
          <p:nvPr/>
        </p:nvSpPr>
        <p:spPr>
          <a:xfrm>
            <a:off x="4390979" y="3988385"/>
            <a:ext cx="617477" cy="246221"/>
          </a:xfrm>
          <a:prstGeom prst="rect">
            <a:avLst/>
          </a:prstGeom>
          <a:noFill/>
        </p:spPr>
        <p:txBody>
          <a:bodyPr wrap="none" rtlCol="0">
            <a:spAutoFit/>
          </a:bodyPr>
          <a:lstStyle/>
          <a:p>
            <a:r>
              <a:rPr lang="en-CA" sz="1000" b="1" dirty="0">
                <a:solidFill>
                  <a:srgbClr val="1E0000"/>
                </a:solidFill>
              </a:rPr>
              <a:t>Kraken</a:t>
            </a:r>
          </a:p>
        </p:txBody>
      </p:sp>
      <p:sp>
        <p:nvSpPr>
          <p:cNvPr id="37" name="TextBox 36">
            <a:extLst>
              <a:ext uri="{FF2B5EF4-FFF2-40B4-BE49-F238E27FC236}">
                <a16:creationId xmlns:a16="http://schemas.microsoft.com/office/drawing/2014/main" id="{380AAAC5-6782-F094-90DA-C077442143F8}"/>
              </a:ext>
            </a:extLst>
          </p:cNvPr>
          <p:cNvSpPr txBox="1"/>
          <p:nvPr/>
        </p:nvSpPr>
        <p:spPr>
          <a:xfrm>
            <a:off x="1883210" y="4350215"/>
            <a:ext cx="681597" cy="246221"/>
          </a:xfrm>
          <a:prstGeom prst="rect">
            <a:avLst/>
          </a:prstGeom>
          <a:noFill/>
        </p:spPr>
        <p:txBody>
          <a:bodyPr wrap="none" rtlCol="0">
            <a:spAutoFit/>
          </a:bodyPr>
          <a:lstStyle/>
          <a:p>
            <a:r>
              <a:rPr lang="en-CA" sz="1000" b="1" dirty="0">
                <a:solidFill>
                  <a:srgbClr val="1E0000"/>
                </a:solidFill>
              </a:rPr>
              <a:t>St. Croix</a:t>
            </a:r>
          </a:p>
        </p:txBody>
      </p:sp>
      <p:sp>
        <p:nvSpPr>
          <p:cNvPr id="39" name="TextBox 38">
            <a:extLst>
              <a:ext uri="{FF2B5EF4-FFF2-40B4-BE49-F238E27FC236}">
                <a16:creationId xmlns:a16="http://schemas.microsoft.com/office/drawing/2014/main" id="{627A3BAF-165F-74E3-CC4B-687B0F19E5FA}"/>
              </a:ext>
            </a:extLst>
          </p:cNvPr>
          <p:cNvSpPr txBox="1"/>
          <p:nvPr/>
        </p:nvSpPr>
        <p:spPr>
          <a:xfrm>
            <a:off x="1207146" y="3532775"/>
            <a:ext cx="663964" cy="215444"/>
          </a:xfrm>
          <a:prstGeom prst="rect">
            <a:avLst/>
          </a:prstGeom>
          <a:noFill/>
        </p:spPr>
        <p:txBody>
          <a:bodyPr wrap="none" rtlCol="0">
            <a:spAutoFit/>
          </a:bodyPr>
          <a:lstStyle/>
          <a:p>
            <a:r>
              <a:rPr lang="en-CA" sz="800" dirty="0">
                <a:solidFill>
                  <a:srgbClr val="1E0000"/>
                </a:solidFill>
              </a:rPr>
              <a:t>CHARUMA</a:t>
            </a:r>
          </a:p>
        </p:txBody>
      </p:sp>
      <p:sp>
        <p:nvSpPr>
          <p:cNvPr id="38" name="Oval 37">
            <a:extLst>
              <a:ext uri="{FF2B5EF4-FFF2-40B4-BE49-F238E27FC236}">
                <a16:creationId xmlns:a16="http://schemas.microsoft.com/office/drawing/2014/main" id="{96356303-48AA-844B-7552-213354AC6A02}"/>
              </a:ext>
            </a:extLst>
          </p:cNvPr>
          <p:cNvSpPr/>
          <p:nvPr/>
        </p:nvSpPr>
        <p:spPr>
          <a:xfrm>
            <a:off x="2060219" y="4033844"/>
            <a:ext cx="121710" cy="121710"/>
          </a:xfrm>
          <a:prstGeom prst="ellipse">
            <a:avLst/>
          </a:prstGeom>
          <a:solidFill>
            <a:srgbClr val="00B050"/>
          </a:solidFill>
          <a:ln w="9525">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solidFill>
                <a:srgbClr val="1E0000"/>
              </a:solidFill>
            </a:endParaRPr>
          </a:p>
        </p:txBody>
      </p:sp>
      <p:sp>
        <p:nvSpPr>
          <p:cNvPr id="12" name="Oval 11">
            <a:extLst>
              <a:ext uri="{FF2B5EF4-FFF2-40B4-BE49-F238E27FC236}">
                <a16:creationId xmlns:a16="http://schemas.microsoft.com/office/drawing/2014/main" id="{048C52CC-C8BC-DBED-3707-8D0640991F92}"/>
              </a:ext>
            </a:extLst>
          </p:cNvPr>
          <p:cNvSpPr/>
          <p:nvPr/>
        </p:nvSpPr>
        <p:spPr>
          <a:xfrm>
            <a:off x="3813676" y="3108739"/>
            <a:ext cx="101110" cy="101110"/>
          </a:xfrm>
          <a:prstGeom prst="ellipse">
            <a:avLst/>
          </a:prstGeom>
          <a:solidFill>
            <a:srgbClr val="12B1EE"/>
          </a:solidFill>
          <a:ln w="3175">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solidFill>
                <a:srgbClr val="EEF0F1"/>
              </a:solidFill>
            </a:endParaRPr>
          </a:p>
        </p:txBody>
      </p:sp>
      <p:sp>
        <p:nvSpPr>
          <p:cNvPr id="23" name="Oval 22">
            <a:extLst>
              <a:ext uri="{FF2B5EF4-FFF2-40B4-BE49-F238E27FC236}">
                <a16:creationId xmlns:a16="http://schemas.microsoft.com/office/drawing/2014/main" id="{6F21D712-B074-B39F-3DF2-B069AC2A091F}"/>
              </a:ext>
            </a:extLst>
          </p:cNvPr>
          <p:cNvSpPr/>
          <p:nvPr/>
        </p:nvSpPr>
        <p:spPr>
          <a:xfrm>
            <a:off x="4571186" y="3108739"/>
            <a:ext cx="101110" cy="101110"/>
          </a:xfrm>
          <a:prstGeom prst="ellipse">
            <a:avLst/>
          </a:prstGeom>
          <a:solidFill>
            <a:schemeClr val="accent6">
              <a:lumMod val="75000"/>
            </a:schemeClr>
          </a:solidFill>
          <a:ln w="3175">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solidFill>
                <a:srgbClr val="EEF0F1"/>
              </a:solidFill>
            </a:endParaRPr>
          </a:p>
        </p:txBody>
      </p:sp>
      <p:sp>
        <p:nvSpPr>
          <p:cNvPr id="25" name="Oval 24">
            <a:extLst>
              <a:ext uri="{FF2B5EF4-FFF2-40B4-BE49-F238E27FC236}">
                <a16:creationId xmlns:a16="http://schemas.microsoft.com/office/drawing/2014/main" id="{8152451C-3774-1A35-551C-FCFBC4D03FC4}"/>
              </a:ext>
            </a:extLst>
          </p:cNvPr>
          <p:cNvSpPr/>
          <p:nvPr/>
        </p:nvSpPr>
        <p:spPr>
          <a:xfrm>
            <a:off x="4633382" y="4697564"/>
            <a:ext cx="101110" cy="101110"/>
          </a:xfrm>
          <a:prstGeom prst="ellipse">
            <a:avLst/>
          </a:prstGeom>
          <a:solidFill>
            <a:srgbClr val="CE7F0C"/>
          </a:solidFill>
          <a:ln w="3175">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solidFill>
                <a:srgbClr val="EEF0F1"/>
              </a:solidFill>
            </a:endParaRPr>
          </a:p>
        </p:txBody>
      </p:sp>
      <p:sp>
        <p:nvSpPr>
          <p:cNvPr id="31" name="TextBox 30">
            <a:extLst>
              <a:ext uri="{FF2B5EF4-FFF2-40B4-BE49-F238E27FC236}">
                <a16:creationId xmlns:a16="http://schemas.microsoft.com/office/drawing/2014/main" id="{68767A10-DC2C-F2D9-CC4B-F37D2C233ABE}"/>
              </a:ext>
            </a:extLst>
          </p:cNvPr>
          <p:cNvSpPr txBox="1"/>
          <p:nvPr/>
        </p:nvSpPr>
        <p:spPr>
          <a:xfrm>
            <a:off x="2837127" y="2403847"/>
            <a:ext cx="663964" cy="215444"/>
          </a:xfrm>
          <a:prstGeom prst="rect">
            <a:avLst/>
          </a:prstGeom>
          <a:noFill/>
        </p:spPr>
        <p:txBody>
          <a:bodyPr wrap="none" rtlCol="0">
            <a:spAutoFit/>
          </a:bodyPr>
          <a:lstStyle/>
          <a:p>
            <a:r>
              <a:rPr lang="en-CA" sz="800" dirty="0">
                <a:solidFill>
                  <a:srgbClr val="1E0000"/>
                </a:solidFill>
              </a:rPr>
              <a:t>CHARUMA</a:t>
            </a:r>
          </a:p>
        </p:txBody>
      </p:sp>
      <p:sp>
        <p:nvSpPr>
          <p:cNvPr id="30" name="TextBox 29">
            <a:extLst>
              <a:ext uri="{FF2B5EF4-FFF2-40B4-BE49-F238E27FC236}">
                <a16:creationId xmlns:a16="http://schemas.microsoft.com/office/drawing/2014/main" id="{3B320EA3-A992-16A8-2F64-857883DAC549}"/>
              </a:ext>
            </a:extLst>
          </p:cNvPr>
          <p:cNvSpPr txBox="1"/>
          <p:nvPr/>
        </p:nvSpPr>
        <p:spPr>
          <a:xfrm>
            <a:off x="3356960" y="2018775"/>
            <a:ext cx="575799" cy="246221"/>
          </a:xfrm>
          <a:prstGeom prst="rect">
            <a:avLst/>
          </a:prstGeom>
          <a:noFill/>
        </p:spPr>
        <p:txBody>
          <a:bodyPr wrap="none" rtlCol="0">
            <a:spAutoFit/>
          </a:bodyPr>
          <a:lstStyle/>
          <a:p>
            <a:r>
              <a:rPr lang="en-CA" sz="1000" b="1" dirty="0">
                <a:solidFill>
                  <a:srgbClr val="1E0000"/>
                </a:solidFill>
              </a:rPr>
              <a:t>Cocos</a:t>
            </a:r>
          </a:p>
        </p:txBody>
      </p:sp>
      <p:sp>
        <p:nvSpPr>
          <p:cNvPr id="42" name="TextBox 41">
            <a:extLst>
              <a:ext uri="{FF2B5EF4-FFF2-40B4-BE49-F238E27FC236}">
                <a16:creationId xmlns:a16="http://schemas.microsoft.com/office/drawing/2014/main" id="{AB2B7DB4-644E-6C4B-3CF3-CBF9908503D5}"/>
              </a:ext>
            </a:extLst>
          </p:cNvPr>
          <p:cNvSpPr txBox="1"/>
          <p:nvPr/>
        </p:nvSpPr>
        <p:spPr>
          <a:xfrm>
            <a:off x="4734492" y="3029828"/>
            <a:ext cx="691215" cy="215444"/>
          </a:xfrm>
          <a:prstGeom prst="rect">
            <a:avLst/>
          </a:prstGeom>
          <a:noFill/>
        </p:spPr>
        <p:txBody>
          <a:bodyPr wrap="none" rtlCol="0">
            <a:spAutoFit/>
          </a:bodyPr>
          <a:lstStyle/>
          <a:p>
            <a:r>
              <a:rPr lang="en-CA" sz="800" dirty="0">
                <a:solidFill>
                  <a:srgbClr val="1E0000"/>
                </a:solidFill>
              </a:rPr>
              <a:t>RIO CLARO</a:t>
            </a:r>
          </a:p>
        </p:txBody>
      </p:sp>
    </p:spTree>
    <p:extLst>
      <p:ext uri="{BB962C8B-B14F-4D97-AF65-F5344CB8AC3E}">
        <p14:creationId xmlns:p14="http://schemas.microsoft.com/office/powerpoint/2010/main" val="33766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4A50F24-721D-4B87-5B84-2A90C5E2C59A}"/>
              </a:ext>
            </a:extLst>
          </p:cNvPr>
          <p:cNvGraphicFramePr>
            <a:graphicFrameLocks noGrp="1"/>
          </p:cNvGraphicFramePr>
          <p:nvPr>
            <p:extLst>
              <p:ext uri="{D42A27DB-BD31-4B8C-83A1-F6EECF244321}">
                <p14:modId xmlns:p14="http://schemas.microsoft.com/office/powerpoint/2010/main" val="795137416"/>
              </p:ext>
            </p:extLst>
          </p:nvPr>
        </p:nvGraphicFramePr>
        <p:xfrm>
          <a:off x="4403715" y="3125423"/>
          <a:ext cx="7079723" cy="2882034"/>
        </p:xfrm>
        <a:graphic>
          <a:graphicData uri="http://schemas.openxmlformats.org/drawingml/2006/table">
            <a:tbl>
              <a:tblPr firstRow="1" bandRow="1">
                <a:tableStyleId>{5C22544A-7EE6-4342-B048-85BDC9FD1C3A}</a:tableStyleId>
              </a:tblPr>
              <a:tblGrid>
                <a:gridCol w="3467290">
                  <a:extLst>
                    <a:ext uri="{9D8B030D-6E8A-4147-A177-3AD203B41FA5}">
                      <a16:colId xmlns:a16="http://schemas.microsoft.com/office/drawing/2014/main" val="3180169054"/>
                    </a:ext>
                  </a:extLst>
                </a:gridCol>
                <a:gridCol w="3612433">
                  <a:extLst>
                    <a:ext uri="{9D8B030D-6E8A-4147-A177-3AD203B41FA5}">
                      <a16:colId xmlns:a16="http://schemas.microsoft.com/office/drawing/2014/main" val="1740869139"/>
                    </a:ext>
                  </a:extLst>
                </a:gridCol>
              </a:tblGrid>
              <a:tr h="960678">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rgbClr val="EEF0F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EEF0F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a:lnL w="12700" cap="flat" cmpd="sng" algn="ctr">
                      <a:solidFill>
                        <a:srgbClr val="EEF0F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EEF0F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2032221"/>
                  </a:ext>
                </a:extLst>
              </a:tr>
              <a:tr h="960678">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rgbClr val="EEF0F1"/>
                      </a:solidFill>
                      <a:prstDash val="solid"/>
                      <a:round/>
                      <a:headEnd type="none" w="med" len="med"/>
                      <a:tailEnd type="none" w="med" len="med"/>
                    </a:lnR>
                    <a:lnT w="12700" cap="flat" cmpd="sng" algn="ctr">
                      <a:solidFill>
                        <a:srgbClr val="EEF0F1"/>
                      </a:solidFill>
                      <a:prstDash val="solid"/>
                      <a:round/>
                      <a:headEnd type="none" w="med" len="med"/>
                      <a:tailEnd type="none" w="med" len="med"/>
                    </a:lnT>
                    <a:lnB w="12700" cap="flat" cmpd="sng" algn="ctr">
                      <a:solidFill>
                        <a:srgbClr val="EEF0F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a:lnL w="12700" cap="flat" cmpd="sng" algn="ctr">
                      <a:solidFill>
                        <a:srgbClr val="EEF0F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EEF0F1"/>
                      </a:solidFill>
                      <a:prstDash val="solid"/>
                      <a:round/>
                      <a:headEnd type="none" w="med" len="med"/>
                      <a:tailEnd type="none" w="med" len="med"/>
                    </a:lnT>
                    <a:lnB w="12700" cap="flat" cmpd="sng" algn="ctr">
                      <a:solidFill>
                        <a:srgbClr val="EEF0F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3422907"/>
                  </a:ext>
                </a:extLst>
              </a:tr>
              <a:tr h="960678">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rgbClr val="EEF0F1"/>
                      </a:solidFill>
                      <a:prstDash val="solid"/>
                      <a:round/>
                      <a:headEnd type="none" w="med" len="med"/>
                      <a:tailEnd type="none" w="med" len="med"/>
                    </a:lnR>
                    <a:lnT w="12700" cap="flat" cmpd="sng" algn="ctr">
                      <a:solidFill>
                        <a:srgbClr val="EEF0F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a:lnL w="12700" cap="flat" cmpd="sng" algn="ctr">
                      <a:solidFill>
                        <a:srgbClr val="EEF0F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EEF0F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9944152"/>
                  </a:ext>
                </a:extLst>
              </a:tr>
            </a:tbl>
          </a:graphicData>
        </a:graphic>
      </p:graphicFrame>
      <p:sp>
        <p:nvSpPr>
          <p:cNvPr id="2" name="Slide Number Placeholder 1">
            <a:extLst>
              <a:ext uri="{FF2B5EF4-FFF2-40B4-BE49-F238E27FC236}">
                <a16:creationId xmlns:a16="http://schemas.microsoft.com/office/drawing/2014/main" id="{7503228F-8307-2899-C64D-65D9177FBE96}"/>
              </a:ext>
            </a:extLst>
          </p:cNvPr>
          <p:cNvSpPr>
            <a:spLocks noGrp="1"/>
          </p:cNvSpPr>
          <p:nvPr>
            <p:ph type="sldNum" sz="quarter" idx="12"/>
          </p:nvPr>
        </p:nvSpPr>
        <p:spPr/>
        <p:txBody>
          <a:bodyPr/>
          <a:lstStyle/>
          <a:p>
            <a:r>
              <a:rPr lang="en-CA" dirty="0"/>
              <a:t>Corporate Presentation  | </a:t>
            </a:r>
            <a:r>
              <a:rPr lang="en-CA" dirty="0">
                <a:solidFill>
                  <a:srgbClr val="EEF0F1"/>
                </a:solidFill>
                <a:latin typeface="Avenir Next LT Pro" panose="020B0504020202020204" pitchFamily="34" charset="0"/>
              </a:rPr>
              <a:t>February 2025 </a:t>
            </a:r>
            <a:r>
              <a:rPr lang="en-CA" dirty="0"/>
              <a:t>|  </a:t>
            </a:r>
            <a:fld id="{FEA607D4-8F18-4F51-B246-B81EEA981425}" type="slidenum">
              <a:rPr lang="en-CA" smtClean="0"/>
              <a:pPr/>
              <a:t>22</a:t>
            </a:fld>
            <a:endParaRPr lang="en-CA" dirty="0"/>
          </a:p>
        </p:txBody>
      </p:sp>
      <p:sp>
        <p:nvSpPr>
          <p:cNvPr id="3" name="Title 2">
            <a:extLst>
              <a:ext uri="{FF2B5EF4-FFF2-40B4-BE49-F238E27FC236}">
                <a16:creationId xmlns:a16="http://schemas.microsoft.com/office/drawing/2014/main" id="{F3AD578F-4083-4281-C148-0604E2F2302B}"/>
              </a:ext>
            </a:extLst>
          </p:cNvPr>
          <p:cNvSpPr>
            <a:spLocks noGrp="1"/>
          </p:cNvSpPr>
          <p:nvPr>
            <p:ph type="title"/>
          </p:nvPr>
        </p:nvSpPr>
        <p:spPr/>
        <p:txBody>
          <a:bodyPr/>
          <a:lstStyle/>
          <a:p>
            <a:r>
              <a:rPr lang="en-CA" dirty="0"/>
              <a:t>Social and Governance</a:t>
            </a:r>
          </a:p>
        </p:txBody>
      </p:sp>
      <p:sp>
        <p:nvSpPr>
          <p:cNvPr id="5" name="TextBox 4">
            <a:extLst>
              <a:ext uri="{FF2B5EF4-FFF2-40B4-BE49-F238E27FC236}">
                <a16:creationId xmlns:a16="http://schemas.microsoft.com/office/drawing/2014/main" id="{A558CFD4-7943-D212-61C8-563A48656828}"/>
              </a:ext>
            </a:extLst>
          </p:cNvPr>
          <p:cNvSpPr txBox="1"/>
          <p:nvPr/>
        </p:nvSpPr>
        <p:spPr>
          <a:xfrm>
            <a:off x="859703" y="1131065"/>
            <a:ext cx="3407560" cy="129266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1" u="none" strike="noStrike" kern="1200" cap="none" spc="0" normalizeH="0" baseline="0" noProof="0" dirty="0">
                <a:ln>
                  <a:noFill/>
                </a:ln>
                <a:solidFill>
                  <a:srgbClr val="EEF0F1"/>
                </a:solidFill>
                <a:effectLst/>
                <a:uLnTx/>
                <a:uFillTx/>
                <a:latin typeface="Avenir Next LT Pro" panose="020B0504020202020204" pitchFamily="34" charset="0"/>
              </a:rPr>
              <a:t>Improving our long-term success by considering our impact on the communities we operate in</a:t>
            </a:r>
          </a:p>
        </p:txBody>
      </p:sp>
      <p:sp>
        <p:nvSpPr>
          <p:cNvPr id="7" name="TextBox 6">
            <a:extLst>
              <a:ext uri="{FF2B5EF4-FFF2-40B4-BE49-F238E27FC236}">
                <a16:creationId xmlns:a16="http://schemas.microsoft.com/office/drawing/2014/main" id="{B060C01E-1FDE-347A-6485-F10F0C183C48}"/>
              </a:ext>
            </a:extLst>
          </p:cNvPr>
          <p:cNvSpPr txBox="1"/>
          <p:nvPr/>
        </p:nvSpPr>
        <p:spPr>
          <a:xfrm>
            <a:off x="4403715" y="2731247"/>
            <a:ext cx="3416935" cy="400110"/>
          </a:xfrm>
          <a:prstGeom prst="rect">
            <a:avLst/>
          </a:prstGeom>
          <a:solidFill>
            <a:srgbClr val="8FADED"/>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Avenir Next LT Pro" panose="020B0504020202020204" pitchFamily="34" charset="0"/>
                <a:cs typeface="Arial" panose="020B0604020202020204" pitchFamily="34" charset="0"/>
              </a:rPr>
              <a:t>Social</a:t>
            </a:r>
            <a:endParaRPr kumimoji="0" lang="en-CA" sz="2000" b="0" i="0" u="none" strike="noStrike" kern="0" cap="none" spc="0" normalizeH="0" baseline="0" noProof="0" dirty="0">
              <a:ln>
                <a:noFill/>
              </a:ln>
              <a:solidFill>
                <a:srgbClr val="FFFFFF"/>
              </a:solidFill>
              <a:effectLst/>
              <a:uLnTx/>
              <a:uFillTx/>
              <a:latin typeface="Avenir Next LT Pro" panose="020B05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0A21A55-E4A4-DBEB-B180-3AC648A5897F}"/>
              </a:ext>
            </a:extLst>
          </p:cNvPr>
          <p:cNvSpPr txBox="1"/>
          <p:nvPr/>
        </p:nvSpPr>
        <p:spPr>
          <a:xfrm>
            <a:off x="7916969" y="2729670"/>
            <a:ext cx="3566470" cy="400110"/>
          </a:xfrm>
          <a:prstGeom prst="rect">
            <a:avLst/>
          </a:prstGeom>
          <a:solidFill>
            <a:schemeClr val="bg1">
              <a:lumMod val="50000"/>
            </a:scheme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Avenir Next LT Pro" panose="020B0504020202020204" pitchFamily="34" charset="0"/>
                <a:cs typeface="Arial" panose="020B0604020202020204" pitchFamily="34" charset="0"/>
              </a:rPr>
              <a:t>Governance</a:t>
            </a:r>
            <a:endParaRPr kumimoji="0" lang="en-CA" sz="2000" b="0" i="0" u="none" strike="noStrike" kern="0" cap="none" spc="0" normalizeH="0" baseline="0" noProof="0" dirty="0">
              <a:ln>
                <a:noFill/>
              </a:ln>
              <a:solidFill>
                <a:srgbClr val="FFFFFF"/>
              </a:solidFill>
              <a:effectLst/>
              <a:uLnTx/>
              <a:uFillTx/>
              <a:latin typeface="Avenir Next LT Pro" panose="020B05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FECFD208-E545-139E-5EC9-25A6373247D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407654" y="1051675"/>
            <a:ext cx="3412995" cy="1541373"/>
          </a:xfrm>
          <a:prstGeom prst="rect">
            <a:avLst/>
          </a:prstGeom>
        </p:spPr>
      </p:pic>
      <p:pic>
        <p:nvPicPr>
          <p:cNvPr id="10" name="Picture 9" descr="A group of people posing for a photo&#10;&#10;Description automatically generated">
            <a:extLst>
              <a:ext uri="{FF2B5EF4-FFF2-40B4-BE49-F238E27FC236}">
                <a16:creationId xmlns:a16="http://schemas.microsoft.com/office/drawing/2014/main" id="{DC06A957-41D9-F922-E86B-0413A618E3B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916968" y="1033401"/>
            <a:ext cx="3566470" cy="1549547"/>
          </a:xfrm>
          <a:prstGeom prst="rect">
            <a:avLst/>
          </a:prstGeom>
        </p:spPr>
      </p:pic>
      <p:sp>
        <p:nvSpPr>
          <p:cNvPr id="12" name="TextBox 11">
            <a:extLst>
              <a:ext uri="{FF2B5EF4-FFF2-40B4-BE49-F238E27FC236}">
                <a16:creationId xmlns:a16="http://schemas.microsoft.com/office/drawing/2014/main" id="{AF85DFA1-32AB-B6C6-24B0-B0BEA21185EB}"/>
              </a:ext>
            </a:extLst>
          </p:cNvPr>
          <p:cNvSpPr txBox="1"/>
          <p:nvPr/>
        </p:nvSpPr>
        <p:spPr>
          <a:xfrm>
            <a:off x="8447822" y="3157976"/>
            <a:ext cx="2875837" cy="2821285"/>
          </a:xfrm>
          <a:prstGeom prst="rect">
            <a:avLst/>
          </a:prstGeom>
          <a:noFill/>
        </p:spPr>
        <p:txBody>
          <a:bodyPr wrap="square">
            <a:spAutoFit/>
          </a:bodyPr>
          <a:lstStyle/>
          <a:p>
            <a:pPr marL="0" lvl="1" algn="ctr">
              <a:defRPr/>
            </a:pPr>
            <a:r>
              <a:rPr lang="en-GB" sz="2800" b="1" dirty="0">
                <a:solidFill>
                  <a:srgbClr val="EEF0F1"/>
                </a:solidFill>
                <a:latin typeface="Avenir Next LT Pro" panose="020B0504020202020204" pitchFamily="34" charset="0"/>
                <a:cs typeface="Arial" panose="020B0604020202020204" pitchFamily="34" charset="0"/>
              </a:rPr>
              <a:t>33%</a:t>
            </a:r>
          </a:p>
          <a:p>
            <a:pPr lvl="0" algn="ctr">
              <a:lnSpc>
                <a:spcPts val="1300"/>
              </a:lnSpc>
            </a:pPr>
            <a:r>
              <a:rPr lang="en-GB" sz="1400" dirty="0">
                <a:solidFill>
                  <a:srgbClr val="EEF0F1"/>
                </a:solidFill>
                <a:latin typeface="Avenir Next LT Pro" panose="020B0504020202020204" pitchFamily="34" charset="0"/>
                <a:cs typeface="Arial" panose="020B0604020202020204" pitchFamily="34" charset="0"/>
              </a:rPr>
              <a:t>female representation</a:t>
            </a:r>
          </a:p>
          <a:p>
            <a:pPr lvl="0" algn="ctr">
              <a:lnSpc>
                <a:spcPts val="1300"/>
              </a:lnSpc>
            </a:pPr>
            <a:r>
              <a:rPr lang="en-GB" sz="1400" dirty="0">
                <a:solidFill>
                  <a:srgbClr val="EEF0F1"/>
                </a:solidFill>
                <a:latin typeface="Avenir Next LT Pro" panose="020B0504020202020204" pitchFamily="34" charset="0"/>
                <a:cs typeface="Arial" panose="020B0604020202020204" pitchFamily="34" charset="0"/>
              </a:rPr>
              <a:t>on the Board</a:t>
            </a:r>
          </a:p>
          <a:p>
            <a:pPr lvl="0" algn="ctr"/>
            <a:endParaRPr lang="en-CA" sz="1200" dirty="0">
              <a:solidFill>
                <a:srgbClr val="EEF0F1"/>
              </a:solidFill>
              <a:latin typeface="Avenir Next LT Pro" panose="020B0504020202020204" pitchFamily="34" charset="0"/>
            </a:endParaRPr>
          </a:p>
          <a:p>
            <a:pPr marL="0" lvl="1" algn="ctr">
              <a:defRPr/>
            </a:pPr>
            <a:r>
              <a:rPr lang="en-GB" sz="2800" b="1" dirty="0">
                <a:solidFill>
                  <a:srgbClr val="EEF0F1"/>
                </a:solidFill>
                <a:latin typeface="Avenir Next LT Pro" panose="020B0504020202020204" pitchFamily="34" charset="0"/>
                <a:cs typeface="Arial" panose="020B0604020202020204" pitchFamily="34" charset="0"/>
              </a:rPr>
              <a:t>89%</a:t>
            </a:r>
            <a:endParaRPr lang="en-GB" sz="1200" dirty="0">
              <a:solidFill>
                <a:srgbClr val="EEF0F1"/>
              </a:solidFill>
              <a:latin typeface="Avenir Next LT Pro" panose="020B0504020202020204" pitchFamily="34" charset="0"/>
              <a:cs typeface="Arial" panose="020B0604020202020204" pitchFamily="34" charset="0"/>
            </a:endParaRPr>
          </a:p>
          <a:p>
            <a:pPr lvl="0" algn="ctr">
              <a:lnSpc>
                <a:spcPts val="1300"/>
              </a:lnSpc>
            </a:pPr>
            <a:r>
              <a:rPr lang="en-US" sz="1400" dirty="0">
                <a:solidFill>
                  <a:srgbClr val="EEF0F1"/>
                </a:solidFill>
                <a:latin typeface="Avenir Next LT Pro" panose="020B0504020202020204" pitchFamily="34" charset="0"/>
              </a:rPr>
              <a:t>independent </a:t>
            </a:r>
            <a:br>
              <a:rPr lang="en-US" sz="1400" dirty="0">
                <a:solidFill>
                  <a:srgbClr val="EEF0F1"/>
                </a:solidFill>
                <a:latin typeface="Avenir Next LT Pro" panose="020B0504020202020204" pitchFamily="34" charset="0"/>
              </a:rPr>
            </a:br>
            <a:r>
              <a:rPr lang="en-US" sz="1400" dirty="0">
                <a:solidFill>
                  <a:srgbClr val="EEF0F1"/>
                </a:solidFill>
                <a:latin typeface="Avenir Next LT Pro" panose="020B0504020202020204" pitchFamily="34" charset="0"/>
              </a:rPr>
              <a:t>board members</a:t>
            </a:r>
          </a:p>
          <a:p>
            <a:pPr lvl="0" algn="ctr"/>
            <a:endParaRPr lang="en-US" sz="1200" dirty="0">
              <a:solidFill>
                <a:srgbClr val="EEF0F1"/>
              </a:solidFill>
              <a:latin typeface="Avenir Next LT Pro" panose="020B0504020202020204" pitchFamily="34" charset="0"/>
            </a:endParaRPr>
          </a:p>
          <a:p>
            <a:pPr marL="0" lvl="1" algn="ctr">
              <a:defRPr/>
            </a:pPr>
            <a:r>
              <a:rPr lang="en-GB" sz="2800" b="1" dirty="0">
                <a:solidFill>
                  <a:srgbClr val="EEF0F1"/>
                </a:solidFill>
                <a:latin typeface="Avenir Next LT Pro" panose="020B0504020202020204" pitchFamily="34" charset="0"/>
                <a:cs typeface="Arial" panose="020B0604020202020204" pitchFamily="34" charset="0"/>
              </a:rPr>
              <a:t>100%</a:t>
            </a:r>
          </a:p>
          <a:p>
            <a:pPr lvl="0" algn="ctr">
              <a:lnSpc>
                <a:spcPts val="1300"/>
              </a:lnSpc>
            </a:pPr>
            <a:r>
              <a:rPr lang="en-US" sz="1400" dirty="0">
                <a:solidFill>
                  <a:srgbClr val="EEF0F1"/>
                </a:solidFill>
                <a:latin typeface="Avenir Next LT Pro" panose="020B0504020202020204" pitchFamily="34" charset="0"/>
              </a:rPr>
              <a:t>employees re-certified on our</a:t>
            </a:r>
            <a:br>
              <a:rPr lang="en-US" sz="1400" dirty="0">
                <a:solidFill>
                  <a:srgbClr val="EEF0F1"/>
                </a:solidFill>
                <a:latin typeface="Avenir Next LT Pro" panose="020B0504020202020204" pitchFamily="34" charset="0"/>
              </a:rPr>
            </a:br>
            <a:r>
              <a:rPr lang="en-US" sz="1400" dirty="0">
                <a:solidFill>
                  <a:srgbClr val="EEF0F1"/>
                </a:solidFill>
                <a:latin typeface="Avenir Next LT Pro" panose="020B0504020202020204" pitchFamily="34" charset="0"/>
              </a:rPr>
              <a:t>Code of Conduct and Ethics</a:t>
            </a:r>
            <a:endParaRPr lang="en-CA" sz="1600" dirty="0">
              <a:solidFill>
                <a:srgbClr val="EEF0F1"/>
              </a:solidFill>
              <a:latin typeface="Avenir Next LT Pro" panose="020B0504020202020204" pitchFamily="34" charset="0"/>
            </a:endParaRPr>
          </a:p>
        </p:txBody>
      </p:sp>
      <p:sp>
        <p:nvSpPr>
          <p:cNvPr id="14" name="TextBox 13">
            <a:extLst>
              <a:ext uri="{FF2B5EF4-FFF2-40B4-BE49-F238E27FC236}">
                <a16:creationId xmlns:a16="http://schemas.microsoft.com/office/drawing/2014/main" id="{AE114612-5753-019B-1F3D-0612D375FB2B}"/>
              </a:ext>
            </a:extLst>
          </p:cNvPr>
          <p:cNvSpPr txBox="1"/>
          <p:nvPr/>
        </p:nvSpPr>
        <p:spPr>
          <a:xfrm>
            <a:off x="4328947" y="3192108"/>
            <a:ext cx="3566470" cy="2754600"/>
          </a:xfrm>
          <a:prstGeom prst="rect">
            <a:avLst/>
          </a:prstGeom>
          <a:noFill/>
        </p:spPr>
        <p:txBody>
          <a:bodyPr wrap="square">
            <a:spAutoFit/>
          </a:bodyPr>
          <a:lstStyle/>
          <a:p>
            <a:pPr marL="0" lvl="1" algn="ctr">
              <a:defRPr/>
            </a:pPr>
            <a:r>
              <a:rPr lang="en-GB" sz="2800" b="1" dirty="0">
                <a:solidFill>
                  <a:srgbClr val="EEF0F1"/>
                </a:solidFill>
                <a:latin typeface="Avenir Next LT Pro" panose="020B0504020202020204" pitchFamily="34" charset="0"/>
                <a:cs typeface="Arial" panose="020B0604020202020204" pitchFamily="34" charset="0"/>
              </a:rPr>
              <a:t>2</a:t>
            </a:r>
          </a:p>
          <a:p>
            <a:pPr marL="0" marR="0" lvl="1" algn="ctr" defTabSz="914400" rtl="0" eaLnBrk="1" fontAlgn="auto" latinLnBrk="0" hangingPunct="1">
              <a:lnSpc>
                <a:spcPts val="13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EEF0F1"/>
                </a:solidFill>
                <a:effectLst/>
                <a:uLnTx/>
                <a:uFillTx/>
                <a:latin typeface="Avenir Next LT Pro" panose="020B0504020202020204" pitchFamily="34" charset="0"/>
                <a:cs typeface="Arial" panose="020B0604020202020204" pitchFamily="34" charset="0"/>
              </a:rPr>
              <a:t>lost time incidents </a:t>
            </a:r>
            <a:br>
              <a:rPr kumimoji="0" lang="en-GB" sz="1400" b="0" i="0" u="none" strike="noStrike" kern="1200" cap="none" spc="0" normalizeH="0" baseline="0" noProof="0" dirty="0">
                <a:ln>
                  <a:noFill/>
                </a:ln>
                <a:solidFill>
                  <a:srgbClr val="EEF0F1"/>
                </a:solidFill>
                <a:effectLst/>
                <a:uLnTx/>
                <a:uFillTx/>
                <a:latin typeface="Avenir Next LT Pro" panose="020B0504020202020204" pitchFamily="34" charset="0"/>
                <a:cs typeface="Arial" panose="020B0604020202020204" pitchFamily="34" charset="0"/>
              </a:rPr>
            </a:br>
            <a:r>
              <a:rPr kumimoji="0" lang="en-GB" sz="1400" b="0" i="0" u="none" strike="noStrike" kern="1200" cap="none" spc="0" normalizeH="0" baseline="0" noProof="0" dirty="0">
                <a:ln>
                  <a:noFill/>
                </a:ln>
                <a:solidFill>
                  <a:srgbClr val="EEF0F1"/>
                </a:solidFill>
                <a:effectLst/>
                <a:uLnTx/>
                <a:uFillTx/>
                <a:latin typeface="Avenir Next LT Pro" panose="020B0504020202020204" pitchFamily="34" charset="0"/>
                <a:cs typeface="Arial" panose="020B0604020202020204" pitchFamily="34" charset="0"/>
              </a:rPr>
              <a:t>in </a:t>
            </a:r>
            <a:r>
              <a:rPr lang="en-GB" sz="1400" dirty="0">
                <a:solidFill>
                  <a:srgbClr val="EEF0F1"/>
                </a:solidFill>
                <a:latin typeface="Avenir Next LT Pro" panose="020B0504020202020204" pitchFamily="34" charset="0"/>
                <a:cs typeface="Arial" panose="020B0604020202020204" pitchFamily="34" charset="0"/>
              </a:rPr>
              <a:t>over 3</a:t>
            </a:r>
            <a:r>
              <a:rPr kumimoji="0" lang="en-GB" sz="1400" b="0" i="0" u="none" strike="noStrike" kern="1200" cap="none" spc="0" normalizeH="0" baseline="0" noProof="0" dirty="0">
                <a:ln>
                  <a:noFill/>
                </a:ln>
                <a:solidFill>
                  <a:srgbClr val="EEF0F1"/>
                </a:solidFill>
                <a:effectLst/>
                <a:uLnTx/>
                <a:uFillTx/>
                <a:latin typeface="Avenir Next LT Pro" panose="020B0504020202020204" pitchFamily="34" charset="0"/>
                <a:cs typeface="Arial" panose="020B0604020202020204" pitchFamily="34" charset="0"/>
              </a:rPr>
              <a:t> years</a:t>
            </a:r>
          </a:p>
          <a:p>
            <a:pPr marL="0" lvl="1" algn="ctr">
              <a:defRPr/>
            </a:pPr>
            <a:endParaRPr lang="en-GB" sz="1200" b="1" dirty="0">
              <a:solidFill>
                <a:srgbClr val="EEF0F1"/>
              </a:solidFill>
              <a:latin typeface="Avenir Next LT Pro" panose="020B0504020202020204" pitchFamily="34" charset="0"/>
              <a:cs typeface="Arial" panose="020B0604020202020204" pitchFamily="34" charset="0"/>
            </a:endParaRPr>
          </a:p>
          <a:p>
            <a:pPr marL="0" marR="0" lvl="1"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F0F1"/>
                </a:solidFill>
                <a:effectLst/>
                <a:uLnTx/>
                <a:uFillTx/>
                <a:latin typeface="Avenir Next LT Pro" panose="020B0504020202020204" pitchFamily="34" charset="0"/>
                <a:cs typeface="Arial" panose="020B0604020202020204" pitchFamily="34" charset="0"/>
              </a:rPr>
              <a:t> 83%</a:t>
            </a:r>
          </a:p>
          <a:p>
            <a:pPr marL="0" marR="0" lvl="1" algn="ctr" defTabSz="914400" rtl="0" eaLnBrk="1" fontAlgn="auto" latinLnBrk="0" hangingPunct="1">
              <a:lnSpc>
                <a:spcPts val="13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EEF0F1"/>
                </a:solidFill>
                <a:effectLst/>
                <a:uLnTx/>
                <a:uFillTx/>
                <a:latin typeface="Avenir Next LT Pro" panose="020B0504020202020204" pitchFamily="34" charset="0"/>
                <a:cs typeface="Arial" panose="020B0604020202020204" pitchFamily="34" charset="0"/>
              </a:rPr>
              <a:t>local</a:t>
            </a:r>
            <a:br>
              <a:rPr kumimoji="0" lang="en-GB" sz="1400" b="0" i="0" u="none" strike="noStrike" kern="1200" cap="none" spc="0" normalizeH="0" baseline="0" noProof="0" dirty="0">
                <a:ln>
                  <a:noFill/>
                </a:ln>
                <a:solidFill>
                  <a:srgbClr val="EEF0F1"/>
                </a:solidFill>
                <a:effectLst/>
                <a:uLnTx/>
                <a:uFillTx/>
                <a:latin typeface="Avenir Next LT Pro" panose="020B0504020202020204" pitchFamily="34" charset="0"/>
                <a:cs typeface="Arial" panose="020B0604020202020204" pitchFamily="34" charset="0"/>
              </a:rPr>
            </a:br>
            <a:r>
              <a:rPr kumimoji="0" lang="en-GB" sz="1400" b="0" i="0" u="none" strike="noStrike" kern="1200" cap="none" spc="0" normalizeH="0" baseline="0" noProof="0" dirty="0">
                <a:ln>
                  <a:noFill/>
                </a:ln>
                <a:solidFill>
                  <a:srgbClr val="EEF0F1"/>
                </a:solidFill>
                <a:effectLst/>
                <a:uLnTx/>
                <a:uFillTx/>
                <a:latin typeface="Avenir Next LT Pro" panose="020B0504020202020204" pitchFamily="34" charset="0"/>
                <a:cs typeface="Arial" panose="020B0604020202020204" pitchFamily="34" charset="0"/>
              </a:rPr>
              <a:t>workforce</a:t>
            </a:r>
          </a:p>
          <a:p>
            <a:pPr marL="266700" marR="0" lvl="1" indent="0" defTabSz="914400" rtl="0" eaLnBrk="1" fontAlgn="auto" latinLnBrk="0" hangingPunct="1">
              <a:lnSpc>
                <a:spcPct val="100000"/>
              </a:lnSpc>
              <a:spcBef>
                <a:spcPts val="0"/>
              </a:spcBef>
              <a:spcAft>
                <a:spcPts val="0"/>
              </a:spcAft>
              <a:buClrTx/>
              <a:buSzTx/>
              <a:buFontTx/>
              <a:buNone/>
              <a:tabLst/>
              <a:defRPr/>
            </a:pPr>
            <a:endParaRPr lang="en-GB" sz="1200" noProof="0" dirty="0">
              <a:solidFill>
                <a:srgbClr val="EEF0F1"/>
              </a:solidFill>
              <a:latin typeface="Avenir Next LT Pro" panose="020B0504020202020204" pitchFamily="34" charset="0"/>
              <a:cs typeface="Arial" panose="020B0604020202020204" pitchFamily="34" charset="0"/>
            </a:endParaRPr>
          </a:p>
          <a:p>
            <a:pPr marL="0" marR="0" lvl="1"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F0F1"/>
                </a:solidFill>
                <a:effectLst/>
                <a:uLnTx/>
                <a:uFillTx/>
                <a:latin typeface="Avenir Next LT Pro" panose="020B0504020202020204" pitchFamily="34" charset="0"/>
                <a:cs typeface="Arial" panose="020B0604020202020204" pitchFamily="34" charset="0"/>
              </a:rPr>
              <a:t>$15.2MM</a:t>
            </a:r>
            <a:endParaRPr kumimoji="0" lang="en-GB" sz="1200" b="0" i="0" u="none" strike="noStrike" kern="1200" cap="none" spc="0" normalizeH="0" baseline="0" noProof="0" dirty="0">
              <a:ln>
                <a:noFill/>
              </a:ln>
              <a:solidFill>
                <a:srgbClr val="EEF0F1"/>
              </a:solidFill>
              <a:effectLst/>
              <a:uLnTx/>
              <a:uFillTx/>
              <a:latin typeface="Avenir Next LT Pro" panose="020B0504020202020204" pitchFamily="34" charset="0"/>
              <a:cs typeface="Arial" panose="020B0604020202020204" pitchFamily="34" charset="0"/>
            </a:endParaRPr>
          </a:p>
          <a:p>
            <a:pPr marL="0" marR="0" lvl="0" indent="0" algn="ctr" defTabSz="914400" rtl="0" eaLnBrk="1" fontAlgn="auto" latinLnBrk="0" hangingPunct="1">
              <a:lnSpc>
                <a:spcPts val="13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EEF0F1"/>
                </a:solidFill>
                <a:effectLst/>
                <a:uLnTx/>
                <a:uFillTx/>
                <a:latin typeface="Avenir Next LT Pro" panose="020B0504020202020204" pitchFamily="34" charset="0"/>
                <a:cs typeface="Arial" panose="020B0604020202020204" pitchFamily="34" charset="0"/>
              </a:rPr>
              <a:t>of local procurement</a:t>
            </a:r>
            <a:br>
              <a:rPr kumimoji="0" lang="en-GB" sz="1400" b="0" i="0" u="none" strike="noStrike" kern="1200" cap="none" spc="0" normalizeH="0" baseline="0" noProof="0" dirty="0">
                <a:ln>
                  <a:noFill/>
                </a:ln>
                <a:solidFill>
                  <a:srgbClr val="EEF0F1"/>
                </a:solidFill>
                <a:effectLst/>
                <a:uLnTx/>
                <a:uFillTx/>
                <a:latin typeface="Avenir Next LT Pro" panose="020B0504020202020204" pitchFamily="34" charset="0"/>
                <a:cs typeface="Arial" panose="020B0604020202020204" pitchFamily="34" charset="0"/>
              </a:rPr>
            </a:br>
            <a:r>
              <a:rPr kumimoji="0" lang="en-GB" sz="1400" b="0" i="0" u="none" strike="noStrike" kern="1200" cap="none" spc="0" normalizeH="0" baseline="0" noProof="0" dirty="0">
                <a:ln>
                  <a:noFill/>
                </a:ln>
                <a:solidFill>
                  <a:srgbClr val="EEF0F1"/>
                </a:solidFill>
                <a:effectLst/>
                <a:uLnTx/>
                <a:uFillTx/>
                <a:latin typeface="Avenir Next LT Pro" panose="020B0504020202020204" pitchFamily="34" charset="0"/>
                <a:cs typeface="Arial" panose="020B0604020202020204" pitchFamily="34" charset="0"/>
              </a:rPr>
              <a:t>in 2022</a:t>
            </a:r>
            <a:endParaRPr lang="en-GB" sz="2800" b="1" dirty="0">
              <a:solidFill>
                <a:srgbClr val="EEF0F1"/>
              </a:solidFill>
              <a:latin typeface="Avenir Next LT Pro" panose="020B0504020202020204" pitchFamily="34" charset="0"/>
              <a:cs typeface="Arial" panose="020B0604020202020204" pitchFamily="34" charset="0"/>
            </a:endParaRPr>
          </a:p>
        </p:txBody>
      </p:sp>
      <p:pic>
        <p:nvPicPr>
          <p:cNvPr id="18" name="Picture 17" descr="A group of kids standing next to a bench with bags of food&#10;&#10;Description automatically generated">
            <a:extLst>
              <a:ext uri="{FF2B5EF4-FFF2-40B4-BE49-F238E27FC236}">
                <a16:creationId xmlns:a16="http://schemas.microsoft.com/office/drawing/2014/main" id="{85AA3E66-CC88-D246-9C4D-DAF064D4C1F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90573" y="4405335"/>
            <a:ext cx="3376690" cy="1541373"/>
          </a:xfrm>
          <a:prstGeom prst="rect">
            <a:avLst/>
          </a:prstGeom>
        </p:spPr>
      </p:pic>
      <p:pic>
        <p:nvPicPr>
          <p:cNvPr id="26" name="Graphic 25" descr="Group of men with solid fill">
            <a:extLst>
              <a:ext uri="{FF2B5EF4-FFF2-40B4-BE49-F238E27FC236}">
                <a16:creationId xmlns:a16="http://schemas.microsoft.com/office/drawing/2014/main" id="{9AD8FDD7-DBB2-3FE1-C79D-4C6A6289DC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5596" y="135026"/>
            <a:ext cx="581707" cy="581707"/>
          </a:xfrm>
          <a:prstGeom prst="rect">
            <a:avLst/>
          </a:prstGeom>
        </p:spPr>
      </p:pic>
      <p:pic>
        <p:nvPicPr>
          <p:cNvPr id="30" name="Picture 29" descr="A person and person standing next to a trash can">
            <a:extLst>
              <a:ext uri="{FF2B5EF4-FFF2-40B4-BE49-F238E27FC236}">
                <a16:creationId xmlns:a16="http://schemas.microsoft.com/office/drawing/2014/main" id="{E95F21E3-9971-4507-1C6B-909125CF5B51}"/>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890573" y="2732482"/>
            <a:ext cx="3376690" cy="1541373"/>
          </a:xfrm>
          <a:prstGeom prst="rect">
            <a:avLst/>
          </a:prstGeom>
        </p:spPr>
      </p:pic>
    </p:spTree>
    <p:extLst>
      <p:ext uri="{BB962C8B-B14F-4D97-AF65-F5344CB8AC3E}">
        <p14:creationId xmlns:p14="http://schemas.microsoft.com/office/powerpoint/2010/main" val="19404558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03228F-8307-2899-C64D-65D9177FBE96}"/>
              </a:ext>
            </a:extLst>
          </p:cNvPr>
          <p:cNvSpPr>
            <a:spLocks noGrp="1"/>
          </p:cNvSpPr>
          <p:nvPr>
            <p:ph type="sldNum" sz="quarter" idx="12"/>
          </p:nvPr>
        </p:nvSpPr>
        <p:spPr/>
        <p:txBody>
          <a:bodyPr/>
          <a:lstStyle/>
          <a:p>
            <a:r>
              <a:rPr lang="en-CA" dirty="0"/>
              <a:t>Corporate Presentation  | </a:t>
            </a:r>
            <a:r>
              <a:rPr lang="en-CA" dirty="0">
                <a:solidFill>
                  <a:srgbClr val="EEF0F1"/>
                </a:solidFill>
                <a:latin typeface="Avenir Next LT Pro" panose="020B0504020202020204" pitchFamily="34" charset="0"/>
              </a:rPr>
              <a:t>February 2025 </a:t>
            </a:r>
            <a:r>
              <a:rPr lang="en-CA" dirty="0"/>
              <a:t>|  </a:t>
            </a:r>
            <a:fld id="{FEA607D4-8F18-4F51-B246-B81EEA981425}" type="slidenum">
              <a:rPr lang="en-CA" smtClean="0"/>
              <a:pPr/>
              <a:t>23</a:t>
            </a:fld>
            <a:endParaRPr lang="en-CA" dirty="0"/>
          </a:p>
        </p:txBody>
      </p:sp>
      <p:sp>
        <p:nvSpPr>
          <p:cNvPr id="3" name="Title 2">
            <a:extLst>
              <a:ext uri="{FF2B5EF4-FFF2-40B4-BE49-F238E27FC236}">
                <a16:creationId xmlns:a16="http://schemas.microsoft.com/office/drawing/2014/main" id="{F3AD578F-4083-4281-C148-0604E2F2302B}"/>
              </a:ext>
            </a:extLst>
          </p:cNvPr>
          <p:cNvSpPr>
            <a:spLocks noGrp="1"/>
          </p:cNvSpPr>
          <p:nvPr>
            <p:ph type="title"/>
          </p:nvPr>
        </p:nvSpPr>
        <p:spPr/>
        <p:txBody>
          <a:bodyPr/>
          <a:lstStyle/>
          <a:p>
            <a:r>
              <a:rPr lang="en-CA" dirty="0"/>
              <a:t>Investment Case: </a:t>
            </a:r>
            <a:r>
              <a:rPr lang="en-CA" i="1" dirty="0"/>
              <a:t>Why Touchstone Exploration Inc.</a:t>
            </a:r>
            <a:endParaRPr lang="en-CA" dirty="0"/>
          </a:p>
        </p:txBody>
      </p:sp>
      <p:pic>
        <p:nvPicPr>
          <p:cNvPr id="20" name="Graphic 19" descr="Customer review with solid fill">
            <a:extLst>
              <a:ext uri="{FF2B5EF4-FFF2-40B4-BE49-F238E27FC236}">
                <a16:creationId xmlns:a16="http://schemas.microsoft.com/office/drawing/2014/main" id="{47249167-6885-9371-DE45-0337791F4E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8657" y="56915"/>
            <a:ext cx="695361" cy="695361"/>
          </a:xfrm>
          <a:prstGeom prst="rect">
            <a:avLst/>
          </a:prstGeom>
        </p:spPr>
      </p:pic>
      <p:sp>
        <p:nvSpPr>
          <p:cNvPr id="7" name="Rectangle: Rounded Corners 6">
            <a:extLst>
              <a:ext uri="{FF2B5EF4-FFF2-40B4-BE49-F238E27FC236}">
                <a16:creationId xmlns:a16="http://schemas.microsoft.com/office/drawing/2014/main" id="{BF1BA006-6A2B-CB74-6059-A65CC1AD0488}"/>
              </a:ext>
            </a:extLst>
          </p:cNvPr>
          <p:cNvSpPr/>
          <p:nvPr/>
        </p:nvSpPr>
        <p:spPr>
          <a:xfrm>
            <a:off x="6167673" y="3431643"/>
            <a:ext cx="5593562" cy="766354"/>
          </a:xfrm>
          <a:prstGeom prst="roundRect">
            <a:avLst>
              <a:gd name="adj" fmla="val 9532"/>
            </a:avLst>
          </a:prstGeom>
          <a:solidFill>
            <a:srgbClr val="C000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600" b="1" i="0" u="none" strike="noStrike" kern="1200" cap="none" spc="0" normalizeH="0" baseline="0" noProof="0" dirty="0">
                <a:ln>
                  <a:noFill/>
                </a:ln>
                <a:solidFill>
                  <a:schemeClr val="bg1"/>
                </a:solidFill>
                <a:effectLst/>
                <a:uLnTx/>
                <a:uFillTx/>
                <a:latin typeface="Avenir Next LT Pro" panose="020B0504020202020204" pitchFamily="34" charset="0"/>
                <a:ea typeface="+mn-ea"/>
                <a:cs typeface="+mn-cs"/>
              </a:rPr>
              <a:t>Fixed-price gas contract providing stability and certainty</a:t>
            </a:r>
          </a:p>
        </p:txBody>
      </p:sp>
      <p:sp>
        <p:nvSpPr>
          <p:cNvPr id="8" name="Rectangle: Rounded Corners 7">
            <a:extLst>
              <a:ext uri="{FF2B5EF4-FFF2-40B4-BE49-F238E27FC236}">
                <a16:creationId xmlns:a16="http://schemas.microsoft.com/office/drawing/2014/main" id="{375D485C-A3E6-8D07-EC15-381F5C6548E7}"/>
              </a:ext>
            </a:extLst>
          </p:cNvPr>
          <p:cNvSpPr/>
          <p:nvPr/>
        </p:nvSpPr>
        <p:spPr>
          <a:xfrm>
            <a:off x="430765" y="1545490"/>
            <a:ext cx="5593562" cy="766354"/>
          </a:xfrm>
          <a:prstGeom prst="roundRect">
            <a:avLst>
              <a:gd name="adj" fmla="val 9532"/>
            </a:avLst>
          </a:prstGeom>
          <a:solidFill>
            <a:srgbClr val="C000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600" b="1" i="0" u="none" strike="noStrike" kern="1200" cap="none" spc="0" normalizeH="0" baseline="0" noProof="0" dirty="0">
                <a:ln>
                  <a:noFill/>
                </a:ln>
                <a:solidFill>
                  <a:schemeClr val="bg1"/>
                </a:solidFill>
                <a:effectLst/>
                <a:uLnTx/>
                <a:uFillTx/>
                <a:latin typeface="Avenir Next LT Pro" panose="020B0504020202020204" pitchFamily="34" charset="0"/>
                <a:ea typeface="+mn-ea"/>
                <a:cs typeface="+mn-cs"/>
              </a:rPr>
              <a:t>48,783 boe/d processing capacity</a:t>
            </a:r>
          </a:p>
        </p:txBody>
      </p:sp>
      <p:sp>
        <p:nvSpPr>
          <p:cNvPr id="10" name="Rectangle: Rounded Corners 9">
            <a:extLst>
              <a:ext uri="{FF2B5EF4-FFF2-40B4-BE49-F238E27FC236}">
                <a16:creationId xmlns:a16="http://schemas.microsoft.com/office/drawing/2014/main" id="{86433EA4-0B21-155D-4E22-BF4DC9618B08}"/>
              </a:ext>
            </a:extLst>
          </p:cNvPr>
          <p:cNvSpPr/>
          <p:nvPr/>
        </p:nvSpPr>
        <p:spPr>
          <a:xfrm>
            <a:off x="6167238" y="1522246"/>
            <a:ext cx="5593562" cy="766354"/>
          </a:xfrm>
          <a:prstGeom prst="roundRect">
            <a:avLst>
              <a:gd name="adj" fmla="val 9532"/>
            </a:avLst>
          </a:prstGeom>
          <a:solidFill>
            <a:srgbClr val="C000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600" b="1" i="0" u="none" strike="noStrike" kern="1200" cap="none" spc="0" normalizeH="0" baseline="0" noProof="0" dirty="0">
                <a:ln>
                  <a:noFill/>
                </a:ln>
                <a:solidFill>
                  <a:schemeClr val="bg1"/>
                </a:solidFill>
                <a:effectLst/>
                <a:uLnTx/>
                <a:uFillTx/>
                <a:latin typeface="Avenir Next LT Pro" panose="020B0504020202020204" pitchFamily="34" charset="0"/>
                <a:ea typeface="+mn-ea"/>
                <a:cs typeface="+mn-cs"/>
              </a:rPr>
              <a:t>2P gross reserves 67.4 MMboe</a:t>
            </a:r>
            <a:r>
              <a:rPr lang="en-US" sz="1600" b="1" i="0" u="none" strike="noStrike" baseline="30000" dirty="0">
                <a:solidFill>
                  <a:schemeClr val="bg1"/>
                </a:solidFill>
                <a:effectLst/>
                <a:latin typeface="Avenir Next LT Pro" panose="020B0504020202020204" pitchFamily="34" charset="0"/>
                <a:ea typeface="Calibri" panose="020F0502020204030204" pitchFamily="34" charset="0"/>
                <a:cs typeface="Arial" panose="020B0604020202020204" pitchFamily="34" charset="0"/>
              </a:rPr>
              <a:t>(2)</a:t>
            </a:r>
            <a:endParaRPr kumimoji="0" lang="en-US" sz="1600" b="1" i="0" u="none" strike="noStrike" kern="1200" cap="none" spc="0" normalizeH="0" baseline="0" noProof="0" dirty="0">
              <a:ln>
                <a:noFill/>
              </a:ln>
              <a:solidFill>
                <a:schemeClr val="bg1"/>
              </a:solidFill>
              <a:effectLst/>
              <a:uLnTx/>
              <a:uFillTx/>
              <a:latin typeface="Avenir Next LT Pro" panose="020B0504020202020204" pitchFamily="34" charset="0"/>
              <a:ea typeface="+mn-ea"/>
              <a:cs typeface="+mn-cs"/>
            </a:endParaRPr>
          </a:p>
        </p:txBody>
      </p:sp>
      <p:sp>
        <p:nvSpPr>
          <p:cNvPr id="11" name="Rectangle: Rounded Corners 10">
            <a:extLst>
              <a:ext uri="{FF2B5EF4-FFF2-40B4-BE49-F238E27FC236}">
                <a16:creationId xmlns:a16="http://schemas.microsoft.com/office/drawing/2014/main" id="{8046FB42-6D1B-57D5-9493-ACFDA02F891B}"/>
              </a:ext>
            </a:extLst>
          </p:cNvPr>
          <p:cNvSpPr/>
          <p:nvPr/>
        </p:nvSpPr>
        <p:spPr>
          <a:xfrm>
            <a:off x="430765" y="2482342"/>
            <a:ext cx="5593562" cy="766354"/>
          </a:xfrm>
          <a:prstGeom prst="roundRect">
            <a:avLst>
              <a:gd name="adj" fmla="val 9532"/>
            </a:avLst>
          </a:prstGeom>
          <a:solidFill>
            <a:srgbClr val="C000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600" b="1" i="0" u="none" strike="noStrike" kern="1200" cap="none" spc="0" normalizeH="0" baseline="0" noProof="0" dirty="0">
                <a:ln>
                  <a:noFill/>
                </a:ln>
                <a:solidFill>
                  <a:schemeClr val="bg1"/>
                </a:solidFill>
                <a:effectLst/>
                <a:uLnTx/>
                <a:uFillTx/>
                <a:latin typeface="Avenir Next LT Pro" panose="020B0504020202020204" pitchFamily="34" charset="0"/>
                <a:ea typeface="+mn-ea"/>
                <a:cs typeface="+mn-cs"/>
              </a:rPr>
              <a:t>229 identified drilling locations across several large high-quality </a:t>
            </a:r>
            <a:r>
              <a:rPr kumimoji="0" lang="en-US" sz="1600" b="1" i="0" u="none" strike="noStrike" kern="1200" cap="none" spc="0" normalizeH="0" baseline="0" noProof="0" dirty="0">
                <a:ln>
                  <a:noFill/>
                </a:ln>
                <a:solidFill>
                  <a:schemeClr val="bg1"/>
                </a:solidFill>
                <a:effectLst/>
                <a:uLnTx/>
                <a:uFillTx/>
                <a:latin typeface="Avenir Next LT Pro" panose="020B0504020202020204" pitchFamily="34" charset="0"/>
              </a:rPr>
              <a:t>reservoirs</a:t>
            </a:r>
            <a:r>
              <a:rPr lang="en-US" sz="1600" b="1" i="0" u="none" strike="noStrike" baseline="30000" dirty="0">
                <a:solidFill>
                  <a:schemeClr val="bg1"/>
                </a:solidFill>
                <a:effectLst/>
                <a:latin typeface="Avenir Next LT Pro" panose="020B0504020202020204" pitchFamily="34" charset="0"/>
                <a:ea typeface="Calibri" panose="020F0502020204030204" pitchFamily="34" charset="0"/>
                <a:cs typeface="Arial" panose="020B0604020202020204" pitchFamily="34" charset="0"/>
              </a:rPr>
              <a:t>(1)</a:t>
            </a:r>
            <a:endParaRPr kumimoji="0" lang="en-US" sz="1600" b="1" i="0" u="none" strike="noStrike" kern="1200" cap="none" spc="0" normalizeH="0" baseline="30000" noProof="0" dirty="0">
              <a:ln>
                <a:noFill/>
              </a:ln>
              <a:solidFill>
                <a:schemeClr val="bg1"/>
              </a:solidFill>
              <a:effectLst/>
              <a:uLnTx/>
              <a:uFillTx/>
              <a:latin typeface="Avenir Next LT Pro" panose="020B0504020202020204" pitchFamily="34" charset="0"/>
            </a:endParaRPr>
          </a:p>
        </p:txBody>
      </p:sp>
      <p:sp>
        <p:nvSpPr>
          <p:cNvPr id="12" name="Rectangle: Rounded Corners 11">
            <a:extLst>
              <a:ext uri="{FF2B5EF4-FFF2-40B4-BE49-F238E27FC236}">
                <a16:creationId xmlns:a16="http://schemas.microsoft.com/office/drawing/2014/main" id="{55A10465-DCCB-CE40-23FD-8FE47466E6B9}"/>
              </a:ext>
            </a:extLst>
          </p:cNvPr>
          <p:cNvSpPr/>
          <p:nvPr/>
        </p:nvSpPr>
        <p:spPr>
          <a:xfrm>
            <a:off x="6167673" y="2494791"/>
            <a:ext cx="5593562" cy="766354"/>
          </a:xfrm>
          <a:prstGeom prst="roundRect">
            <a:avLst>
              <a:gd name="adj" fmla="val 9532"/>
            </a:avLst>
          </a:prstGeom>
          <a:solidFill>
            <a:srgbClr val="C000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600" b="1" i="0" u="none" strike="noStrike" kern="1200" cap="none" spc="0" normalizeH="0" baseline="0" noProof="0" dirty="0">
                <a:ln>
                  <a:noFill/>
                </a:ln>
                <a:solidFill>
                  <a:schemeClr val="bg1"/>
                </a:solidFill>
                <a:effectLst/>
                <a:uLnTx/>
                <a:uFillTx/>
                <a:latin typeface="Avenir Next LT Pro" panose="020B0504020202020204" pitchFamily="34" charset="0"/>
                <a:ea typeface="+mn-ea"/>
                <a:cs typeface="+mn-cs"/>
              </a:rPr>
              <a:t>Trusted partner with government and industry</a:t>
            </a:r>
          </a:p>
        </p:txBody>
      </p:sp>
      <p:sp>
        <p:nvSpPr>
          <p:cNvPr id="13" name="Rectangle: Rounded Corners 12">
            <a:extLst>
              <a:ext uri="{FF2B5EF4-FFF2-40B4-BE49-F238E27FC236}">
                <a16:creationId xmlns:a16="http://schemas.microsoft.com/office/drawing/2014/main" id="{A421512E-2926-048A-9C5D-EEDC513E7495}"/>
              </a:ext>
            </a:extLst>
          </p:cNvPr>
          <p:cNvSpPr/>
          <p:nvPr/>
        </p:nvSpPr>
        <p:spPr>
          <a:xfrm>
            <a:off x="430765" y="3423154"/>
            <a:ext cx="5593562" cy="766354"/>
          </a:xfrm>
          <a:prstGeom prst="roundRect">
            <a:avLst>
              <a:gd name="adj" fmla="val 9532"/>
            </a:avLst>
          </a:prstGeom>
          <a:solidFill>
            <a:srgbClr val="C000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600" b="1" i="0" u="none" strike="noStrike" kern="1200" cap="none" spc="0" normalizeH="0" baseline="0" noProof="0" dirty="0">
                <a:ln>
                  <a:noFill/>
                </a:ln>
                <a:solidFill>
                  <a:schemeClr val="bg1"/>
                </a:solidFill>
                <a:effectLst/>
                <a:uLnTx/>
                <a:uFillTx/>
                <a:latin typeface="Avenir Next LT Pro" panose="020B0504020202020204" pitchFamily="34" charset="0"/>
                <a:ea typeface="+mn-ea"/>
                <a:cs typeface="+mn-cs"/>
              </a:rPr>
              <a:t>Robust domestic demand and supply deficit</a:t>
            </a:r>
          </a:p>
        </p:txBody>
      </p:sp>
      <p:sp>
        <p:nvSpPr>
          <p:cNvPr id="15" name="Rectangle: Rounded Corners 14">
            <a:extLst>
              <a:ext uri="{FF2B5EF4-FFF2-40B4-BE49-F238E27FC236}">
                <a16:creationId xmlns:a16="http://schemas.microsoft.com/office/drawing/2014/main" id="{047F47F8-6C80-9F08-DBEC-AEDD231CC769}"/>
              </a:ext>
            </a:extLst>
          </p:cNvPr>
          <p:cNvSpPr/>
          <p:nvPr/>
        </p:nvSpPr>
        <p:spPr>
          <a:xfrm>
            <a:off x="430330" y="4360006"/>
            <a:ext cx="11330470" cy="766354"/>
          </a:xfrm>
          <a:prstGeom prst="roundRect">
            <a:avLst>
              <a:gd name="adj" fmla="val 9532"/>
            </a:avLst>
          </a:prstGeom>
          <a:solidFill>
            <a:srgbClr val="C000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600" b="1" i="0" u="none" strike="noStrike" kern="1200" cap="none" spc="0" normalizeH="0" baseline="0" noProof="0" dirty="0">
                <a:ln>
                  <a:noFill/>
                </a:ln>
                <a:solidFill>
                  <a:schemeClr val="bg1"/>
                </a:solidFill>
                <a:effectLst/>
                <a:uLnTx/>
                <a:uFillTx/>
                <a:latin typeface="Avenir Next LT Pro" panose="020B0504020202020204" pitchFamily="34" charset="0"/>
                <a:ea typeface="+mn-ea"/>
                <a:cs typeface="+mn-cs"/>
              </a:rPr>
              <a:t>Pursuing accretive acquisitions to further expand asset base</a:t>
            </a:r>
          </a:p>
        </p:txBody>
      </p:sp>
      <p:sp>
        <p:nvSpPr>
          <p:cNvPr id="4" name="TextBox 3">
            <a:extLst>
              <a:ext uri="{FF2B5EF4-FFF2-40B4-BE49-F238E27FC236}">
                <a16:creationId xmlns:a16="http://schemas.microsoft.com/office/drawing/2014/main" id="{29CCCCD0-1345-229C-F938-23CDE6FF9780}"/>
              </a:ext>
            </a:extLst>
          </p:cNvPr>
          <p:cNvSpPr txBox="1"/>
          <p:nvPr/>
        </p:nvSpPr>
        <p:spPr>
          <a:xfrm>
            <a:off x="358657" y="5644500"/>
            <a:ext cx="8785343" cy="646331"/>
          </a:xfrm>
          <a:prstGeom prst="rect">
            <a:avLst/>
          </a:prstGeom>
          <a:noFill/>
        </p:spPr>
        <p:txBody>
          <a:bodyPr wrap="square" rtlCol="0">
            <a:spAutoFit/>
          </a:bodyPr>
          <a:lstStyle/>
          <a:p>
            <a:r>
              <a:rPr lang="en-US" sz="900" dirty="0">
                <a:solidFill>
                  <a:schemeClr val="bg2"/>
                </a:solidFill>
                <a:latin typeface="+mj-lt"/>
              </a:rPr>
              <a:t>Notes:</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sz="900" dirty="0">
                <a:solidFill>
                  <a:schemeClr val="bg2"/>
                </a:solidFill>
                <a:latin typeface="+mj-lt"/>
              </a:rPr>
              <a:t>See "Advisories: Drilling Locations".</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sz="900" dirty="0">
                <a:solidFill>
                  <a:schemeClr val="bg2"/>
                </a:solidFill>
                <a:latin typeface="+mj-lt"/>
              </a:rPr>
              <a:t>Based on the December 31, 2023 GLJ Ltd. independent reserves evaluation. See "Advisories: Oil and Gas Reserves</a:t>
            </a:r>
            <a:r>
              <a:rPr lang="en-US" sz="800" dirty="0">
                <a:solidFill>
                  <a:schemeClr val="bg2"/>
                </a:solidFill>
              </a:rPr>
              <a:t>" and "Advisories: Oil and Gas Measures".</a:t>
            </a:r>
            <a:endParaRPr lang="en-US" sz="900" dirty="0">
              <a:solidFill>
                <a:schemeClr val="bg2"/>
              </a:solidFill>
              <a:latin typeface="+mj-lt"/>
            </a:endParaRPr>
          </a:p>
          <a:p>
            <a:endParaRPr lang="en-US" sz="900" dirty="0">
              <a:solidFill>
                <a:schemeClr val="bg2"/>
              </a:solidFill>
              <a:latin typeface="+mj-lt"/>
            </a:endParaRPr>
          </a:p>
        </p:txBody>
      </p:sp>
    </p:spTree>
    <p:extLst>
      <p:ext uri="{BB962C8B-B14F-4D97-AF65-F5344CB8AC3E}">
        <p14:creationId xmlns:p14="http://schemas.microsoft.com/office/powerpoint/2010/main" val="18931564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524CB27-3073-8916-F178-23E71E1E8818}"/>
              </a:ext>
            </a:extLst>
          </p:cNvPr>
          <p:cNvSpPr/>
          <p:nvPr/>
        </p:nvSpPr>
        <p:spPr>
          <a:xfrm>
            <a:off x="427780" y="1246098"/>
            <a:ext cx="2461294" cy="4612032"/>
          </a:xfrm>
          <a:prstGeom prst="roundRect">
            <a:avLst>
              <a:gd name="adj" fmla="val 6564"/>
            </a:avLst>
          </a:prstGeom>
          <a:solidFill>
            <a:srgbClr val="EEF0F1"/>
          </a:solidFill>
          <a:ln w="12700">
            <a:noFill/>
          </a:ln>
          <a:effectLst>
            <a:outerShdw blurRad="50800" dist="38100" dir="2700000" algn="tl" rotWithShape="0">
              <a:prstClr val="black">
                <a:alpha val="8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0" lang="en-US" sz="1600" b="1" i="0" u="none" strike="noStrike" kern="1200" cap="none" spc="0" normalizeH="0" baseline="0" noProof="0" dirty="0">
              <a:ln>
                <a:noFill/>
              </a:ln>
              <a:solidFill>
                <a:schemeClr val="bg1"/>
              </a:solidFill>
              <a:effectLst/>
              <a:uLnTx/>
              <a:uFillTx/>
              <a:latin typeface="Avenir Next LT Pro" panose="020B0504020202020204" pitchFamily="34" charset="0"/>
              <a:ea typeface="+mn-ea"/>
              <a:cs typeface="+mn-cs"/>
            </a:endParaRPr>
          </a:p>
        </p:txBody>
      </p:sp>
      <p:sp>
        <p:nvSpPr>
          <p:cNvPr id="2" name="Slide Number Placeholder 1">
            <a:extLst>
              <a:ext uri="{FF2B5EF4-FFF2-40B4-BE49-F238E27FC236}">
                <a16:creationId xmlns:a16="http://schemas.microsoft.com/office/drawing/2014/main" id="{BE209B5B-B96F-A44F-A7DF-20F5FF4B9E79}"/>
              </a:ext>
            </a:extLst>
          </p:cNvPr>
          <p:cNvSpPr>
            <a:spLocks noGrp="1"/>
          </p:cNvSpPr>
          <p:nvPr>
            <p:ph type="sldNum" sz="quarter" idx="12"/>
          </p:nvPr>
        </p:nvSpPr>
        <p:spPr/>
        <p:txBody>
          <a:bodyPr/>
          <a:lstStyle/>
          <a:p>
            <a:r>
              <a:rPr lang="en-CA" dirty="0"/>
              <a:t>Corporate Presentation  | </a:t>
            </a:r>
            <a:r>
              <a:rPr lang="en-CA" dirty="0">
                <a:solidFill>
                  <a:srgbClr val="EEF0F1"/>
                </a:solidFill>
                <a:latin typeface="Avenir Next LT Pro" panose="020B0504020202020204" pitchFamily="34" charset="0"/>
              </a:rPr>
              <a:t>February 2025 </a:t>
            </a:r>
            <a:r>
              <a:rPr lang="en-CA" dirty="0"/>
              <a:t>|  </a:t>
            </a:r>
            <a:fld id="{FEA607D4-8F18-4F51-B246-B81EEA981425}" type="slidenum">
              <a:rPr lang="en-CA" smtClean="0"/>
              <a:pPr/>
              <a:t>24</a:t>
            </a:fld>
            <a:endParaRPr lang="en-CA" dirty="0"/>
          </a:p>
        </p:txBody>
      </p:sp>
      <p:sp>
        <p:nvSpPr>
          <p:cNvPr id="3" name="Title 2">
            <a:extLst>
              <a:ext uri="{FF2B5EF4-FFF2-40B4-BE49-F238E27FC236}">
                <a16:creationId xmlns:a16="http://schemas.microsoft.com/office/drawing/2014/main" id="{823F903E-9199-295D-4E0C-60A1362E9686}"/>
              </a:ext>
            </a:extLst>
          </p:cNvPr>
          <p:cNvSpPr>
            <a:spLocks noGrp="1"/>
          </p:cNvSpPr>
          <p:nvPr>
            <p:ph type="title"/>
          </p:nvPr>
        </p:nvSpPr>
        <p:spPr/>
        <p:txBody>
          <a:bodyPr/>
          <a:lstStyle/>
          <a:p>
            <a:r>
              <a:rPr lang="en-CA" dirty="0"/>
              <a:t>Corporate Information and Contacts</a:t>
            </a:r>
          </a:p>
        </p:txBody>
      </p:sp>
      <p:sp>
        <p:nvSpPr>
          <p:cNvPr id="8" name="TextBox 7">
            <a:extLst>
              <a:ext uri="{FF2B5EF4-FFF2-40B4-BE49-F238E27FC236}">
                <a16:creationId xmlns:a16="http://schemas.microsoft.com/office/drawing/2014/main" id="{A25DC610-3854-2869-4457-3D1DFDD628EC}"/>
              </a:ext>
            </a:extLst>
          </p:cNvPr>
          <p:cNvSpPr txBox="1"/>
          <p:nvPr/>
        </p:nvSpPr>
        <p:spPr>
          <a:xfrm>
            <a:off x="7484726" y="1226311"/>
            <a:ext cx="3486150" cy="4833631"/>
          </a:xfrm>
          <a:prstGeom prst="rect">
            <a:avLst/>
          </a:prstGeom>
          <a:noFill/>
        </p:spPr>
        <p:txBody>
          <a:bodyPr wrap="square" anchor="ctr">
            <a:spAutoFit/>
          </a:bodyPr>
          <a:lstStyle/>
          <a:p>
            <a:pPr marL="0" marR="0" lvl="0" indent="0" algn="l" defTabSz="914400" rtl="0" eaLnBrk="1" fontAlgn="auto" latinLnBrk="0" hangingPunct="1">
              <a:lnSpc>
                <a:spcPct val="100000"/>
              </a:lnSpc>
              <a:buClr>
                <a:srgbClr val="5C869E"/>
              </a:buClr>
              <a:buSzTx/>
              <a:buFontTx/>
              <a:buNone/>
              <a:tabLst/>
              <a:defRPr/>
            </a:pPr>
            <a:r>
              <a:rPr kumimoji="0" lang="en-CA" altLang="en-US" b="1"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rPr>
              <a:t>Office Locations</a:t>
            </a:r>
          </a:p>
          <a:p>
            <a:pPr marL="0" marR="0" lvl="0" indent="0" algn="l" defTabSz="914400" rtl="0" eaLnBrk="1" fontAlgn="auto" latinLnBrk="0" hangingPunct="1">
              <a:lnSpc>
                <a:spcPct val="100000"/>
              </a:lnSpc>
              <a:buClr>
                <a:srgbClr val="5C869E"/>
              </a:buClr>
              <a:buSzTx/>
              <a:buFontTx/>
              <a:buNone/>
              <a:tabLst/>
              <a:defRPr/>
            </a:pPr>
            <a:endParaRPr kumimoji="0" lang="en-CA" altLang="en-US" sz="1300" b="1"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endParaRPr>
          </a:p>
          <a:p>
            <a:pPr marL="0" marR="0" lvl="0" indent="0" algn="l" defTabSz="914400" rtl="0" eaLnBrk="1" fontAlgn="auto" latinLnBrk="0" hangingPunct="1">
              <a:lnSpc>
                <a:spcPct val="100000"/>
              </a:lnSpc>
              <a:buClr>
                <a:srgbClr val="5C869E"/>
              </a:buClr>
              <a:buSzTx/>
              <a:buFontTx/>
              <a:buNone/>
              <a:tabLst/>
              <a:defRPr/>
            </a:pPr>
            <a:r>
              <a:rPr kumimoji="0" lang="en-CA" altLang="en-US" sz="1300" b="1" i="1" u="none" strike="noStrike" kern="1200" cap="none" spc="0" normalizeH="0" baseline="0" noProof="0" dirty="0">
                <a:ln>
                  <a:noFill/>
                </a:ln>
                <a:solidFill>
                  <a:srgbClr val="8FADED"/>
                </a:solidFill>
                <a:effectLst/>
                <a:uLnTx/>
                <a:uFillTx/>
                <a:latin typeface="Avenir Next LT Pro" panose="020B0504020202020204" pitchFamily="34" charset="0"/>
                <a:ea typeface="MS PGothic" panose="020B0600070205080204" pitchFamily="34" charset="-128"/>
              </a:rPr>
              <a:t>Head Office </a:t>
            </a:r>
          </a:p>
          <a:p>
            <a:pPr marL="0" marR="0" lvl="0" indent="0" algn="l" defTabSz="914400" rtl="0" eaLnBrk="1" fontAlgn="auto" latinLnBrk="0" hangingPunct="1">
              <a:lnSpc>
                <a:spcPct val="100000"/>
              </a:lnSpc>
              <a:spcBef>
                <a:spcPts val="0"/>
              </a:spcBef>
              <a:spcAft>
                <a:spcPts val="25"/>
              </a:spcAft>
              <a:buClr>
                <a:srgbClr val="5C869E"/>
              </a:buClr>
              <a:buSzTx/>
              <a:buFontTx/>
              <a:buNone/>
              <a:tabLst/>
              <a:defRPr/>
            </a:pPr>
            <a:r>
              <a:rPr kumimoji="0" lang="en-CA" altLang="en-US" sz="13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rPr>
              <a:t>Suite 4100, 350 7</a:t>
            </a:r>
            <a:r>
              <a:rPr kumimoji="0" lang="en-CA" altLang="en-US" sz="1300" b="0" i="0" u="none" strike="noStrike" kern="1200" cap="none" spc="0" normalizeH="0" baseline="30000" noProof="0" dirty="0">
                <a:ln>
                  <a:noFill/>
                </a:ln>
                <a:solidFill>
                  <a:srgbClr val="EEF0F1"/>
                </a:solidFill>
                <a:effectLst/>
                <a:uLnTx/>
                <a:uFillTx/>
                <a:latin typeface="Avenir Next LT Pro" panose="020B0504020202020204" pitchFamily="34" charset="0"/>
                <a:ea typeface="MS PGothic" panose="020B0600070205080204" pitchFamily="34" charset="-128"/>
              </a:rPr>
              <a:t>th</a:t>
            </a:r>
            <a:r>
              <a:rPr kumimoji="0" lang="en-CA" altLang="en-US" sz="13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rPr>
              <a:t> Ave SW</a:t>
            </a:r>
            <a:br>
              <a:rPr kumimoji="0" lang="en-CA" altLang="en-US" sz="13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rPr>
            </a:br>
            <a:r>
              <a:rPr kumimoji="0" lang="en-CA" altLang="en-US" sz="13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rPr>
              <a:t>Calgary, AB T2P 3N9</a:t>
            </a:r>
          </a:p>
          <a:p>
            <a:pPr marL="0" marR="0" lvl="0" indent="0" algn="l" defTabSz="914400" rtl="0" eaLnBrk="1" fontAlgn="auto" latinLnBrk="0" hangingPunct="1">
              <a:lnSpc>
                <a:spcPct val="100000"/>
              </a:lnSpc>
              <a:spcBef>
                <a:spcPts val="0"/>
              </a:spcBef>
              <a:spcAft>
                <a:spcPts val="25"/>
              </a:spcAft>
              <a:buClr>
                <a:srgbClr val="5C869E"/>
              </a:buClr>
              <a:buSzTx/>
              <a:buFontTx/>
              <a:buNone/>
              <a:tabLst/>
              <a:defRPr/>
            </a:pPr>
            <a:r>
              <a:rPr kumimoji="0" lang="en-CA" altLang="en-US" sz="13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rPr>
              <a:t>Office: (403) 750-4400</a:t>
            </a:r>
            <a:br>
              <a:rPr kumimoji="0" lang="en-CA" altLang="en-US" sz="13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rPr>
            </a:br>
            <a:r>
              <a:rPr kumimoji="0" lang="en-CA" altLang="en-US" sz="13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rPr>
              <a:t>Website: www.touchstoneexploration.com </a:t>
            </a:r>
            <a:br>
              <a:rPr kumimoji="0" lang="en-CA" altLang="en-US" sz="13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rPr>
            </a:br>
            <a:r>
              <a:rPr kumimoji="0" lang="en-CA" altLang="en-US" sz="13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rPr>
              <a:t>Fax: (403) 266-5794</a:t>
            </a:r>
            <a:br>
              <a:rPr kumimoji="0" lang="en-CA" altLang="en-US" sz="13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rPr>
            </a:br>
            <a:r>
              <a:rPr kumimoji="0" lang="en-CA" altLang="en-US" sz="13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rPr>
              <a:t>info@touchstoneexploration.com </a:t>
            </a:r>
          </a:p>
          <a:p>
            <a:pPr marL="0" marR="0" lvl="0" indent="0" algn="l" defTabSz="914400" rtl="0" eaLnBrk="1" fontAlgn="auto" latinLnBrk="0" hangingPunct="1">
              <a:lnSpc>
                <a:spcPct val="100000"/>
              </a:lnSpc>
              <a:spcBef>
                <a:spcPct val="20000"/>
              </a:spcBef>
              <a:spcAft>
                <a:spcPts val="0"/>
              </a:spcAft>
              <a:buClr>
                <a:srgbClr val="5C869E"/>
              </a:buClr>
              <a:buSzTx/>
              <a:buFontTx/>
              <a:buNone/>
              <a:tabLst/>
              <a:defRPr/>
            </a:pPr>
            <a:endParaRPr kumimoji="0" lang="en-CA" altLang="en-US" sz="10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endParaRPr>
          </a:p>
          <a:p>
            <a:pPr marL="0" marR="0" lvl="0" indent="0" algn="l" defTabSz="914400" rtl="0" eaLnBrk="1" fontAlgn="auto" latinLnBrk="0" hangingPunct="1">
              <a:lnSpc>
                <a:spcPct val="100000"/>
              </a:lnSpc>
              <a:spcBef>
                <a:spcPts val="0"/>
              </a:spcBef>
              <a:spcAft>
                <a:spcPts val="300"/>
              </a:spcAft>
              <a:buClr>
                <a:srgbClr val="5C869E"/>
              </a:buClr>
              <a:buSzTx/>
              <a:buFontTx/>
              <a:buNone/>
              <a:tabLst/>
              <a:defRPr/>
            </a:pPr>
            <a:r>
              <a:rPr kumimoji="0" lang="en-CA" altLang="en-US" sz="1300" b="1" i="1" u="none" strike="noStrike" kern="1200" cap="none" spc="0" normalizeH="0" baseline="0" noProof="0" dirty="0">
                <a:ln>
                  <a:noFill/>
                </a:ln>
                <a:solidFill>
                  <a:srgbClr val="8FADED"/>
                </a:solidFill>
                <a:effectLst/>
                <a:uLnTx/>
                <a:uFillTx/>
                <a:latin typeface="Avenir Next LT Pro" panose="020B0504020202020204" pitchFamily="34" charset="0"/>
                <a:ea typeface="MS PGothic" panose="020B0600070205080204" pitchFamily="34" charset="-128"/>
              </a:rPr>
              <a:t>Trinidad Offices</a:t>
            </a:r>
          </a:p>
          <a:p>
            <a:pPr marL="0" marR="0" lvl="0" indent="0" algn="l" defTabSz="914400" rtl="0" eaLnBrk="1" fontAlgn="auto" latinLnBrk="0" hangingPunct="1">
              <a:lnSpc>
                <a:spcPct val="100000"/>
              </a:lnSpc>
              <a:spcBef>
                <a:spcPts val="0"/>
              </a:spcBef>
              <a:spcAft>
                <a:spcPts val="25"/>
              </a:spcAft>
              <a:buClr>
                <a:srgbClr val="5C869E"/>
              </a:buClr>
              <a:buSzTx/>
              <a:buFontTx/>
              <a:buNone/>
              <a:tabLst/>
              <a:defRPr/>
            </a:pPr>
            <a:endParaRPr kumimoji="0" lang="en-CA" altLang="en-US" sz="700" b="0" i="1"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endParaRPr>
          </a:p>
          <a:p>
            <a:pPr marL="0" marR="0" lvl="0" indent="0" algn="l" defTabSz="914400" rtl="0" eaLnBrk="1" fontAlgn="auto" latinLnBrk="0" hangingPunct="1">
              <a:lnSpc>
                <a:spcPct val="100000"/>
              </a:lnSpc>
              <a:spcBef>
                <a:spcPts val="0"/>
              </a:spcBef>
              <a:spcAft>
                <a:spcPts val="25"/>
              </a:spcAft>
              <a:buClr>
                <a:srgbClr val="5C869E"/>
              </a:buClr>
              <a:buSzTx/>
              <a:buFontTx/>
              <a:buNone/>
              <a:tabLst/>
              <a:defRPr/>
            </a:pPr>
            <a:r>
              <a:rPr kumimoji="0" lang="en-CA" altLang="en-US" sz="1300" b="0" i="1"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rPr>
              <a:t>Touchstone Exploration (Trinidad) Ltd.</a:t>
            </a:r>
            <a:br>
              <a:rPr kumimoji="0" lang="en-CA" altLang="en-US" sz="13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rPr>
            </a:br>
            <a:r>
              <a:rPr lang="en-CA" altLang="en-US" sz="1300" dirty="0">
                <a:solidFill>
                  <a:srgbClr val="EEF0F1"/>
                </a:solidFill>
                <a:latin typeface="Avenir Next LT Pro" panose="020B0504020202020204" pitchFamily="34" charset="0"/>
                <a:ea typeface="MS PGothic" panose="020B0600070205080204" pitchFamily="34" charset="-128"/>
              </a:rPr>
              <a:t>Unit 416A, South Park Plaza</a:t>
            </a:r>
          </a:p>
          <a:p>
            <a:pPr marL="0" marR="0" lvl="0" indent="0" algn="l" defTabSz="914400" rtl="0" eaLnBrk="1" fontAlgn="auto" latinLnBrk="0" hangingPunct="1">
              <a:lnSpc>
                <a:spcPct val="100000"/>
              </a:lnSpc>
              <a:spcBef>
                <a:spcPts val="0"/>
              </a:spcBef>
              <a:spcAft>
                <a:spcPts val="25"/>
              </a:spcAft>
              <a:buClr>
                <a:srgbClr val="5C869E"/>
              </a:buClr>
              <a:buSzTx/>
              <a:buFontTx/>
              <a:buNone/>
              <a:tabLst/>
              <a:defRPr/>
            </a:pPr>
            <a:r>
              <a:rPr lang="en-CA" altLang="en-US" sz="1300" dirty="0">
                <a:solidFill>
                  <a:srgbClr val="EEF0F1"/>
                </a:solidFill>
                <a:latin typeface="Avenir Next LT Pro" panose="020B0504020202020204" pitchFamily="34" charset="0"/>
                <a:ea typeface="MS PGothic" panose="020B0600070205080204" pitchFamily="34" charset="-128"/>
              </a:rPr>
              <a:t>Tarouba Link Road</a:t>
            </a:r>
            <a:endParaRPr kumimoji="0" lang="en-CA" altLang="en-US" sz="13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endParaRPr>
          </a:p>
          <a:p>
            <a:pPr marL="0" marR="0" lvl="0" indent="0" algn="l" defTabSz="914400" rtl="0" eaLnBrk="1" fontAlgn="auto" latinLnBrk="0" hangingPunct="1">
              <a:lnSpc>
                <a:spcPct val="100000"/>
              </a:lnSpc>
              <a:spcBef>
                <a:spcPts val="0"/>
              </a:spcBef>
              <a:spcAft>
                <a:spcPts val="25"/>
              </a:spcAft>
              <a:buClr>
                <a:srgbClr val="5C869E"/>
              </a:buClr>
              <a:buSzTx/>
              <a:buFontTx/>
              <a:buNone/>
              <a:tabLst/>
              <a:defRPr/>
            </a:pPr>
            <a:r>
              <a:rPr lang="en-CA" altLang="en-US" sz="1300" dirty="0">
                <a:solidFill>
                  <a:srgbClr val="EEF0F1"/>
                </a:solidFill>
                <a:latin typeface="Avenir Next LT Pro" panose="020B0504020202020204" pitchFamily="34" charset="0"/>
                <a:ea typeface="MS PGothic" panose="020B0600070205080204" pitchFamily="34" charset="-128"/>
              </a:rPr>
              <a:t>San Fernando</a:t>
            </a:r>
            <a:r>
              <a:rPr kumimoji="0" lang="en-CA" altLang="en-US" sz="13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rPr>
              <a:t>, Trinidad</a:t>
            </a:r>
          </a:p>
          <a:p>
            <a:pPr marL="0" marR="0" lvl="0" indent="0" algn="l" defTabSz="914400" rtl="0" eaLnBrk="1" fontAlgn="auto" latinLnBrk="0" hangingPunct="1">
              <a:lnSpc>
                <a:spcPct val="100000"/>
              </a:lnSpc>
              <a:buClr>
                <a:srgbClr val="5C869E"/>
              </a:buClr>
              <a:buSzTx/>
              <a:buFontTx/>
              <a:buNone/>
              <a:tabLst/>
              <a:defRPr/>
            </a:pPr>
            <a:r>
              <a:rPr kumimoji="0" lang="en-CA" altLang="en-US" sz="13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rPr>
              <a:t>Office: (868) </a:t>
            </a:r>
            <a:r>
              <a:rPr lang="en-CA" altLang="en-US" sz="1300" dirty="0">
                <a:solidFill>
                  <a:srgbClr val="EEF0F1"/>
                </a:solidFill>
                <a:latin typeface="Avenir Next LT Pro" panose="020B0504020202020204" pitchFamily="34" charset="0"/>
                <a:ea typeface="MS PGothic" panose="020B0600070205080204" pitchFamily="34" charset="-128"/>
              </a:rPr>
              <a:t>218</a:t>
            </a:r>
            <a:r>
              <a:rPr kumimoji="0" lang="en-CA" altLang="en-US" sz="13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rPr>
              <a:t>-7411</a:t>
            </a:r>
          </a:p>
          <a:p>
            <a:pPr marL="0" marR="0" lvl="0" indent="0" algn="l" defTabSz="914400" rtl="0" eaLnBrk="1" fontAlgn="auto" latinLnBrk="0" hangingPunct="1">
              <a:lnSpc>
                <a:spcPct val="100000"/>
              </a:lnSpc>
              <a:buClr>
                <a:srgbClr val="5C869E"/>
              </a:buClr>
              <a:buSzTx/>
              <a:buFontTx/>
              <a:buNone/>
              <a:tabLst/>
              <a:defRPr/>
            </a:pPr>
            <a:endParaRPr kumimoji="0" lang="en-CA" altLang="en-US" sz="7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endParaRPr>
          </a:p>
          <a:p>
            <a:pPr marL="0" marR="0" lvl="0" indent="0" algn="l" defTabSz="914400" rtl="0" eaLnBrk="1" fontAlgn="auto" latinLnBrk="0" hangingPunct="1">
              <a:lnSpc>
                <a:spcPct val="100000"/>
              </a:lnSpc>
              <a:buClr>
                <a:srgbClr val="5C869E"/>
              </a:buClr>
              <a:buSzTx/>
              <a:buFontTx/>
              <a:buNone/>
              <a:tabLst/>
              <a:defRPr/>
            </a:pPr>
            <a:r>
              <a:rPr kumimoji="0" lang="en-CA" altLang="en-US" sz="1300" i="1" u="none" strike="noStrike" kern="1200" cap="none" spc="0" normalizeH="0" baseline="0" noProof="0" dirty="0">
                <a:ln>
                  <a:noFill/>
                </a:ln>
                <a:solidFill>
                  <a:schemeClr val="bg1"/>
                </a:solidFill>
                <a:effectLst/>
                <a:uLnTx/>
                <a:uFillTx/>
                <a:latin typeface="Avenir Next LT Pro" panose="020B0504020202020204" pitchFamily="34" charset="0"/>
                <a:ea typeface="MS PGothic" panose="020B0600070205080204" pitchFamily="34" charset="-128"/>
              </a:rPr>
              <a:t>Primera Oil and Gas Limited </a:t>
            </a:r>
          </a:p>
          <a:p>
            <a:pPr marL="0" marR="0" lvl="0" indent="0" algn="l" defTabSz="914400" rtl="0" eaLnBrk="1" fontAlgn="auto" latinLnBrk="0" hangingPunct="1">
              <a:lnSpc>
                <a:spcPct val="100000"/>
              </a:lnSpc>
              <a:spcBef>
                <a:spcPts val="24"/>
              </a:spcBef>
              <a:spcAft>
                <a:spcPts val="25"/>
              </a:spcAft>
              <a:buClr>
                <a:srgbClr val="5C869E"/>
              </a:buClr>
              <a:buSzTx/>
              <a:buFontTx/>
              <a:buNone/>
              <a:tabLst/>
              <a:defRPr/>
            </a:pPr>
            <a:r>
              <a:rPr kumimoji="0" lang="en-CA" altLang="en-US" sz="13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rPr>
              <a:t>14 Sydney Street</a:t>
            </a:r>
          </a:p>
          <a:p>
            <a:pPr marL="0" marR="0" lvl="0" indent="0" algn="l" defTabSz="914400" rtl="0" eaLnBrk="1" fontAlgn="auto" latinLnBrk="0" hangingPunct="1">
              <a:lnSpc>
                <a:spcPct val="100000"/>
              </a:lnSpc>
              <a:spcBef>
                <a:spcPts val="0"/>
              </a:spcBef>
              <a:spcAft>
                <a:spcPts val="25"/>
              </a:spcAft>
              <a:buClr>
                <a:srgbClr val="5C869E"/>
              </a:buClr>
              <a:buSzTx/>
              <a:buFontTx/>
              <a:buNone/>
              <a:tabLst/>
              <a:defRPr/>
            </a:pPr>
            <a:r>
              <a:rPr kumimoji="0" lang="en-CA" altLang="en-US" sz="13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rPr>
              <a:t>Rio Claro, Trinidad</a:t>
            </a:r>
          </a:p>
          <a:p>
            <a:pPr marL="0" marR="0" lvl="0" indent="0" algn="l" defTabSz="914400" rtl="0" eaLnBrk="1" fontAlgn="auto" latinLnBrk="0" hangingPunct="1">
              <a:lnSpc>
                <a:spcPct val="100000"/>
              </a:lnSpc>
              <a:spcBef>
                <a:spcPts val="0"/>
              </a:spcBef>
              <a:spcAft>
                <a:spcPts val="25"/>
              </a:spcAft>
              <a:buClr>
                <a:srgbClr val="5C869E"/>
              </a:buClr>
              <a:buSzTx/>
              <a:buFontTx/>
              <a:buNone/>
              <a:tabLst/>
              <a:defRPr/>
            </a:pPr>
            <a:r>
              <a:rPr kumimoji="0" lang="en-CA" altLang="en-US" sz="13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rPr>
              <a:t>Office: (868) 677-7411</a:t>
            </a:r>
          </a:p>
          <a:p>
            <a:pPr marL="0" marR="0" lvl="0" indent="0" algn="l" defTabSz="914400" rtl="0" eaLnBrk="1" fontAlgn="auto" latinLnBrk="0" hangingPunct="1">
              <a:lnSpc>
                <a:spcPct val="100000"/>
              </a:lnSpc>
              <a:spcBef>
                <a:spcPct val="20000"/>
              </a:spcBef>
              <a:spcAft>
                <a:spcPts val="238"/>
              </a:spcAft>
              <a:buClr>
                <a:srgbClr val="5C869E"/>
              </a:buClr>
              <a:buSzTx/>
              <a:buFontTx/>
              <a:buNone/>
              <a:tabLst/>
              <a:defRPr/>
            </a:pPr>
            <a:endParaRPr kumimoji="0" lang="en-CA" altLang="en-US" sz="13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endParaRPr>
          </a:p>
        </p:txBody>
      </p:sp>
      <p:sp>
        <p:nvSpPr>
          <p:cNvPr id="9" name="TextBox 8">
            <a:extLst>
              <a:ext uri="{FF2B5EF4-FFF2-40B4-BE49-F238E27FC236}">
                <a16:creationId xmlns:a16="http://schemas.microsoft.com/office/drawing/2014/main" id="{09E1658A-B8CC-229F-1BC5-15DE5D1A9D60}"/>
              </a:ext>
            </a:extLst>
          </p:cNvPr>
          <p:cNvSpPr txBox="1"/>
          <p:nvPr/>
        </p:nvSpPr>
        <p:spPr>
          <a:xfrm>
            <a:off x="3495482" y="1098584"/>
            <a:ext cx="3754392" cy="5010602"/>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
                <a:srgbClr val="5C869E"/>
              </a:buClr>
              <a:buSzTx/>
              <a:buFontTx/>
              <a:buNone/>
              <a:tabLst/>
              <a:defRPr/>
            </a:pPr>
            <a:r>
              <a:rPr kumimoji="0" lang="en-CA" altLang="en-US" b="1"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rPr>
              <a:t>Contacts</a:t>
            </a:r>
            <a:endParaRPr kumimoji="0" lang="en-CA" altLang="en-US"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endParaRPr>
          </a:p>
          <a:p>
            <a:pPr marL="0" marR="0" lvl="0" indent="0" algn="l" defTabSz="914400" rtl="0" eaLnBrk="1" fontAlgn="auto" latinLnBrk="0" hangingPunct="1">
              <a:lnSpc>
                <a:spcPct val="100000"/>
              </a:lnSpc>
              <a:spcBef>
                <a:spcPts val="0"/>
              </a:spcBef>
              <a:spcAft>
                <a:spcPts val="0"/>
              </a:spcAft>
              <a:buClr>
                <a:srgbClr val="5C869E"/>
              </a:buClr>
              <a:buSzTx/>
              <a:buFontTx/>
              <a:buNone/>
              <a:tabLst/>
              <a:defRPr/>
            </a:pPr>
            <a:endParaRPr kumimoji="0" lang="en-CA" altLang="en-US" sz="13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endParaRPr>
          </a:p>
          <a:p>
            <a:pPr marL="0" marR="0" lvl="0" indent="0" algn="l" defTabSz="914400" rtl="0" eaLnBrk="1" fontAlgn="auto" latinLnBrk="0" hangingPunct="1">
              <a:lnSpc>
                <a:spcPct val="100000"/>
              </a:lnSpc>
              <a:spcBef>
                <a:spcPts val="0"/>
              </a:spcBef>
              <a:spcAft>
                <a:spcPts val="25"/>
              </a:spcAft>
              <a:buClr>
                <a:srgbClr val="5C869E"/>
              </a:buClr>
              <a:buSzTx/>
              <a:buFontTx/>
              <a:buNone/>
              <a:tabLst/>
              <a:defRPr/>
            </a:pPr>
            <a:r>
              <a:rPr kumimoji="0" lang="en-CA" altLang="en-US" sz="1300" b="1" i="1" u="none" strike="noStrike" kern="1200" cap="none" spc="0" normalizeH="0" baseline="0" noProof="0" dirty="0">
                <a:ln>
                  <a:noFill/>
                </a:ln>
                <a:solidFill>
                  <a:srgbClr val="8FADED"/>
                </a:solidFill>
                <a:effectLst/>
                <a:uLnTx/>
                <a:uFillTx/>
                <a:latin typeface="Avenir Next LT Pro" panose="020B0504020202020204" pitchFamily="34" charset="0"/>
                <a:ea typeface="MS PGothic" panose="020B0600070205080204" pitchFamily="34" charset="-128"/>
              </a:rPr>
              <a:t>Paul R. Baay</a:t>
            </a:r>
          </a:p>
          <a:p>
            <a:pPr marL="0" marR="0" lvl="0" indent="0" algn="l" defTabSz="914400" rtl="0" eaLnBrk="1" fontAlgn="auto" latinLnBrk="0" hangingPunct="1">
              <a:lnSpc>
                <a:spcPct val="100000"/>
              </a:lnSpc>
              <a:spcBef>
                <a:spcPts val="0"/>
              </a:spcBef>
              <a:spcAft>
                <a:spcPts val="25"/>
              </a:spcAft>
              <a:buClr>
                <a:srgbClr val="5C869E"/>
              </a:buClr>
              <a:buSzTx/>
              <a:buFontTx/>
              <a:buNone/>
              <a:tabLst/>
              <a:defRPr/>
            </a:pPr>
            <a:r>
              <a:rPr kumimoji="0" lang="en-CA" altLang="en-US" sz="13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rPr>
              <a:t>President and Chief Executive Officer</a:t>
            </a:r>
          </a:p>
          <a:p>
            <a:pPr marL="0" marR="0" lvl="0" indent="0" algn="l" defTabSz="914400" rtl="0" eaLnBrk="1" fontAlgn="auto" latinLnBrk="0" hangingPunct="1">
              <a:lnSpc>
                <a:spcPct val="100000"/>
              </a:lnSpc>
              <a:spcBef>
                <a:spcPts val="0"/>
              </a:spcBef>
              <a:spcAft>
                <a:spcPts val="25"/>
              </a:spcAft>
              <a:buClr>
                <a:srgbClr val="5C869E"/>
              </a:buClr>
              <a:buSzTx/>
              <a:buFontTx/>
              <a:buNone/>
              <a:tabLst/>
              <a:defRPr/>
            </a:pPr>
            <a:r>
              <a:rPr kumimoji="0" lang="en-CA" altLang="en-US" sz="13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rPr>
              <a:t>pbaay@touchstoneexploration.com</a:t>
            </a:r>
          </a:p>
          <a:p>
            <a:pPr marL="0" marR="0" lvl="0" indent="0" algn="l" defTabSz="914400" rtl="0" eaLnBrk="1" fontAlgn="auto" latinLnBrk="0" hangingPunct="1">
              <a:lnSpc>
                <a:spcPct val="100000"/>
              </a:lnSpc>
              <a:spcBef>
                <a:spcPts val="0"/>
              </a:spcBef>
              <a:spcAft>
                <a:spcPts val="25"/>
              </a:spcAft>
              <a:buClr>
                <a:srgbClr val="5C869E"/>
              </a:buClr>
              <a:buSzTx/>
              <a:buFontTx/>
              <a:buNone/>
              <a:tabLst/>
              <a:defRPr/>
            </a:pPr>
            <a:r>
              <a:rPr kumimoji="0" lang="en-CA" altLang="en-US" sz="13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rPr>
              <a:t>(403) 750-4488</a:t>
            </a:r>
          </a:p>
          <a:p>
            <a:pPr marL="0" marR="0" lvl="0" indent="0" algn="l" defTabSz="914400" rtl="0" eaLnBrk="1" fontAlgn="auto" latinLnBrk="0" hangingPunct="1">
              <a:lnSpc>
                <a:spcPct val="100000"/>
              </a:lnSpc>
              <a:spcBef>
                <a:spcPct val="20000"/>
              </a:spcBef>
              <a:spcAft>
                <a:spcPts val="0"/>
              </a:spcAft>
              <a:buClr>
                <a:srgbClr val="5C869E"/>
              </a:buClr>
              <a:buSzTx/>
              <a:buFontTx/>
              <a:buNone/>
              <a:tabLst/>
              <a:defRPr/>
            </a:pPr>
            <a:endParaRPr kumimoji="0" lang="en-CA" altLang="en-US" sz="1000" b="0" i="0" u="none" strike="noStrike" kern="1200" cap="none" spc="0" normalizeH="0" baseline="0" noProof="0" dirty="0">
              <a:ln>
                <a:noFill/>
              </a:ln>
              <a:solidFill>
                <a:srgbClr val="8FADED"/>
              </a:solidFill>
              <a:effectLst/>
              <a:uLnTx/>
              <a:uFillTx/>
              <a:latin typeface="Avenir Next LT Pro" panose="020B0504020202020204" pitchFamily="34" charset="0"/>
              <a:ea typeface="MS PGothic" panose="020B0600070205080204" pitchFamily="34" charset="-128"/>
            </a:endParaRPr>
          </a:p>
          <a:p>
            <a:pPr marL="0" marR="0" lvl="0" indent="0" algn="l" defTabSz="914400" rtl="0" eaLnBrk="1" fontAlgn="auto" latinLnBrk="0" hangingPunct="1">
              <a:lnSpc>
                <a:spcPct val="100000"/>
              </a:lnSpc>
              <a:spcBef>
                <a:spcPts val="0"/>
              </a:spcBef>
              <a:spcAft>
                <a:spcPts val="25"/>
              </a:spcAft>
              <a:buClr>
                <a:srgbClr val="5C869E"/>
              </a:buClr>
              <a:buSzTx/>
              <a:buFontTx/>
              <a:buNone/>
              <a:tabLst/>
              <a:defRPr/>
            </a:pPr>
            <a:r>
              <a:rPr kumimoji="0" lang="en-CA" altLang="en-US" sz="1300" b="1" i="1" u="none" strike="noStrike" kern="1200" cap="none" spc="0" normalizeH="0" baseline="0" noProof="0" dirty="0">
                <a:ln>
                  <a:noFill/>
                </a:ln>
                <a:solidFill>
                  <a:srgbClr val="8FADED"/>
                </a:solidFill>
                <a:effectLst/>
                <a:uLnTx/>
                <a:uFillTx/>
                <a:latin typeface="Avenir Next LT Pro" panose="020B0504020202020204" pitchFamily="34" charset="0"/>
                <a:ea typeface="MS PGothic" panose="020B0600070205080204" pitchFamily="34" charset="-128"/>
              </a:rPr>
              <a:t>Scott Budau</a:t>
            </a:r>
          </a:p>
          <a:p>
            <a:pPr marL="0" marR="0" lvl="0" indent="0" algn="l" defTabSz="914400" rtl="0" eaLnBrk="1" fontAlgn="auto" latinLnBrk="0" hangingPunct="1">
              <a:lnSpc>
                <a:spcPct val="100000"/>
              </a:lnSpc>
              <a:spcBef>
                <a:spcPts val="0"/>
              </a:spcBef>
              <a:spcAft>
                <a:spcPts val="25"/>
              </a:spcAft>
              <a:buClr>
                <a:srgbClr val="5C869E"/>
              </a:buClr>
              <a:buSzTx/>
              <a:buFontTx/>
              <a:buNone/>
              <a:tabLst/>
              <a:defRPr/>
            </a:pPr>
            <a:r>
              <a:rPr kumimoji="0" lang="en-CA" altLang="en-US" sz="13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rPr>
              <a:t>Chief Financial Officer</a:t>
            </a:r>
          </a:p>
          <a:p>
            <a:pPr marL="0" marR="0" lvl="0" indent="0" algn="l" defTabSz="914400" rtl="0" eaLnBrk="1" fontAlgn="auto" latinLnBrk="0" hangingPunct="1">
              <a:lnSpc>
                <a:spcPct val="100000"/>
              </a:lnSpc>
              <a:spcBef>
                <a:spcPts val="0"/>
              </a:spcBef>
              <a:spcAft>
                <a:spcPts val="25"/>
              </a:spcAft>
              <a:buClr>
                <a:srgbClr val="5C869E"/>
              </a:buClr>
              <a:buSzTx/>
              <a:buFontTx/>
              <a:buNone/>
              <a:tabLst/>
              <a:defRPr/>
            </a:pPr>
            <a:r>
              <a:rPr kumimoji="0" lang="en-CA" altLang="en-US" sz="13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rPr>
              <a:t>sbudau@touchstoneexploration.com</a:t>
            </a:r>
          </a:p>
          <a:p>
            <a:pPr marL="0" marR="0" lvl="0" indent="0" algn="l" defTabSz="914400" rtl="0" eaLnBrk="1" fontAlgn="auto" latinLnBrk="0" hangingPunct="1">
              <a:lnSpc>
                <a:spcPct val="100000"/>
              </a:lnSpc>
              <a:spcBef>
                <a:spcPts val="0"/>
              </a:spcBef>
              <a:spcAft>
                <a:spcPts val="25"/>
              </a:spcAft>
              <a:buClr>
                <a:srgbClr val="5C869E"/>
              </a:buClr>
              <a:buSzTx/>
              <a:buFontTx/>
              <a:buNone/>
              <a:tabLst/>
              <a:defRPr/>
            </a:pPr>
            <a:r>
              <a:rPr kumimoji="0" lang="en-CA" altLang="en-US" sz="13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rPr>
              <a:t>(403) 750-4445</a:t>
            </a:r>
          </a:p>
          <a:p>
            <a:pPr marL="0" marR="0" lvl="0" indent="0" algn="l" defTabSz="914400" rtl="0" eaLnBrk="1" fontAlgn="auto" latinLnBrk="0" hangingPunct="1">
              <a:lnSpc>
                <a:spcPct val="100000"/>
              </a:lnSpc>
              <a:spcBef>
                <a:spcPts val="25"/>
              </a:spcBef>
              <a:spcAft>
                <a:spcPts val="0"/>
              </a:spcAft>
              <a:buClr>
                <a:srgbClr val="5C869E"/>
              </a:buClr>
              <a:buSzTx/>
              <a:buFontTx/>
              <a:buNone/>
              <a:tabLst/>
              <a:defRPr/>
            </a:pPr>
            <a:endParaRPr kumimoji="0" lang="en-CA" altLang="en-US" sz="10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endParaRPr>
          </a:p>
          <a:p>
            <a:pPr marL="0" marR="0" lvl="0" indent="0" algn="l" defTabSz="914400" rtl="0" eaLnBrk="1" fontAlgn="auto" latinLnBrk="0" hangingPunct="1">
              <a:lnSpc>
                <a:spcPct val="100000"/>
              </a:lnSpc>
              <a:spcBef>
                <a:spcPts val="0"/>
              </a:spcBef>
              <a:spcAft>
                <a:spcPts val="25"/>
              </a:spcAft>
              <a:buClr>
                <a:srgbClr val="5C869E"/>
              </a:buClr>
              <a:buSzTx/>
              <a:buFontTx/>
              <a:buNone/>
              <a:tabLst/>
              <a:defRPr/>
            </a:pPr>
            <a:r>
              <a:rPr kumimoji="0" lang="en-CA" altLang="en-US" sz="1300" b="1" i="1" u="none" strike="noStrike" kern="1200" cap="none" spc="0" normalizeH="0" baseline="0" noProof="0" dirty="0">
                <a:ln>
                  <a:noFill/>
                </a:ln>
                <a:solidFill>
                  <a:srgbClr val="8FADED"/>
                </a:solidFill>
                <a:effectLst/>
                <a:uLnTx/>
                <a:uFillTx/>
                <a:latin typeface="Avenir Next LT Pro" panose="020B0504020202020204" pitchFamily="34" charset="0"/>
                <a:ea typeface="MS PGothic" panose="020B0600070205080204" pitchFamily="34" charset="-128"/>
              </a:rPr>
              <a:t>Brian Hollingshead</a:t>
            </a:r>
          </a:p>
          <a:p>
            <a:pPr marL="0" marR="0" lvl="0" indent="0" algn="l" defTabSz="914400" rtl="0" eaLnBrk="1" fontAlgn="auto" latinLnBrk="0" hangingPunct="1">
              <a:lnSpc>
                <a:spcPct val="100000"/>
              </a:lnSpc>
              <a:spcBef>
                <a:spcPts val="0"/>
              </a:spcBef>
              <a:spcAft>
                <a:spcPts val="25"/>
              </a:spcAft>
              <a:buClr>
                <a:srgbClr val="5C869E"/>
              </a:buClr>
              <a:buSzTx/>
              <a:buFontTx/>
              <a:buNone/>
              <a:tabLst/>
              <a:defRPr/>
            </a:pPr>
            <a:r>
              <a:rPr lang="en-US" sz="1300" dirty="0">
                <a:solidFill>
                  <a:srgbClr val="EEF0F1"/>
                </a:solidFill>
                <a:latin typeface="Avenir Next LT Pro" panose="020B0504020202020204" pitchFamily="34" charset="0"/>
              </a:rPr>
              <a:t>Executive Vice President, Engineering and Business Development </a:t>
            </a:r>
            <a:r>
              <a:rPr kumimoji="0" lang="en-CA" altLang="en-US" sz="13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rPr>
              <a:t>bhollingshead@touchstoneexploration.com</a:t>
            </a:r>
          </a:p>
          <a:p>
            <a:pPr marL="0" marR="0" lvl="0" indent="0" algn="l" defTabSz="914400" rtl="0" eaLnBrk="1" fontAlgn="auto" latinLnBrk="0" hangingPunct="1">
              <a:lnSpc>
                <a:spcPct val="100000"/>
              </a:lnSpc>
              <a:spcBef>
                <a:spcPts val="0"/>
              </a:spcBef>
              <a:spcAft>
                <a:spcPts val="25"/>
              </a:spcAft>
              <a:buClr>
                <a:srgbClr val="5C869E"/>
              </a:buClr>
              <a:buSzTx/>
              <a:buFontTx/>
              <a:buNone/>
              <a:tabLst/>
              <a:defRPr/>
            </a:pPr>
            <a:r>
              <a:rPr lang="en-CA" sz="1300" dirty="0">
                <a:solidFill>
                  <a:srgbClr val="EEF0F1"/>
                </a:solidFill>
                <a:latin typeface="Avenir Next LT Pro" panose="020B0504020202020204" pitchFamily="34" charset="0"/>
              </a:rPr>
              <a:t>(403) 750-4450</a:t>
            </a:r>
            <a:endParaRPr kumimoji="0" lang="en-CA" altLang="en-US" sz="13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endParaRPr>
          </a:p>
          <a:p>
            <a:pPr marL="0" marR="0" lvl="0" indent="0" algn="l" defTabSz="914400" rtl="0" eaLnBrk="1" fontAlgn="auto" latinLnBrk="0" hangingPunct="1">
              <a:lnSpc>
                <a:spcPct val="100000"/>
              </a:lnSpc>
              <a:spcBef>
                <a:spcPts val="0"/>
              </a:spcBef>
              <a:spcAft>
                <a:spcPts val="25"/>
              </a:spcAft>
              <a:buClr>
                <a:srgbClr val="5C869E"/>
              </a:buClr>
              <a:buSzTx/>
              <a:buFontTx/>
              <a:buNone/>
              <a:tabLst/>
              <a:defRPr/>
            </a:pPr>
            <a:endParaRPr kumimoji="0" lang="en-CA" altLang="en-US" sz="1000" b="1" i="1" u="none" strike="noStrike" kern="1200" cap="none" spc="0" normalizeH="0" baseline="0" noProof="0" dirty="0">
              <a:ln>
                <a:noFill/>
              </a:ln>
              <a:solidFill>
                <a:srgbClr val="8FADED"/>
              </a:solidFill>
              <a:effectLst/>
              <a:uLnTx/>
              <a:uFillTx/>
              <a:latin typeface="Avenir Next LT Pro" panose="020B0504020202020204" pitchFamily="34" charset="0"/>
              <a:ea typeface="MS PGothic" panose="020B0600070205080204" pitchFamily="34" charset="-128"/>
            </a:endParaRPr>
          </a:p>
          <a:p>
            <a:pPr marL="0" marR="0" lvl="0" indent="0" algn="l" defTabSz="914400" rtl="0" eaLnBrk="1" fontAlgn="auto" latinLnBrk="0" hangingPunct="1">
              <a:lnSpc>
                <a:spcPct val="100000"/>
              </a:lnSpc>
              <a:spcBef>
                <a:spcPts val="0"/>
              </a:spcBef>
              <a:spcAft>
                <a:spcPts val="25"/>
              </a:spcAft>
              <a:buClr>
                <a:srgbClr val="5C869E"/>
              </a:buClr>
              <a:buSzTx/>
              <a:buFontTx/>
              <a:buNone/>
              <a:tabLst/>
              <a:defRPr/>
            </a:pPr>
            <a:r>
              <a:rPr kumimoji="0" lang="en-CA" altLang="en-US" sz="1300" b="1" i="1" u="none" strike="noStrike" kern="1200" cap="none" spc="0" normalizeH="0" baseline="0" noProof="0" dirty="0">
                <a:ln>
                  <a:noFill/>
                </a:ln>
                <a:solidFill>
                  <a:srgbClr val="8FADED"/>
                </a:solidFill>
                <a:effectLst/>
                <a:uLnTx/>
                <a:uFillTx/>
                <a:latin typeface="Avenir Next LT Pro" panose="020B0504020202020204" pitchFamily="34" charset="0"/>
                <a:ea typeface="MS PGothic" panose="020B0600070205080204" pitchFamily="34" charset="-128"/>
              </a:rPr>
              <a:t>James Shipka</a:t>
            </a:r>
          </a:p>
          <a:p>
            <a:pPr marL="0" marR="0" lvl="0" indent="0" algn="l" defTabSz="914400" rtl="0" eaLnBrk="1" fontAlgn="auto" latinLnBrk="0" hangingPunct="1">
              <a:lnSpc>
                <a:spcPct val="100000"/>
              </a:lnSpc>
              <a:spcBef>
                <a:spcPts val="0"/>
              </a:spcBef>
              <a:spcAft>
                <a:spcPts val="25"/>
              </a:spcAft>
              <a:buClr>
                <a:srgbClr val="5C869E"/>
              </a:buClr>
              <a:buSzTx/>
              <a:buFontTx/>
              <a:buNone/>
              <a:tabLst/>
              <a:defRPr/>
            </a:pPr>
            <a:r>
              <a:rPr kumimoji="0" lang="en-CA" altLang="en-US" sz="13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rPr>
              <a:t>Executive Vice President Asset Development and HSSE</a:t>
            </a:r>
          </a:p>
          <a:p>
            <a:pPr marL="0" marR="0" lvl="0" indent="0" algn="l" defTabSz="914400" rtl="0" eaLnBrk="1" fontAlgn="auto" latinLnBrk="0" hangingPunct="1">
              <a:lnSpc>
                <a:spcPct val="100000"/>
              </a:lnSpc>
              <a:spcBef>
                <a:spcPts val="0"/>
              </a:spcBef>
              <a:spcAft>
                <a:spcPts val="25"/>
              </a:spcAft>
              <a:buClr>
                <a:srgbClr val="5C869E"/>
              </a:buClr>
              <a:buSzTx/>
              <a:buFontTx/>
              <a:buNone/>
              <a:tabLst/>
              <a:defRPr/>
            </a:pPr>
            <a:r>
              <a:rPr kumimoji="0" lang="en-CA" altLang="en-US" sz="13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rPr>
              <a:t>jshipka@touchstoneexploration.com</a:t>
            </a:r>
          </a:p>
          <a:p>
            <a:pPr marL="0" marR="0" lvl="0" indent="0" algn="l" defTabSz="914400" rtl="0" eaLnBrk="1" fontAlgn="auto" latinLnBrk="0" hangingPunct="1">
              <a:lnSpc>
                <a:spcPct val="100000"/>
              </a:lnSpc>
              <a:spcBef>
                <a:spcPts val="0"/>
              </a:spcBef>
              <a:spcAft>
                <a:spcPts val="25"/>
              </a:spcAft>
              <a:buClr>
                <a:srgbClr val="5C869E"/>
              </a:buClr>
              <a:buSzTx/>
              <a:buFontTx/>
              <a:buNone/>
              <a:tabLst/>
              <a:defRPr/>
            </a:pPr>
            <a:r>
              <a:rPr kumimoji="0" lang="en-CA" altLang="en-US" sz="13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rPr>
              <a:t>(403) 750-4455</a:t>
            </a:r>
          </a:p>
          <a:p>
            <a:pPr marL="0" marR="0" lvl="0" indent="0" algn="l" defTabSz="914400" rtl="0" eaLnBrk="1" fontAlgn="auto" latinLnBrk="0" hangingPunct="1">
              <a:lnSpc>
                <a:spcPct val="100000"/>
              </a:lnSpc>
              <a:spcBef>
                <a:spcPts val="0"/>
              </a:spcBef>
              <a:spcAft>
                <a:spcPts val="25"/>
              </a:spcAft>
              <a:buClr>
                <a:srgbClr val="5C869E"/>
              </a:buClr>
              <a:buSzTx/>
              <a:buFontTx/>
              <a:buNone/>
              <a:tabLst/>
              <a:defRPr/>
            </a:pPr>
            <a:endParaRPr lang="en-CA" altLang="en-US" sz="1300" dirty="0">
              <a:solidFill>
                <a:srgbClr val="EEF0F1"/>
              </a:solidFill>
              <a:latin typeface="Avenir Next LT Pro" panose="020B0504020202020204" pitchFamily="34" charset="0"/>
              <a:ea typeface="MS PGothic" panose="020B0600070205080204" pitchFamily="34" charset="-128"/>
            </a:endParaRPr>
          </a:p>
        </p:txBody>
      </p:sp>
      <p:sp>
        <p:nvSpPr>
          <p:cNvPr id="10" name="TextBox 9">
            <a:extLst>
              <a:ext uri="{FF2B5EF4-FFF2-40B4-BE49-F238E27FC236}">
                <a16:creationId xmlns:a16="http://schemas.microsoft.com/office/drawing/2014/main" id="{84B6C7F5-FEB2-2BC9-E838-624ECE063C82}"/>
              </a:ext>
            </a:extLst>
          </p:cNvPr>
          <p:cNvSpPr txBox="1"/>
          <p:nvPr/>
        </p:nvSpPr>
        <p:spPr>
          <a:xfrm>
            <a:off x="560632" y="1404603"/>
            <a:ext cx="2461294" cy="4295022"/>
          </a:xfrm>
          <a:prstGeom prst="rect">
            <a:avLst/>
          </a:prstGeom>
          <a:noFill/>
        </p:spPr>
        <p:txBody>
          <a:bodyPr wrap="square" anchor="ctr">
            <a:spAutoFit/>
          </a:bodyPr>
          <a:lstStyle/>
          <a:p>
            <a:pPr>
              <a:buClr>
                <a:srgbClr val="5C869E"/>
              </a:buClr>
            </a:pPr>
            <a:r>
              <a:rPr lang="en-CA" altLang="en-US" sz="1300" i="1" dirty="0">
                <a:solidFill>
                  <a:srgbClr val="C80000"/>
                </a:solidFill>
                <a:latin typeface="Avenir Next LT Pro" panose="020B0504020202020204" pitchFamily="34" charset="0"/>
                <a:ea typeface="MS PGothic" panose="020B0600070205080204" pitchFamily="34" charset="-128"/>
                <a:cs typeface="Arial" panose="020B0604020202020204" pitchFamily="34" charset="0"/>
              </a:rPr>
              <a:t>Stock Exchange Listing</a:t>
            </a:r>
          </a:p>
          <a:p>
            <a:pPr>
              <a:buClr>
                <a:srgbClr val="5C869E"/>
              </a:buClr>
            </a:pPr>
            <a:r>
              <a:rPr lang="en-CA" altLang="en-US" sz="1300" dirty="0">
                <a:solidFill>
                  <a:srgbClr val="1E0000"/>
                </a:solidFill>
                <a:latin typeface="Avenir Next LT Pro" panose="020B0504020202020204" pitchFamily="34" charset="0"/>
                <a:ea typeface="MS PGothic" panose="020B0600070205080204" pitchFamily="34" charset="-128"/>
                <a:cs typeface="Arial" panose="020B0604020202020204" pitchFamily="34" charset="0"/>
              </a:rPr>
              <a:t>TSX: TXP</a:t>
            </a:r>
          </a:p>
          <a:p>
            <a:pPr>
              <a:spcBef>
                <a:spcPts val="25"/>
              </a:spcBef>
              <a:spcAft>
                <a:spcPts val="1200"/>
              </a:spcAft>
              <a:buClr>
                <a:srgbClr val="5C869E"/>
              </a:buClr>
            </a:pPr>
            <a:r>
              <a:rPr lang="en-CA" altLang="en-US" sz="1300" dirty="0">
                <a:solidFill>
                  <a:srgbClr val="1E0000"/>
                </a:solidFill>
                <a:latin typeface="Avenir Next LT Pro" panose="020B0504020202020204" pitchFamily="34" charset="0"/>
                <a:ea typeface="MS PGothic" panose="020B0600070205080204" pitchFamily="34" charset="-128"/>
                <a:cs typeface="Arial" panose="020B0604020202020204" pitchFamily="34" charset="0"/>
              </a:rPr>
              <a:t>AIM: TXP</a:t>
            </a:r>
          </a:p>
          <a:p>
            <a:pPr>
              <a:spcBef>
                <a:spcPts val="25"/>
              </a:spcBef>
              <a:buClr>
                <a:srgbClr val="5C869E"/>
              </a:buClr>
              <a:tabLst>
                <a:tab pos="1262063" algn="l"/>
              </a:tabLst>
            </a:pPr>
            <a:r>
              <a:rPr lang="en-CA" altLang="en-US" sz="1300" i="1" dirty="0">
                <a:solidFill>
                  <a:srgbClr val="C80000"/>
                </a:solidFill>
                <a:latin typeface="Avenir Next LT Pro" panose="020B0504020202020204" pitchFamily="34" charset="0"/>
                <a:ea typeface="MS PGothic" panose="020B0600070205080204" pitchFamily="34" charset="-128"/>
                <a:cs typeface="Arial" panose="020B0604020202020204" pitchFamily="34" charset="0"/>
              </a:rPr>
              <a:t>Year-end </a:t>
            </a:r>
            <a:r>
              <a:rPr lang="en-CA" altLang="en-US" sz="1300" dirty="0">
                <a:solidFill>
                  <a:srgbClr val="1E0000"/>
                </a:solidFill>
                <a:latin typeface="Avenir Next LT Pro" panose="020B0504020202020204" pitchFamily="34" charset="0"/>
                <a:ea typeface="MS PGothic" panose="020B0600070205080204" pitchFamily="34" charset="-128"/>
                <a:cs typeface="Arial" panose="020B0604020202020204" pitchFamily="34" charset="0"/>
              </a:rPr>
              <a:t>		</a:t>
            </a:r>
          </a:p>
          <a:p>
            <a:pPr>
              <a:spcAft>
                <a:spcPts val="1200"/>
              </a:spcAft>
              <a:buClr>
                <a:srgbClr val="5C869E"/>
              </a:buClr>
              <a:tabLst>
                <a:tab pos="1262063" algn="l"/>
              </a:tabLst>
            </a:pPr>
            <a:r>
              <a:rPr lang="en-CA" altLang="en-US" sz="1300" dirty="0">
                <a:solidFill>
                  <a:srgbClr val="1E0000"/>
                </a:solidFill>
                <a:latin typeface="Avenir Next LT Pro" panose="020B0504020202020204" pitchFamily="34" charset="0"/>
                <a:ea typeface="MS PGothic" panose="020B0600070205080204" pitchFamily="34" charset="-128"/>
                <a:cs typeface="Arial" panose="020B0604020202020204" pitchFamily="34" charset="0"/>
              </a:rPr>
              <a:t>December 31</a:t>
            </a:r>
          </a:p>
          <a:p>
            <a:pPr>
              <a:spcBef>
                <a:spcPts val="25"/>
              </a:spcBef>
              <a:buClr>
                <a:srgbClr val="5C869E"/>
              </a:buClr>
              <a:tabLst>
                <a:tab pos="1262063" algn="l"/>
              </a:tabLst>
            </a:pPr>
            <a:r>
              <a:rPr lang="en-CA" altLang="en-US" sz="1300" i="1" dirty="0">
                <a:solidFill>
                  <a:srgbClr val="C80000"/>
                </a:solidFill>
                <a:latin typeface="Avenir Next LT Pro" panose="020B0504020202020204" pitchFamily="34" charset="0"/>
                <a:ea typeface="MS PGothic" panose="020B0600070205080204" pitchFamily="34" charset="-128"/>
                <a:cs typeface="Arial" panose="020B0604020202020204" pitchFamily="34" charset="0"/>
              </a:rPr>
              <a:t>Banker</a:t>
            </a:r>
            <a:r>
              <a:rPr lang="en-CA" altLang="en-US" sz="1300" dirty="0">
                <a:solidFill>
                  <a:srgbClr val="C80000"/>
                </a:solidFill>
                <a:latin typeface="Avenir Next LT Pro" panose="020B0504020202020204" pitchFamily="34" charset="0"/>
                <a:ea typeface="MS PGothic" panose="020B0600070205080204" pitchFamily="34" charset="-128"/>
                <a:cs typeface="Arial" panose="020B0604020202020204" pitchFamily="34" charset="0"/>
              </a:rPr>
              <a:t>		</a:t>
            </a:r>
          </a:p>
          <a:p>
            <a:pPr>
              <a:spcAft>
                <a:spcPts val="1200"/>
              </a:spcAft>
              <a:buClr>
                <a:srgbClr val="5C869E"/>
              </a:buClr>
              <a:tabLst>
                <a:tab pos="1262063" algn="l"/>
              </a:tabLst>
            </a:pPr>
            <a:r>
              <a:rPr lang="en-CA" altLang="en-US" sz="1300" dirty="0">
                <a:solidFill>
                  <a:srgbClr val="1E0000"/>
                </a:solidFill>
                <a:latin typeface="Avenir Next LT Pro" panose="020B0504020202020204" pitchFamily="34" charset="0"/>
                <a:ea typeface="MS PGothic" panose="020B0600070205080204" pitchFamily="34" charset="-128"/>
                <a:cs typeface="Arial" panose="020B0604020202020204" pitchFamily="34" charset="0"/>
              </a:rPr>
              <a:t>Republic Bank Limited</a:t>
            </a:r>
          </a:p>
          <a:p>
            <a:pPr>
              <a:spcBef>
                <a:spcPct val="20000"/>
              </a:spcBef>
              <a:buClr>
                <a:srgbClr val="5C869E"/>
              </a:buClr>
              <a:tabLst>
                <a:tab pos="1262063" algn="l"/>
              </a:tabLst>
            </a:pPr>
            <a:r>
              <a:rPr lang="en-CA" altLang="en-US" sz="1300" i="1" dirty="0">
                <a:solidFill>
                  <a:srgbClr val="C80000"/>
                </a:solidFill>
                <a:latin typeface="Avenir Next LT Pro" panose="020B0504020202020204" pitchFamily="34" charset="0"/>
                <a:ea typeface="MS PGothic" panose="020B0600070205080204" pitchFamily="34" charset="-128"/>
                <a:cs typeface="Arial" panose="020B0604020202020204" pitchFamily="34" charset="0"/>
              </a:rPr>
              <a:t>Auditor</a:t>
            </a:r>
            <a:r>
              <a:rPr lang="en-CA" altLang="en-US" sz="1300" dirty="0">
                <a:solidFill>
                  <a:srgbClr val="1E0000"/>
                </a:solidFill>
                <a:latin typeface="Avenir Next LT Pro" panose="020B0504020202020204" pitchFamily="34" charset="0"/>
                <a:ea typeface="MS PGothic" panose="020B0600070205080204" pitchFamily="34" charset="-128"/>
                <a:cs typeface="Arial" panose="020B0604020202020204" pitchFamily="34" charset="0"/>
              </a:rPr>
              <a:t>		</a:t>
            </a:r>
          </a:p>
          <a:p>
            <a:pPr>
              <a:spcAft>
                <a:spcPts val="1200"/>
              </a:spcAft>
              <a:buClr>
                <a:srgbClr val="5C869E"/>
              </a:buClr>
              <a:tabLst>
                <a:tab pos="1262063" algn="l"/>
              </a:tabLst>
            </a:pPr>
            <a:r>
              <a:rPr lang="en-CA" altLang="en-US" sz="1300" dirty="0">
                <a:solidFill>
                  <a:srgbClr val="1E0000"/>
                </a:solidFill>
                <a:latin typeface="Avenir Next LT Pro" panose="020B0504020202020204" pitchFamily="34" charset="0"/>
                <a:ea typeface="MS PGothic" panose="020B0600070205080204" pitchFamily="34" charset="-128"/>
                <a:cs typeface="Arial" panose="020B0604020202020204" pitchFamily="34" charset="0"/>
              </a:rPr>
              <a:t>KPMG LLP</a:t>
            </a:r>
          </a:p>
          <a:p>
            <a:pPr>
              <a:spcBef>
                <a:spcPts val="25"/>
              </a:spcBef>
              <a:buClr>
                <a:srgbClr val="5C869E"/>
              </a:buClr>
              <a:tabLst>
                <a:tab pos="1262063" algn="l"/>
              </a:tabLst>
            </a:pPr>
            <a:r>
              <a:rPr lang="en-CA" altLang="en-US" sz="1300" i="1" dirty="0">
                <a:solidFill>
                  <a:srgbClr val="C80000"/>
                </a:solidFill>
                <a:latin typeface="Avenir Next LT Pro" panose="020B0504020202020204" pitchFamily="34" charset="0"/>
                <a:ea typeface="MS PGothic" panose="020B0600070205080204" pitchFamily="34" charset="-128"/>
                <a:cs typeface="Arial" panose="020B0604020202020204" pitchFamily="34" charset="0"/>
              </a:rPr>
              <a:t>Reserves Evaluator</a:t>
            </a:r>
          </a:p>
          <a:p>
            <a:pPr>
              <a:spcAft>
                <a:spcPts val="1200"/>
              </a:spcAft>
              <a:buClr>
                <a:srgbClr val="5C869E"/>
              </a:buClr>
              <a:tabLst>
                <a:tab pos="1262063" algn="l"/>
              </a:tabLst>
            </a:pPr>
            <a:r>
              <a:rPr lang="en-CA" altLang="en-US" sz="1300" dirty="0">
                <a:solidFill>
                  <a:srgbClr val="1E0000"/>
                </a:solidFill>
                <a:latin typeface="Avenir Next LT Pro" panose="020B0504020202020204" pitchFamily="34" charset="0"/>
                <a:ea typeface="MS PGothic" panose="020B0600070205080204" pitchFamily="34" charset="-128"/>
                <a:cs typeface="Arial" panose="020B0604020202020204" pitchFamily="34" charset="0"/>
              </a:rPr>
              <a:t>GLJ Ltd.</a:t>
            </a:r>
          </a:p>
          <a:p>
            <a:pPr>
              <a:spcBef>
                <a:spcPts val="25"/>
              </a:spcBef>
              <a:buClr>
                <a:srgbClr val="5C869E"/>
              </a:buClr>
              <a:tabLst>
                <a:tab pos="1262063" algn="l"/>
              </a:tabLst>
            </a:pPr>
            <a:r>
              <a:rPr lang="en-CA" altLang="en-US" sz="1300" i="1" dirty="0">
                <a:solidFill>
                  <a:srgbClr val="C80000"/>
                </a:solidFill>
                <a:latin typeface="Avenir Next LT Pro" panose="020B0504020202020204" pitchFamily="34" charset="0"/>
                <a:ea typeface="MS PGothic" panose="020B0600070205080204" pitchFamily="34" charset="-128"/>
                <a:cs typeface="Arial" panose="020B0604020202020204" pitchFamily="34" charset="0"/>
              </a:rPr>
              <a:t>Legal Counsel</a:t>
            </a:r>
          </a:p>
          <a:p>
            <a:pPr>
              <a:spcAft>
                <a:spcPts val="1200"/>
              </a:spcAft>
              <a:buClr>
                <a:srgbClr val="5C869E"/>
              </a:buClr>
              <a:tabLst>
                <a:tab pos="1262063" algn="l"/>
              </a:tabLst>
            </a:pPr>
            <a:r>
              <a:rPr lang="en-CA" altLang="en-US" sz="1300" dirty="0">
                <a:solidFill>
                  <a:srgbClr val="1E0000"/>
                </a:solidFill>
                <a:latin typeface="Avenir Next LT Pro" panose="020B0504020202020204" pitchFamily="34" charset="0"/>
                <a:ea typeface="MS PGothic" panose="020B0600070205080204" pitchFamily="34" charset="-128"/>
                <a:cs typeface="Arial" panose="020B0604020202020204" pitchFamily="34" charset="0"/>
              </a:rPr>
              <a:t>Norton Rose Fulbright LLP</a:t>
            </a:r>
          </a:p>
          <a:p>
            <a:pPr>
              <a:spcBef>
                <a:spcPts val="25"/>
              </a:spcBef>
              <a:buClr>
                <a:srgbClr val="5C869E"/>
              </a:buClr>
              <a:tabLst>
                <a:tab pos="1262063" algn="l"/>
              </a:tabLst>
            </a:pPr>
            <a:r>
              <a:rPr lang="en-CA" altLang="en-US" sz="1300" i="1" dirty="0">
                <a:solidFill>
                  <a:srgbClr val="C80000"/>
                </a:solidFill>
                <a:latin typeface="Avenir Next LT Pro" panose="020B0504020202020204" pitchFamily="34" charset="0"/>
                <a:ea typeface="MS PGothic" panose="020B0600070205080204" pitchFamily="34" charset="-128"/>
                <a:cs typeface="Arial" panose="020B0604020202020204" pitchFamily="34" charset="0"/>
              </a:rPr>
              <a:t>Transfer Agents</a:t>
            </a:r>
          </a:p>
          <a:p>
            <a:pPr>
              <a:spcBef>
                <a:spcPts val="336"/>
              </a:spcBef>
              <a:buClr>
                <a:srgbClr val="5C869E"/>
              </a:buClr>
              <a:tabLst>
                <a:tab pos="1262063" algn="l"/>
              </a:tabLst>
            </a:pPr>
            <a:r>
              <a:rPr lang="en-CA" altLang="en-US" sz="1300" dirty="0">
                <a:solidFill>
                  <a:srgbClr val="1E0000"/>
                </a:solidFill>
                <a:latin typeface="Avenir Next LT Pro" panose="020B0504020202020204" pitchFamily="34" charset="0"/>
                <a:ea typeface="MS PGothic" panose="020B0600070205080204" pitchFamily="34" charset="-128"/>
                <a:cs typeface="Arial" panose="020B0604020202020204" pitchFamily="34" charset="0"/>
              </a:rPr>
              <a:t>Odyssey Trust Company</a:t>
            </a:r>
          </a:p>
          <a:p>
            <a:pPr>
              <a:buClr>
                <a:srgbClr val="5C869E"/>
              </a:buClr>
              <a:tabLst>
                <a:tab pos="1262063" algn="l"/>
              </a:tabLst>
            </a:pPr>
            <a:r>
              <a:rPr lang="en-CA" altLang="en-US" sz="1300" dirty="0">
                <a:solidFill>
                  <a:srgbClr val="1E0000"/>
                </a:solidFill>
                <a:latin typeface="Avenir Next LT Pro" panose="020B0504020202020204" pitchFamily="34" charset="0"/>
                <a:ea typeface="MS PGothic" panose="020B0600070205080204" pitchFamily="34" charset="-128"/>
                <a:cs typeface="Arial" panose="020B0604020202020204" pitchFamily="34" charset="0"/>
              </a:rPr>
              <a:t>Link Group</a:t>
            </a:r>
          </a:p>
        </p:txBody>
      </p:sp>
      <p:pic>
        <p:nvPicPr>
          <p:cNvPr id="13" name="Graphic 12" descr="Address Book with solid fill">
            <a:extLst>
              <a:ext uri="{FF2B5EF4-FFF2-40B4-BE49-F238E27FC236}">
                <a16:creationId xmlns:a16="http://schemas.microsoft.com/office/drawing/2014/main" id="{E9031F32-10E2-1F6A-72DC-F9D7B7579E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7756" y="65874"/>
            <a:ext cx="699020" cy="699020"/>
          </a:xfrm>
          <a:prstGeom prst="rect">
            <a:avLst/>
          </a:prstGeom>
        </p:spPr>
      </p:pic>
    </p:spTree>
    <p:extLst>
      <p:ext uri="{BB962C8B-B14F-4D97-AF65-F5344CB8AC3E}">
        <p14:creationId xmlns:p14="http://schemas.microsoft.com/office/powerpoint/2010/main" val="5749970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209B5B-B96F-A44F-A7DF-20F5FF4B9E79}"/>
              </a:ext>
            </a:extLst>
          </p:cNvPr>
          <p:cNvSpPr>
            <a:spLocks noGrp="1"/>
          </p:cNvSpPr>
          <p:nvPr>
            <p:ph type="sldNum" sz="quarter" idx="12"/>
          </p:nvPr>
        </p:nvSpPr>
        <p:spPr/>
        <p:txBody>
          <a:bodyPr/>
          <a:lstStyle/>
          <a:p>
            <a:r>
              <a:rPr lang="en-CA" dirty="0"/>
              <a:t>Corporate Presentation  | </a:t>
            </a:r>
            <a:r>
              <a:rPr lang="en-CA" dirty="0">
                <a:solidFill>
                  <a:srgbClr val="EEF0F1"/>
                </a:solidFill>
                <a:latin typeface="Avenir Next LT Pro" panose="020B0504020202020204" pitchFamily="34" charset="0"/>
              </a:rPr>
              <a:t>February 2025 </a:t>
            </a:r>
            <a:r>
              <a:rPr lang="en-CA" dirty="0"/>
              <a:t>|  </a:t>
            </a:r>
            <a:fld id="{FEA607D4-8F18-4F51-B246-B81EEA981425}" type="slidenum">
              <a:rPr lang="en-CA" smtClean="0"/>
              <a:pPr/>
              <a:t>25</a:t>
            </a:fld>
            <a:endParaRPr lang="en-CA" dirty="0"/>
          </a:p>
        </p:txBody>
      </p:sp>
      <p:sp>
        <p:nvSpPr>
          <p:cNvPr id="3" name="Title 2">
            <a:extLst>
              <a:ext uri="{FF2B5EF4-FFF2-40B4-BE49-F238E27FC236}">
                <a16:creationId xmlns:a16="http://schemas.microsoft.com/office/drawing/2014/main" id="{823F903E-9199-295D-4E0C-60A1362E9686}"/>
              </a:ext>
            </a:extLst>
          </p:cNvPr>
          <p:cNvSpPr>
            <a:spLocks noGrp="1"/>
          </p:cNvSpPr>
          <p:nvPr>
            <p:ph type="title"/>
          </p:nvPr>
        </p:nvSpPr>
        <p:spPr/>
        <p:txBody>
          <a:bodyPr/>
          <a:lstStyle/>
          <a:p>
            <a:r>
              <a:rPr lang="en-CA" dirty="0"/>
              <a:t>Abbreviations </a:t>
            </a:r>
          </a:p>
        </p:txBody>
      </p:sp>
      <p:sp>
        <p:nvSpPr>
          <p:cNvPr id="6" name="Content Placeholder 4">
            <a:extLst>
              <a:ext uri="{FF2B5EF4-FFF2-40B4-BE49-F238E27FC236}">
                <a16:creationId xmlns:a16="http://schemas.microsoft.com/office/drawing/2014/main" id="{652AF48D-5418-A63E-17A5-91AE7A9A1E02}"/>
              </a:ext>
            </a:extLst>
          </p:cNvPr>
          <p:cNvSpPr txBox="1">
            <a:spLocks/>
          </p:cNvSpPr>
          <p:nvPr/>
        </p:nvSpPr>
        <p:spPr bwMode="auto">
          <a:xfrm>
            <a:off x="314326" y="1241529"/>
            <a:ext cx="4452155" cy="3861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869" tIns="44434" rIns="88869" bIns="44434"/>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651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buClr>
                <a:srgbClr val="5C869E"/>
              </a:buClr>
            </a:pPr>
            <a:r>
              <a:rPr lang="en-US" altLang="en-US" sz="1200" dirty="0">
                <a:solidFill>
                  <a:srgbClr val="EEF0F1"/>
                </a:solidFill>
                <a:latin typeface="Avenir Next LT Pro" panose="020B0504020202020204" pitchFamily="34" charset="0"/>
                <a:ea typeface="MS PGothic" panose="020B0600070205080204" pitchFamily="34" charset="-128"/>
              </a:rPr>
              <a:t>bbl(s)	  barrel(s)</a:t>
            </a:r>
            <a:endParaRPr lang="en-CA" altLang="en-US" sz="1200" dirty="0">
              <a:solidFill>
                <a:srgbClr val="EEF0F1"/>
              </a:solidFill>
              <a:latin typeface="Avenir Next LT Pro" panose="020B0504020202020204" pitchFamily="34" charset="0"/>
              <a:ea typeface="MS PGothic" panose="020B0600070205080204" pitchFamily="34" charset="-128"/>
            </a:endParaRPr>
          </a:p>
          <a:p>
            <a:pPr>
              <a:spcBef>
                <a:spcPct val="20000"/>
              </a:spcBef>
              <a:buClr>
                <a:srgbClr val="5C869E"/>
              </a:buClr>
            </a:pPr>
            <a:r>
              <a:rPr lang="en-US" altLang="en-US" sz="1200" dirty="0">
                <a:solidFill>
                  <a:srgbClr val="EEF0F1"/>
                </a:solidFill>
                <a:latin typeface="Avenir Next LT Pro" panose="020B0504020202020204" pitchFamily="34" charset="0"/>
                <a:ea typeface="MS PGothic" panose="020B0600070205080204" pitchFamily="34" charset="-128"/>
              </a:rPr>
              <a:t>bbls/d	  barrels per day</a:t>
            </a:r>
          </a:p>
          <a:p>
            <a:pPr>
              <a:spcBef>
                <a:spcPct val="20000"/>
              </a:spcBef>
              <a:buClr>
                <a:srgbClr val="5C869E"/>
              </a:buClr>
            </a:pPr>
            <a:r>
              <a:rPr lang="en-US" altLang="en-US" sz="1200" dirty="0">
                <a:solidFill>
                  <a:srgbClr val="EEF0F1"/>
                </a:solidFill>
                <a:latin typeface="Avenir Next LT Pro" panose="020B0504020202020204" pitchFamily="34" charset="0"/>
                <a:ea typeface="MS PGothic" panose="020B0600070205080204" pitchFamily="34" charset="-128"/>
              </a:rPr>
              <a:t>Mbbls	  thousand barrels</a:t>
            </a:r>
            <a:endParaRPr lang="en-CA" altLang="en-US" sz="1200" dirty="0">
              <a:solidFill>
                <a:srgbClr val="EEF0F1"/>
              </a:solidFill>
              <a:latin typeface="Avenir Next LT Pro" panose="020B0504020202020204" pitchFamily="34" charset="0"/>
              <a:ea typeface="MS PGothic" panose="020B0600070205080204" pitchFamily="34" charset="-128"/>
            </a:endParaRPr>
          </a:p>
          <a:p>
            <a:pPr>
              <a:spcBef>
                <a:spcPct val="20000"/>
              </a:spcBef>
              <a:buClr>
                <a:srgbClr val="5C869E"/>
              </a:buClr>
            </a:pPr>
            <a:r>
              <a:rPr lang="en-CA" altLang="en-US" sz="1200" dirty="0">
                <a:solidFill>
                  <a:srgbClr val="EEF0F1"/>
                </a:solidFill>
                <a:latin typeface="Avenir Next LT Pro" panose="020B0504020202020204" pitchFamily="34" charset="0"/>
                <a:ea typeface="MS PGothic" panose="020B0600070205080204" pitchFamily="34" charset="-128"/>
              </a:rPr>
              <a:t>MMbbls    	  million barrels</a:t>
            </a:r>
            <a:endParaRPr lang="en-US" altLang="en-US" sz="1200" dirty="0">
              <a:solidFill>
                <a:srgbClr val="EEF0F1"/>
              </a:solidFill>
              <a:latin typeface="Avenir Next LT Pro" panose="020B0504020202020204" pitchFamily="34" charset="0"/>
              <a:ea typeface="MS PGothic" panose="020B0600070205080204" pitchFamily="34" charset="-128"/>
            </a:endParaRPr>
          </a:p>
          <a:p>
            <a:pPr>
              <a:spcBef>
                <a:spcPct val="20000"/>
              </a:spcBef>
              <a:buClr>
                <a:srgbClr val="5C869E"/>
              </a:buClr>
            </a:pPr>
            <a:endParaRPr lang="en-US" altLang="en-US" sz="600" dirty="0">
              <a:solidFill>
                <a:srgbClr val="EEF0F1"/>
              </a:solidFill>
              <a:latin typeface="Avenir Next LT Pro" panose="020B0504020202020204" pitchFamily="34" charset="0"/>
              <a:ea typeface="MS PGothic" panose="020B0600070205080204" pitchFamily="34" charset="-128"/>
            </a:endParaRPr>
          </a:p>
          <a:p>
            <a:pPr>
              <a:spcBef>
                <a:spcPct val="20000"/>
              </a:spcBef>
              <a:buClr>
                <a:srgbClr val="5C869E"/>
              </a:buClr>
            </a:pPr>
            <a:r>
              <a:rPr lang="en-US" altLang="en-US" sz="1200" dirty="0">
                <a:solidFill>
                  <a:srgbClr val="EEF0F1"/>
                </a:solidFill>
                <a:latin typeface="Avenir Next LT Pro" panose="020B0504020202020204" pitchFamily="34" charset="0"/>
                <a:ea typeface="MS PGothic" panose="020B0600070205080204" pitchFamily="34" charset="-128"/>
              </a:rPr>
              <a:t>Mcf	  thousand cubic feet</a:t>
            </a:r>
          </a:p>
          <a:p>
            <a:pPr>
              <a:spcBef>
                <a:spcPct val="20000"/>
              </a:spcBef>
              <a:buClr>
                <a:srgbClr val="5C869E"/>
              </a:buClr>
            </a:pPr>
            <a:r>
              <a:rPr lang="en-US" altLang="en-US" sz="1200" dirty="0">
                <a:solidFill>
                  <a:srgbClr val="EEF0F1"/>
                </a:solidFill>
                <a:latin typeface="Avenir Next LT Pro" panose="020B0504020202020204" pitchFamily="34" charset="0"/>
                <a:ea typeface="MS PGothic" panose="020B0600070205080204" pitchFamily="34" charset="-128"/>
              </a:rPr>
              <a:t>Mcf/d	  thousand cubic feet per day</a:t>
            </a:r>
          </a:p>
          <a:p>
            <a:pPr>
              <a:spcBef>
                <a:spcPct val="20000"/>
              </a:spcBef>
              <a:buClr>
                <a:srgbClr val="5C869E"/>
              </a:buClr>
            </a:pPr>
            <a:r>
              <a:rPr lang="en-US" altLang="en-US" sz="1200" dirty="0">
                <a:solidFill>
                  <a:srgbClr val="EEF0F1"/>
                </a:solidFill>
                <a:latin typeface="Avenir Next LT Pro" panose="020B0504020202020204" pitchFamily="34" charset="0"/>
                <a:ea typeface="MS PGothic" panose="020B0600070205080204" pitchFamily="34" charset="-128"/>
              </a:rPr>
              <a:t>MMcf	  million cubic feet</a:t>
            </a:r>
          </a:p>
          <a:p>
            <a:pPr>
              <a:spcBef>
                <a:spcPct val="20000"/>
              </a:spcBef>
              <a:buClr>
                <a:srgbClr val="5C869E"/>
              </a:buClr>
            </a:pPr>
            <a:r>
              <a:rPr lang="en-US" altLang="en-US" sz="1200" dirty="0">
                <a:solidFill>
                  <a:srgbClr val="EEF0F1"/>
                </a:solidFill>
                <a:latin typeface="Avenir Next LT Pro" panose="020B0504020202020204" pitchFamily="34" charset="0"/>
                <a:ea typeface="MS PGothic" panose="020B0600070205080204" pitchFamily="34" charset="-128"/>
              </a:rPr>
              <a:t>MMcf/d	  million cubic feet per day</a:t>
            </a:r>
          </a:p>
          <a:p>
            <a:pPr>
              <a:spcBef>
                <a:spcPct val="20000"/>
              </a:spcBef>
              <a:buClr>
                <a:srgbClr val="5C869E"/>
              </a:buClr>
            </a:pPr>
            <a:r>
              <a:rPr lang="en-US" altLang="en-US" sz="1200" dirty="0">
                <a:solidFill>
                  <a:srgbClr val="EEF0F1"/>
                </a:solidFill>
                <a:latin typeface="Avenir Next LT Pro" panose="020B0504020202020204" pitchFamily="34" charset="0"/>
                <a:ea typeface="MS PGothic" panose="020B0600070205080204" pitchFamily="34" charset="-128"/>
              </a:rPr>
              <a:t>Bcf	  billion cubic feet</a:t>
            </a:r>
          </a:p>
          <a:p>
            <a:pPr>
              <a:spcBef>
                <a:spcPct val="20000"/>
              </a:spcBef>
              <a:buClr>
                <a:srgbClr val="5C869E"/>
              </a:buClr>
            </a:pPr>
            <a:r>
              <a:rPr lang="en-US" altLang="en-US" sz="1200" dirty="0">
                <a:solidFill>
                  <a:srgbClr val="EEF0F1"/>
                </a:solidFill>
                <a:latin typeface="Avenir Next LT Pro" panose="020B0504020202020204" pitchFamily="34" charset="0"/>
                <a:ea typeface="MS PGothic" panose="020B0600070205080204" pitchFamily="34" charset="-128"/>
              </a:rPr>
              <a:t>Bcf/d	  billion cubic feet per day</a:t>
            </a:r>
          </a:p>
          <a:p>
            <a:pPr>
              <a:spcBef>
                <a:spcPct val="20000"/>
              </a:spcBef>
              <a:buClr>
                <a:srgbClr val="5C869E"/>
              </a:buClr>
            </a:pPr>
            <a:r>
              <a:rPr lang="en-US" altLang="en-US" sz="1200" dirty="0">
                <a:solidFill>
                  <a:srgbClr val="EEF0F1"/>
                </a:solidFill>
                <a:latin typeface="Avenir Next LT Pro" panose="020B0504020202020204" pitchFamily="34" charset="0"/>
                <a:ea typeface="MS PGothic" panose="020B0600070205080204" pitchFamily="34" charset="-128"/>
              </a:rPr>
              <a:t>MMBtu	  million British Thermal Units</a:t>
            </a:r>
          </a:p>
          <a:p>
            <a:pPr>
              <a:spcBef>
                <a:spcPct val="20000"/>
              </a:spcBef>
              <a:buClr>
                <a:srgbClr val="5C869E"/>
              </a:buClr>
            </a:pPr>
            <a:endParaRPr lang="en-US" altLang="en-US" sz="600" dirty="0">
              <a:solidFill>
                <a:srgbClr val="EEF0F1"/>
              </a:solidFill>
              <a:latin typeface="Avenir Next LT Pro" panose="020B0504020202020204" pitchFamily="34" charset="0"/>
              <a:ea typeface="MS PGothic" panose="020B0600070205080204" pitchFamily="34" charset="-128"/>
            </a:endParaRPr>
          </a:p>
          <a:p>
            <a:pPr marL="0" marR="0" lvl="0" indent="0" algn="l" defTabSz="914400" rtl="0" eaLnBrk="1" fontAlgn="auto" latinLnBrk="0" hangingPunct="1">
              <a:lnSpc>
                <a:spcPct val="100000"/>
              </a:lnSpc>
              <a:spcBef>
                <a:spcPct val="20000"/>
              </a:spcBef>
              <a:spcAft>
                <a:spcPts val="0"/>
              </a:spcAft>
              <a:buClr>
                <a:srgbClr val="5C869E"/>
              </a:buClr>
              <a:buSzTx/>
              <a:buFontTx/>
              <a:buNone/>
              <a:tabLst/>
              <a:defRPr/>
            </a:pPr>
            <a:r>
              <a:rPr kumimoji="0" lang="en-US" altLang="en-US" sz="12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cs typeface="+mn-cs"/>
              </a:rPr>
              <a:t>boe	  barrels of oil equivalent</a:t>
            </a:r>
          </a:p>
          <a:p>
            <a:pPr marL="0" marR="0" lvl="0" indent="0" algn="l" defTabSz="914400" rtl="0" eaLnBrk="1" fontAlgn="auto" latinLnBrk="0" hangingPunct="1">
              <a:lnSpc>
                <a:spcPct val="100000"/>
              </a:lnSpc>
              <a:spcBef>
                <a:spcPct val="20000"/>
              </a:spcBef>
              <a:spcAft>
                <a:spcPts val="0"/>
              </a:spcAft>
              <a:buClr>
                <a:srgbClr val="5C869E"/>
              </a:buClr>
              <a:buSzTx/>
              <a:buFontTx/>
              <a:buNone/>
              <a:tabLst/>
              <a:defRPr/>
            </a:pPr>
            <a:r>
              <a:rPr kumimoji="0" lang="en-US" altLang="en-US" sz="12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cs typeface="+mn-cs"/>
              </a:rPr>
              <a:t>boe/d	  barrels of oil equivalent per day</a:t>
            </a:r>
          </a:p>
          <a:p>
            <a:pPr marL="0" marR="0" lvl="0" indent="0" algn="l" defTabSz="914400" rtl="0" eaLnBrk="1" fontAlgn="auto" latinLnBrk="0" hangingPunct="1">
              <a:lnSpc>
                <a:spcPct val="100000"/>
              </a:lnSpc>
              <a:spcBef>
                <a:spcPct val="20000"/>
              </a:spcBef>
              <a:spcAft>
                <a:spcPts val="0"/>
              </a:spcAft>
              <a:buClr>
                <a:srgbClr val="5C869E"/>
              </a:buClr>
              <a:buSzTx/>
              <a:buFontTx/>
              <a:buNone/>
              <a:tabLst/>
              <a:defRPr/>
            </a:pPr>
            <a:r>
              <a:rPr kumimoji="0" lang="en-US" altLang="en-US" sz="12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cs typeface="+mn-cs"/>
              </a:rPr>
              <a:t>Mboe	  thousand barrels of oil equivalent </a:t>
            </a:r>
          </a:p>
          <a:p>
            <a:pPr marL="0" marR="0" lvl="0" indent="0" algn="l" defTabSz="914400" rtl="0" eaLnBrk="1" fontAlgn="auto" latinLnBrk="0" hangingPunct="1">
              <a:lnSpc>
                <a:spcPct val="100000"/>
              </a:lnSpc>
              <a:spcBef>
                <a:spcPct val="20000"/>
              </a:spcBef>
              <a:spcAft>
                <a:spcPts val="0"/>
              </a:spcAft>
              <a:buClr>
                <a:srgbClr val="5C869E"/>
              </a:buClr>
              <a:buSzTx/>
              <a:buFontTx/>
              <a:buNone/>
              <a:tabLst/>
              <a:defRPr/>
            </a:pPr>
            <a:r>
              <a:rPr kumimoji="0" lang="en-US" altLang="en-US" sz="12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cs typeface="+mn-cs"/>
              </a:rPr>
              <a:t>MMboe	  million barrels of oil equivalent</a:t>
            </a:r>
          </a:p>
          <a:p>
            <a:pPr>
              <a:spcBef>
                <a:spcPct val="20000"/>
              </a:spcBef>
              <a:buClr>
                <a:srgbClr val="5C869E"/>
              </a:buClr>
            </a:pPr>
            <a:endParaRPr lang="en-US" altLang="en-US" sz="1200" dirty="0">
              <a:solidFill>
                <a:srgbClr val="EEF0F1"/>
              </a:solidFill>
              <a:latin typeface="Avenir Next LT Pro" panose="020B0504020202020204" pitchFamily="34" charset="0"/>
              <a:ea typeface="MS PGothic" panose="020B0600070205080204" pitchFamily="34" charset="-128"/>
            </a:endParaRPr>
          </a:p>
          <a:p>
            <a:pPr>
              <a:spcBef>
                <a:spcPct val="20000"/>
              </a:spcBef>
              <a:buClr>
                <a:srgbClr val="5C869E"/>
              </a:buClr>
            </a:pPr>
            <a:endParaRPr lang="en-US" altLang="en-US" sz="600" dirty="0">
              <a:solidFill>
                <a:srgbClr val="EEF0F1"/>
              </a:solidFill>
              <a:latin typeface="Avenir Next LT Pro" panose="020B0504020202020204" pitchFamily="34" charset="0"/>
              <a:ea typeface="MS PGothic" panose="020B0600070205080204" pitchFamily="34" charset="-128"/>
            </a:endParaRPr>
          </a:p>
          <a:p>
            <a:pPr>
              <a:spcBef>
                <a:spcPct val="20000"/>
              </a:spcBef>
              <a:spcAft>
                <a:spcPts val="238"/>
              </a:spcAft>
              <a:buClr>
                <a:srgbClr val="5C869E"/>
              </a:buClr>
            </a:pPr>
            <a:endParaRPr lang="en-CA" altLang="en-US" sz="1200" dirty="0">
              <a:solidFill>
                <a:srgbClr val="EEF0F1"/>
              </a:solidFill>
              <a:latin typeface="Avenir Next LT Pro" panose="020B0504020202020204" pitchFamily="34" charset="0"/>
              <a:ea typeface="MS PGothic" panose="020B0600070205080204" pitchFamily="34" charset="-128"/>
            </a:endParaRPr>
          </a:p>
          <a:p>
            <a:pPr lvl="2">
              <a:spcBef>
                <a:spcPct val="20000"/>
              </a:spcBef>
              <a:buClr>
                <a:srgbClr val="5C869E"/>
              </a:buClr>
            </a:pPr>
            <a:endParaRPr lang="en-CA" altLang="en-US" sz="1200" dirty="0">
              <a:solidFill>
                <a:srgbClr val="EEF0F1"/>
              </a:solidFill>
              <a:latin typeface="Avenir Next LT Pro" panose="020B0504020202020204" pitchFamily="34" charset="0"/>
              <a:ea typeface="MS PGothic" panose="020B0600070205080204" pitchFamily="34" charset="-128"/>
            </a:endParaRPr>
          </a:p>
        </p:txBody>
      </p:sp>
      <p:sp>
        <p:nvSpPr>
          <p:cNvPr id="7" name="TextBox 6">
            <a:extLst>
              <a:ext uri="{FF2B5EF4-FFF2-40B4-BE49-F238E27FC236}">
                <a16:creationId xmlns:a16="http://schemas.microsoft.com/office/drawing/2014/main" id="{3970830C-C6D8-79DC-C48A-2E0DC0BDABB7}"/>
              </a:ext>
            </a:extLst>
          </p:cNvPr>
          <p:cNvSpPr txBox="1"/>
          <p:nvPr/>
        </p:nvSpPr>
        <p:spPr>
          <a:xfrm>
            <a:off x="4088214" y="1241529"/>
            <a:ext cx="6427729" cy="3896451"/>
          </a:xfrm>
          <a:prstGeom prst="rect">
            <a:avLst/>
          </a:prstGeom>
          <a:noFill/>
        </p:spPr>
        <p:txBody>
          <a:bodyPr wrap="square">
            <a:spAutoFit/>
          </a:bodyPr>
          <a:lstStyle/>
          <a:p>
            <a:pPr>
              <a:spcBef>
                <a:spcPct val="20000"/>
              </a:spcBef>
              <a:buClr>
                <a:srgbClr val="5C869E"/>
              </a:buClr>
              <a:defRPr/>
            </a:pPr>
            <a:r>
              <a:rPr lang="en-US" altLang="en-US" sz="1200" dirty="0">
                <a:solidFill>
                  <a:srgbClr val="EEF0F1"/>
                </a:solidFill>
                <a:latin typeface="Avenir Next LT Pro" panose="020B0504020202020204" pitchFamily="34" charset="0"/>
                <a:ea typeface="MS PGothic" panose="020B0600070205080204" pitchFamily="34" charset="-128"/>
              </a:rPr>
              <a:t>PDP	proved developed producing reserves</a:t>
            </a:r>
          </a:p>
          <a:p>
            <a:pPr marL="0" marR="0" lvl="0" indent="0" algn="l" defTabSz="914400" rtl="0" eaLnBrk="1" fontAlgn="auto" latinLnBrk="0" hangingPunct="1">
              <a:lnSpc>
                <a:spcPct val="100000"/>
              </a:lnSpc>
              <a:spcBef>
                <a:spcPct val="20000"/>
              </a:spcBef>
              <a:spcAft>
                <a:spcPts val="0"/>
              </a:spcAft>
              <a:buClr>
                <a:srgbClr val="5C869E"/>
              </a:buClr>
              <a:buSzTx/>
              <a:buFontTx/>
              <a:buNone/>
              <a:tabLst/>
              <a:defRPr/>
            </a:pPr>
            <a:r>
              <a:rPr kumimoji="0" lang="en-US" altLang="en-US" sz="12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rPr>
              <a:t>1P	</a:t>
            </a:r>
            <a:r>
              <a:rPr lang="en-US" altLang="en-US" sz="1200" dirty="0">
                <a:solidFill>
                  <a:srgbClr val="EEF0F1"/>
                </a:solidFill>
                <a:latin typeface="Avenir Next LT Pro" panose="020B0504020202020204" pitchFamily="34" charset="0"/>
                <a:ea typeface="MS PGothic" panose="020B0600070205080204" pitchFamily="34" charset="-128"/>
              </a:rPr>
              <a:t>p</a:t>
            </a:r>
            <a:r>
              <a:rPr kumimoji="0" lang="en-US" altLang="en-US" sz="12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rPr>
              <a:t>roved reserves</a:t>
            </a:r>
          </a:p>
          <a:p>
            <a:pPr marL="0" marR="0" lvl="0" indent="0" algn="l" defTabSz="914400" rtl="0" eaLnBrk="1" fontAlgn="auto" latinLnBrk="0" hangingPunct="1">
              <a:lnSpc>
                <a:spcPct val="100000"/>
              </a:lnSpc>
              <a:spcBef>
                <a:spcPct val="20000"/>
              </a:spcBef>
              <a:spcAft>
                <a:spcPts val="0"/>
              </a:spcAft>
              <a:buClr>
                <a:srgbClr val="5C869E"/>
              </a:buClr>
              <a:buSzTx/>
              <a:buFontTx/>
              <a:buNone/>
              <a:tabLst/>
              <a:defRPr/>
            </a:pPr>
            <a:r>
              <a:rPr kumimoji="0" lang="en-US" altLang="en-US" sz="12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rPr>
              <a:t>2P	</a:t>
            </a:r>
            <a:r>
              <a:rPr lang="en-US" altLang="en-US" sz="1200" dirty="0">
                <a:solidFill>
                  <a:srgbClr val="EEF0F1"/>
                </a:solidFill>
                <a:latin typeface="Avenir Next LT Pro" panose="020B0504020202020204" pitchFamily="34" charset="0"/>
                <a:ea typeface="MS PGothic" panose="020B0600070205080204" pitchFamily="34" charset="-128"/>
              </a:rPr>
              <a:t>p</a:t>
            </a:r>
            <a:r>
              <a:rPr kumimoji="0" lang="en-US" altLang="en-US" sz="12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rPr>
              <a:t>roved plus probable reserves</a:t>
            </a:r>
          </a:p>
          <a:p>
            <a:pPr marL="0" marR="0" lvl="0" indent="0" algn="l" defTabSz="914400" rtl="0" eaLnBrk="1" fontAlgn="auto" latinLnBrk="0" hangingPunct="1">
              <a:lnSpc>
                <a:spcPct val="100000"/>
              </a:lnSpc>
              <a:spcBef>
                <a:spcPct val="20000"/>
              </a:spcBef>
              <a:spcAft>
                <a:spcPts val="0"/>
              </a:spcAft>
              <a:buClr>
                <a:srgbClr val="5C869E"/>
              </a:buClr>
              <a:buSzTx/>
              <a:buFontTx/>
              <a:buNone/>
              <a:tabLst/>
              <a:defRPr/>
            </a:pPr>
            <a:r>
              <a:rPr kumimoji="0" lang="en-US" altLang="en-US" sz="12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rPr>
              <a:t>3P	</a:t>
            </a:r>
            <a:r>
              <a:rPr lang="en-US" altLang="en-US" sz="1200" dirty="0">
                <a:solidFill>
                  <a:srgbClr val="EEF0F1"/>
                </a:solidFill>
                <a:latin typeface="Avenir Next LT Pro" panose="020B0504020202020204" pitchFamily="34" charset="0"/>
                <a:ea typeface="MS PGothic" panose="020B0600070205080204" pitchFamily="34" charset="-128"/>
              </a:rPr>
              <a:t>p</a:t>
            </a:r>
            <a:r>
              <a:rPr kumimoji="0" lang="en-US" altLang="en-US" sz="12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rPr>
              <a:t>roved plus probable plus possible reserves</a:t>
            </a:r>
          </a:p>
          <a:p>
            <a:pPr marL="0" marR="0" lvl="0" indent="0" algn="l" defTabSz="914400" rtl="0" eaLnBrk="1" fontAlgn="auto" latinLnBrk="0" hangingPunct="1">
              <a:lnSpc>
                <a:spcPct val="100000"/>
              </a:lnSpc>
              <a:spcBef>
                <a:spcPct val="20000"/>
              </a:spcBef>
              <a:spcAft>
                <a:spcPts val="0"/>
              </a:spcAft>
              <a:buClr>
                <a:srgbClr val="5C869E"/>
              </a:buClr>
              <a:buSzTx/>
              <a:buFontTx/>
              <a:buNone/>
              <a:tabLst/>
              <a:defRPr/>
            </a:pPr>
            <a:endParaRPr kumimoji="0" lang="en-US" altLang="en-US" sz="6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endParaRPr>
          </a:p>
          <a:p>
            <a:pPr marL="0" marR="0" lvl="0" indent="0" algn="l" defTabSz="914400" rtl="0" eaLnBrk="1" fontAlgn="auto" latinLnBrk="0" hangingPunct="1">
              <a:lnSpc>
                <a:spcPct val="100000"/>
              </a:lnSpc>
              <a:spcBef>
                <a:spcPct val="20000"/>
              </a:spcBef>
              <a:spcAft>
                <a:spcPts val="0"/>
              </a:spcAft>
              <a:buClr>
                <a:srgbClr val="5C869E"/>
              </a:buClr>
              <a:buSzTx/>
              <a:buFontTx/>
              <a:buNone/>
              <a:tabLst/>
              <a:defRPr/>
            </a:pPr>
            <a:r>
              <a:rPr kumimoji="0" lang="en-US" altLang="en-US" sz="12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rPr>
              <a:t>AIM	AIM </a:t>
            </a:r>
            <a:r>
              <a:rPr kumimoji="0" lang="en-CA" altLang="en-US" sz="12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rPr>
              <a:t>market of the London Stock Exchange plc</a:t>
            </a:r>
          </a:p>
          <a:p>
            <a:pPr marL="0" marR="0" lvl="0" indent="0" algn="l" defTabSz="914400" rtl="0" eaLnBrk="1" fontAlgn="auto" latinLnBrk="0" hangingPunct="1">
              <a:lnSpc>
                <a:spcPct val="100000"/>
              </a:lnSpc>
              <a:spcBef>
                <a:spcPct val="20000"/>
              </a:spcBef>
              <a:spcAft>
                <a:spcPts val="0"/>
              </a:spcAft>
              <a:buClr>
                <a:srgbClr val="5C869E"/>
              </a:buClr>
              <a:buSzTx/>
              <a:buFontTx/>
              <a:buNone/>
              <a:tabLst/>
              <a:defRPr/>
            </a:pPr>
            <a:r>
              <a:rPr kumimoji="0" lang="en-US" altLang="en-US" sz="12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rPr>
              <a:t>Brent	</a:t>
            </a:r>
            <a:r>
              <a:rPr lang="en-US" altLang="en-US" sz="1200" dirty="0">
                <a:solidFill>
                  <a:srgbClr val="EEF0F1"/>
                </a:solidFill>
                <a:latin typeface="Avenir Next LT Pro" panose="020B0504020202020204" pitchFamily="34" charset="0"/>
                <a:ea typeface="MS PGothic" panose="020B0600070205080204" pitchFamily="34" charset="-128"/>
              </a:rPr>
              <a:t>dated</a:t>
            </a:r>
            <a:r>
              <a:rPr kumimoji="0" lang="en-US" altLang="en-US" sz="12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rPr>
              <a:t> Brent</a:t>
            </a:r>
          </a:p>
          <a:p>
            <a:pPr>
              <a:spcBef>
                <a:spcPct val="20000"/>
              </a:spcBef>
              <a:buClr>
                <a:srgbClr val="5C869E"/>
              </a:buClr>
              <a:defRPr/>
            </a:pPr>
            <a:r>
              <a:rPr lang="en-US" altLang="en-US" sz="1200" dirty="0">
                <a:solidFill>
                  <a:srgbClr val="EEF0F1"/>
                </a:solidFill>
                <a:latin typeface="Avenir Next LT Pro" panose="020B0504020202020204" pitchFamily="34" charset="0"/>
                <a:ea typeface="MS PGothic" panose="020B0600070205080204" pitchFamily="34" charset="-128"/>
              </a:rPr>
              <a:t>HPCL</a:t>
            </a:r>
            <a:r>
              <a:rPr kumimoji="0" lang="en-US" altLang="en-US" sz="12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rPr>
              <a:t> 	Heritage Petroleum Company Limited</a:t>
            </a:r>
          </a:p>
          <a:p>
            <a:pPr>
              <a:spcBef>
                <a:spcPct val="20000"/>
              </a:spcBef>
              <a:buClr>
                <a:srgbClr val="5C869E"/>
              </a:buClr>
              <a:defRPr/>
            </a:pPr>
            <a:r>
              <a:rPr kumimoji="0" lang="en-US" altLang="en-US" sz="12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rPr>
              <a:t>NGC	The National Gas Company of Trinidad and Tobago Limited</a:t>
            </a:r>
          </a:p>
          <a:p>
            <a:pPr marL="0" marR="0" lvl="0" indent="0" algn="l" defTabSz="914400" rtl="0" eaLnBrk="1" fontAlgn="auto" latinLnBrk="0" hangingPunct="1">
              <a:lnSpc>
                <a:spcPct val="100000"/>
              </a:lnSpc>
              <a:spcBef>
                <a:spcPct val="20000"/>
              </a:spcBef>
              <a:spcAft>
                <a:spcPts val="0"/>
              </a:spcAft>
              <a:buClr>
                <a:srgbClr val="5C869E"/>
              </a:buClr>
              <a:buSzTx/>
              <a:buFontTx/>
              <a:buNone/>
              <a:tabLst/>
              <a:defRPr/>
            </a:pPr>
            <a:r>
              <a:rPr kumimoji="0" lang="en-US" altLang="en-US" sz="12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rPr>
              <a:t>NGL(s)	</a:t>
            </a:r>
            <a:r>
              <a:rPr lang="en-US" altLang="en-US" sz="1200" dirty="0">
                <a:solidFill>
                  <a:srgbClr val="EEF0F1"/>
                </a:solidFill>
                <a:latin typeface="Avenir Next LT Pro" panose="020B0504020202020204" pitchFamily="34" charset="0"/>
                <a:ea typeface="MS PGothic" panose="020B0600070205080204" pitchFamily="34" charset="-128"/>
              </a:rPr>
              <a:t>natural</a:t>
            </a:r>
            <a:r>
              <a:rPr kumimoji="0" lang="en-US" altLang="en-US" sz="12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rPr>
              <a:t> gas liquid(s)</a:t>
            </a:r>
          </a:p>
          <a:p>
            <a:pPr marL="0" marR="0" lvl="0" indent="0" algn="l" defTabSz="914400" rtl="0" eaLnBrk="1" fontAlgn="auto" latinLnBrk="0" hangingPunct="1">
              <a:lnSpc>
                <a:spcPct val="100000"/>
              </a:lnSpc>
              <a:spcBef>
                <a:spcPct val="20000"/>
              </a:spcBef>
              <a:spcAft>
                <a:spcPts val="0"/>
              </a:spcAft>
              <a:buClr>
                <a:srgbClr val="5C869E"/>
              </a:buClr>
              <a:buSzTx/>
              <a:buFontTx/>
              <a:buNone/>
              <a:tabLst/>
              <a:defRPr/>
            </a:pPr>
            <a:r>
              <a:rPr lang="en-US" altLang="en-US" sz="1200" dirty="0">
                <a:solidFill>
                  <a:srgbClr val="EEF0F1"/>
                </a:solidFill>
                <a:latin typeface="Avenir Next LT Pro" panose="020B0504020202020204" pitchFamily="34" charset="0"/>
                <a:ea typeface="MS PGothic" panose="020B0600070205080204" pitchFamily="34" charset="-128"/>
              </a:rPr>
              <a:t>psi</a:t>
            </a:r>
            <a:r>
              <a:rPr kumimoji="0" lang="en-US" altLang="en-US" sz="12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rPr>
              <a:t>	pounds per square inch</a:t>
            </a:r>
          </a:p>
          <a:p>
            <a:pPr marL="0" marR="0" lvl="0" indent="0" algn="l" defTabSz="914400" rtl="0" eaLnBrk="1" fontAlgn="auto" latinLnBrk="0" hangingPunct="1">
              <a:lnSpc>
                <a:spcPct val="100000"/>
              </a:lnSpc>
              <a:spcBef>
                <a:spcPct val="20000"/>
              </a:spcBef>
              <a:spcAft>
                <a:spcPts val="0"/>
              </a:spcAft>
              <a:buClr>
                <a:srgbClr val="5C869E"/>
              </a:buClr>
              <a:buSzTx/>
              <a:buFontTx/>
              <a:buNone/>
              <a:tabLst/>
              <a:defRPr/>
            </a:pPr>
            <a:r>
              <a:rPr kumimoji="0" lang="en-US" altLang="en-US" sz="12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rPr>
              <a:t>psig	pound force per square inch</a:t>
            </a:r>
            <a:endParaRPr kumimoji="0" lang="en-CA" altLang="en-US" sz="12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endParaRPr>
          </a:p>
          <a:p>
            <a:pPr marL="0" marR="0" lvl="0" indent="0" algn="l" defTabSz="914400" rtl="0" eaLnBrk="1" fontAlgn="auto" latinLnBrk="0" hangingPunct="1">
              <a:lnSpc>
                <a:spcPct val="100000"/>
              </a:lnSpc>
              <a:spcBef>
                <a:spcPct val="20000"/>
              </a:spcBef>
              <a:spcAft>
                <a:spcPts val="0"/>
              </a:spcAft>
              <a:buClr>
                <a:srgbClr val="5C869E"/>
              </a:buClr>
              <a:buSzTx/>
              <a:buFontTx/>
              <a:buNone/>
              <a:tabLst/>
              <a:defRPr/>
            </a:pPr>
            <a:r>
              <a:rPr kumimoji="0" lang="en-CA" altLang="en-US" sz="12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rPr>
              <a:t>TSX	Toronto Stock Exchange</a:t>
            </a:r>
            <a:endParaRPr kumimoji="0" lang="en-US" altLang="en-US" sz="12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endParaRPr>
          </a:p>
          <a:p>
            <a:pPr>
              <a:spcBef>
                <a:spcPct val="20000"/>
              </a:spcBef>
              <a:buClr>
                <a:srgbClr val="5C869E"/>
              </a:buClr>
              <a:defRPr/>
            </a:pPr>
            <a:r>
              <a:rPr kumimoji="0" lang="en-US" altLang="en-US" sz="12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rPr>
              <a:t>$C	Canadian dollars</a:t>
            </a:r>
          </a:p>
          <a:p>
            <a:pPr>
              <a:spcBef>
                <a:spcPct val="20000"/>
              </a:spcBef>
              <a:buClr>
                <a:srgbClr val="5C869E"/>
              </a:buClr>
              <a:defRPr/>
            </a:pPr>
            <a:r>
              <a:rPr kumimoji="0" lang="en-US" altLang="en-US" sz="12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rPr>
              <a:t>$MM 	million dollars</a:t>
            </a:r>
          </a:p>
          <a:p>
            <a:pPr marL="0" marR="0" lvl="0" indent="0" algn="l" defTabSz="914400" rtl="0" eaLnBrk="1" fontAlgn="auto" latinLnBrk="0" hangingPunct="1">
              <a:lnSpc>
                <a:spcPct val="100000"/>
              </a:lnSpc>
              <a:spcBef>
                <a:spcPct val="20000"/>
              </a:spcBef>
              <a:spcAft>
                <a:spcPts val="0"/>
              </a:spcAft>
              <a:buClr>
                <a:srgbClr val="5C869E"/>
              </a:buClr>
              <a:buSzTx/>
              <a:buFontTx/>
              <a:buNone/>
              <a:tabLst/>
              <a:defRPr/>
            </a:pPr>
            <a:r>
              <a:rPr kumimoji="0" lang="en-US" altLang="en-US" sz="12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rPr>
              <a:t>$ or US$	United States dollars</a:t>
            </a:r>
          </a:p>
          <a:p>
            <a:pPr marL="0" marR="0" lvl="0" indent="0" algn="l" defTabSz="914400" rtl="0" eaLnBrk="1" fontAlgn="auto" latinLnBrk="0" hangingPunct="1">
              <a:lnSpc>
                <a:spcPct val="100000"/>
              </a:lnSpc>
              <a:spcBef>
                <a:spcPct val="20000"/>
              </a:spcBef>
              <a:spcAft>
                <a:spcPts val="0"/>
              </a:spcAft>
              <a:buClr>
                <a:srgbClr val="5C869E"/>
              </a:buClr>
              <a:buSzTx/>
              <a:buFontTx/>
              <a:buNone/>
              <a:tabLst/>
              <a:defRPr/>
            </a:pPr>
            <a:r>
              <a:rPr kumimoji="0" lang="en-US" altLang="en-US" sz="12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rPr>
              <a:t> </a:t>
            </a:r>
          </a:p>
          <a:p>
            <a:endParaRPr kumimoji="0" lang="en-US" altLang="en-US" sz="1200" b="0" i="0" u="none" strike="noStrike" kern="1200" cap="none" spc="0" normalizeH="0" baseline="0" noProof="0" dirty="0">
              <a:ln>
                <a:noFill/>
              </a:ln>
              <a:solidFill>
                <a:srgbClr val="EEF0F1"/>
              </a:solidFill>
              <a:effectLst/>
              <a:uLnTx/>
              <a:uFillTx/>
              <a:latin typeface="Avenir Next LT Pro" panose="020B0504020202020204" pitchFamily="34" charset="0"/>
              <a:ea typeface="MS PGothic" panose="020B0600070205080204" pitchFamily="34" charset="-128"/>
            </a:endParaRPr>
          </a:p>
        </p:txBody>
      </p:sp>
      <p:sp>
        <p:nvSpPr>
          <p:cNvPr id="13" name="AutoShape 20">
            <a:extLst>
              <a:ext uri="{FF2B5EF4-FFF2-40B4-BE49-F238E27FC236}">
                <a16:creationId xmlns:a16="http://schemas.microsoft.com/office/drawing/2014/main" id="{5D67A38A-9C25-542D-8A1F-5A5A91B7F70E}"/>
              </a:ext>
            </a:extLst>
          </p:cNvPr>
          <p:cNvSpPr/>
          <p:nvPr/>
        </p:nvSpPr>
        <p:spPr>
          <a:xfrm flipV="1">
            <a:off x="3941805" y="1267270"/>
            <a:ext cx="12357" cy="3654617"/>
          </a:xfrm>
          <a:prstGeom prst="line">
            <a:avLst/>
          </a:prstGeom>
          <a:ln w="9525" cap="rnd">
            <a:solidFill>
              <a:srgbClr val="EEF0F1"/>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dirty="0"/>
          </a:p>
        </p:txBody>
      </p:sp>
      <p:pic>
        <p:nvPicPr>
          <p:cNvPr id="15" name="Picture 14" descr="A red line drawing of a paper and a pen&#10;&#10;Description automatically generated">
            <a:extLst>
              <a:ext uri="{FF2B5EF4-FFF2-40B4-BE49-F238E27FC236}">
                <a16:creationId xmlns:a16="http://schemas.microsoft.com/office/drawing/2014/main" id="{0D34B2B4-1E4C-BC63-2D7C-CD62B92DD7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326" y="0"/>
            <a:ext cx="859201" cy="859201"/>
          </a:xfrm>
          <a:prstGeom prst="rect">
            <a:avLst/>
          </a:prstGeom>
        </p:spPr>
      </p:pic>
    </p:spTree>
    <p:extLst>
      <p:ext uri="{BB962C8B-B14F-4D97-AF65-F5344CB8AC3E}">
        <p14:creationId xmlns:p14="http://schemas.microsoft.com/office/powerpoint/2010/main" val="3317783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209B5B-B96F-A44F-A7DF-20F5FF4B9E79}"/>
              </a:ext>
            </a:extLst>
          </p:cNvPr>
          <p:cNvSpPr>
            <a:spLocks noGrp="1"/>
          </p:cNvSpPr>
          <p:nvPr>
            <p:ph type="sldNum" sz="quarter" idx="12"/>
          </p:nvPr>
        </p:nvSpPr>
        <p:spPr/>
        <p:txBody>
          <a:bodyPr/>
          <a:lstStyle/>
          <a:p>
            <a:r>
              <a:rPr lang="en-CA" dirty="0"/>
              <a:t>Corporate Presentation  | </a:t>
            </a:r>
            <a:r>
              <a:rPr lang="en-CA" dirty="0">
                <a:solidFill>
                  <a:srgbClr val="EEF0F1"/>
                </a:solidFill>
                <a:latin typeface="Avenir Next LT Pro" panose="020B0504020202020204" pitchFamily="34" charset="0"/>
              </a:rPr>
              <a:t>February 2025 </a:t>
            </a:r>
            <a:r>
              <a:rPr lang="en-CA" dirty="0"/>
              <a:t>|  </a:t>
            </a:r>
            <a:fld id="{FEA607D4-8F18-4F51-B246-B81EEA981425}" type="slidenum">
              <a:rPr lang="en-CA" smtClean="0"/>
              <a:pPr/>
              <a:t>26</a:t>
            </a:fld>
            <a:endParaRPr lang="en-CA" dirty="0"/>
          </a:p>
        </p:txBody>
      </p:sp>
      <p:sp>
        <p:nvSpPr>
          <p:cNvPr id="3" name="Title 2">
            <a:extLst>
              <a:ext uri="{FF2B5EF4-FFF2-40B4-BE49-F238E27FC236}">
                <a16:creationId xmlns:a16="http://schemas.microsoft.com/office/drawing/2014/main" id="{823F903E-9199-295D-4E0C-60A1362E9686}"/>
              </a:ext>
            </a:extLst>
          </p:cNvPr>
          <p:cNvSpPr>
            <a:spLocks noGrp="1"/>
          </p:cNvSpPr>
          <p:nvPr>
            <p:ph type="title"/>
          </p:nvPr>
        </p:nvSpPr>
        <p:spPr/>
        <p:txBody>
          <a:bodyPr/>
          <a:lstStyle/>
          <a:p>
            <a:r>
              <a:rPr lang="en-CA" dirty="0"/>
              <a:t>Advisories </a:t>
            </a:r>
          </a:p>
        </p:txBody>
      </p:sp>
      <p:sp>
        <p:nvSpPr>
          <p:cNvPr id="4" name="TextBox 3">
            <a:extLst>
              <a:ext uri="{FF2B5EF4-FFF2-40B4-BE49-F238E27FC236}">
                <a16:creationId xmlns:a16="http://schemas.microsoft.com/office/drawing/2014/main" id="{ACB6E7BE-3D1E-7589-602B-0732D7DA3D46}"/>
              </a:ext>
            </a:extLst>
          </p:cNvPr>
          <p:cNvSpPr txBox="1"/>
          <p:nvPr/>
        </p:nvSpPr>
        <p:spPr>
          <a:xfrm>
            <a:off x="387766" y="1016830"/>
            <a:ext cx="11408860" cy="5078313"/>
          </a:xfrm>
          <a:prstGeom prst="rect">
            <a:avLst/>
          </a:prstGeom>
          <a:noFill/>
        </p:spPr>
        <p:txBody>
          <a:bodyPr wrap="square" rtlCol="0">
            <a:spAutoFit/>
          </a:bodyPr>
          <a:lstStyle/>
          <a:p>
            <a:pPr algn="just">
              <a:defRPr/>
            </a:pPr>
            <a:r>
              <a:rPr lang="en-US" sz="900" dirty="0">
                <a:solidFill>
                  <a:srgbClr val="EEF0F1"/>
                </a:solidFill>
                <a:latin typeface="Arial" panose="020B0604020202020204" pitchFamily="34" charset="0"/>
                <a:cs typeface="Arial" panose="020B0604020202020204" pitchFamily="34" charset="0"/>
              </a:rPr>
              <a:t>This presentation is for information purposes only and is not under any circumstances to be construed as a prospectus or an advertisement for a public offering of such securities. No securities commission or similar authority in Canada or elsewhere including the TSX has in any way passed upon this presentation, or the merits of any securities of Touchstone Exploration Inc., and any representation to the contrary is an offence. An investment in Touchstone Exploration Inc.'s securities should be considered highly speculative due to the nature of the proposed involvement in the exploration for and production of petroleum and natural gas. This presentation and the information contained herein do not constitute an offer to sell or a solicitation of an offer to buy any securities in the United States. The securities of Touchstone Exploration Inc. have not been registered under the United States Securities Act of 1933, as amended (the "U.S. Securities Act") or any state securities laws and may not be offered or sold within the United States or to U.S. Persons unless registered under the U.S. Securities Act and applicable state securities laws or an exemption from such registration is available.</a:t>
            </a:r>
          </a:p>
          <a:p>
            <a:pPr algn="just">
              <a:defRPr/>
            </a:pPr>
            <a:endParaRPr lang="en-US" sz="900" dirty="0">
              <a:solidFill>
                <a:srgbClr val="EEF0F1"/>
              </a:solidFill>
              <a:latin typeface="Arial" panose="020B0604020202020204" pitchFamily="34" charset="0"/>
              <a:cs typeface="Arial" panose="020B0604020202020204" pitchFamily="34" charset="0"/>
            </a:endParaRPr>
          </a:p>
          <a:p>
            <a:pPr algn="just">
              <a:defRPr/>
            </a:pPr>
            <a:r>
              <a:rPr lang="en-US" sz="900" b="1" dirty="0">
                <a:solidFill>
                  <a:srgbClr val="EEF0F1"/>
                </a:solidFill>
                <a:latin typeface="Arial" panose="020B0604020202020204" pitchFamily="34" charset="0"/>
                <a:cs typeface="Arial" panose="020B0604020202020204" pitchFamily="34" charset="0"/>
              </a:rPr>
              <a:t>Currency</a:t>
            </a:r>
          </a:p>
          <a:p>
            <a:pPr algn="just">
              <a:defRPr/>
            </a:pPr>
            <a:endParaRPr lang="en-US" sz="900" dirty="0">
              <a:solidFill>
                <a:srgbClr val="EEF0F1"/>
              </a:solidFill>
              <a:latin typeface="Arial" panose="020B0604020202020204" pitchFamily="34" charset="0"/>
              <a:cs typeface="Arial" panose="020B0604020202020204" pitchFamily="34" charset="0"/>
            </a:endParaRPr>
          </a:p>
          <a:p>
            <a:pPr algn="just">
              <a:defRPr/>
            </a:pPr>
            <a:r>
              <a:rPr lang="en-US" sz="900" dirty="0">
                <a:solidFill>
                  <a:srgbClr val="EEF0F1"/>
                </a:solidFill>
                <a:latin typeface="Arial" panose="020B0604020202020204" pitchFamily="34" charset="0"/>
                <a:cs typeface="Arial" panose="020B0604020202020204" pitchFamily="34" charset="0"/>
              </a:rPr>
              <a:t>Unless otherwise stated, all financial amounts herein are presented in United States dollars. The Company may also reference Canadian dollars ("C$"), Trinidad and Tobago dollars ("TT$") and Pounds Sterling ("£") herein. </a:t>
            </a:r>
          </a:p>
          <a:p>
            <a:pPr algn="just">
              <a:defRPr/>
            </a:pPr>
            <a:endParaRPr lang="en-US" sz="900" dirty="0">
              <a:solidFill>
                <a:srgbClr val="EEF0F1"/>
              </a:solidFill>
              <a:latin typeface="Arial" panose="020B0604020202020204" pitchFamily="34" charset="0"/>
              <a:cs typeface="Arial" panose="020B0604020202020204" pitchFamily="34" charset="0"/>
            </a:endParaRPr>
          </a:p>
          <a:p>
            <a:pPr algn="just">
              <a:defRPr/>
            </a:pPr>
            <a:r>
              <a:rPr lang="en-US" sz="900" b="1" dirty="0">
                <a:solidFill>
                  <a:srgbClr val="EEF0F1"/>
                </a:solidFill>
                <a:latin typeface="Arial" panose="020B0604020202020204" pitchFamily="34" charset="0"/>
                <a:cs typeface="Arial" panose="020B0604020202020204" pitchFamily="34" charset="0"/>
              </a:rPr>
              <a:t>Production Volumes</a:t>
            </a:r>
          </a:p>
          <a:p>
            <a:pPr algn="just">
              <a:defRPr/>
            </a:pPr>
            <a:endParaRPr lang="en-US" sz="900" dirty="0">
              <a:solidFill>
                <a:srgbClr val="EEF0F1"/>
              </a:solidFill>
              <a:latin typeface="Arial" panose="020B0604020202020204" pitchFamily="34" charset="0"/>
              <a:cs typeface="Arial" panose="020B0604020202020204" pitchFamily="34" charset="0"/>
            </a:endParaRPr>
          </a:p>
          <a:p>
            <a:pPr algn="just">
              <a:defRPr/>
            </a:pPr>
            <a:r>
              <a:rPr lang="en-US" sz="900" dirty="0">
                <a:solidFill>
                  <a:srgbClr val="EEF0F1"/>
                </a:solidFill>
                <a:latin typeface="Arial" panose="020B0604020202020204" pitchFamily="34" charset="0"/>
                <a:cs typeface="Arial" panose="020B0604020202020204" pitchFamily="34" charset="0"/>
              </a:rPr>
              <a:t>Unless otherwise stated, all production volumes disclosed herein are sales volumes before royalty burdens. </a:t>
            </a:r>
          </a:p>
          <a:p>
            <a:pPr algn="just">
              <a:defRPr/>
            </a:pPr>
            <a:endParaRPr lang="en-US" sz="900" dirty="0">
              <a:solidFill>
                <a:srgbClr val="EEF0F1"/>
              </a:solidFill>
              <a:latin typeface="Arial" panose="020B0604020202020204" pitchFamily="34" charset="0"/>
              <a:cs typeface="Arial" panose="020B0604020202020204" pitchFamily="34" charset="0"/>
            </a:endParaRPr>
          </a:p>
          <a:p>
            <a:pPr algn="just">
              <a:defRPr/>
            </a:pPr>
            <a:r>
              <a:rPr lang="en-US" sz="900" b="1" dirty="0">
                <a:solidFill>
                  <a:srgbClr val="EEF0F1"/>
                </a:solidFill>
                <a:latin typeface="Arial" panose="020B0604020202020204" pitchFamily="34" charset="0"/>
                <a:cs typeface="Arial" panose="020B0604020202020204" pitchFamily="34" charset="0"/>
              </a:rPr>
              <a:t>Forward-looking Statements</a:t>
            </a:r>
          </a:p>
          <a:p>
            <a:pPr algn="just">
              <a:defRPr/>
            </a:pPr>
            <a:endParaRPr lang="en-US" sz="900" dirty="0">
              <a:solidFill>
                <a:srgbClr val="EEF0F1"/>
              </a:solidFill>
              <a:latin typeface="Arial" panose="020B0604020202020204" pitchFamily="34" charset="0"/>
              <a:cs typeface="Arial" panose="020B0604020202020204" pitchFamily="34" charset="0"/>
            </a:endParaRPr>
          </a:p>
          <a:p>
            <a:pPr algn="just">
              <a:defRPr/>
            </a:pPr>
            <a:r>
              <a:rPr lang="en-US" sz="900" dirty="0">
                <a:solidFill>
                  <a:srgbClr val="EEF0F1"/>
                </a:solidFill>
                <a:latin typeface="Arial" panose="020B0604020202020204" pitchFamily="34" charset="0"/>
                <a:cs typeface="Arial" panose="020B0604020202020204" pitchFamily="34" charset="0"/>
              </a:rPr>
              <a:t>Certain information regarding Touchstone Exploration Inc. ("Touchstone", "we", "our", "us", or the "Company") set forth in this presentation may constitute forward-looking statements and information (collectively, "forward-looking statements") within the meaning of applicable securities laws. Such forward-looking statements include, without limitation, forecasts, estimates, expectations and objectives for future operations that are subject to assumptions, risks and uncertainties, many of which are beyond the control of the Company. Forward-looking statements are statements that are not historical facts and are generally, but not always, identified by the words "expect", "plan", "anticipate", "believe", "intend", "maintain", "continue to", "pursue", "design", "result in", "sustain" "estimate", "potential", "growth", "near-term", "long-term", "forecast", "contingent" and similar expressions, or are events or conditions that "will", "would", "may", "could" or "should" occur or be achieved. The forward-looking statements contained in this presentation speak only as of the date hereof and are expressly qualified by this cautionary statement.</a:t>
            </a:r>
          </a:p>
          <a:p>
            <a:pPr algn="just">
              <a:defRPr/>
            </a:pPr>
            <a:endParaRPr lang="en-US" sz="900" dirty="0">
              <a:solidFill>
                <a:srgbClr val="EEF0F1"/>
              </a:solidFill>
              <a:latin typeface="Arial" panose="020B0604020202020204" pitchFamily="34" charset="0"/>
              <a:cs typeface="Arial" panose="020B0604020202020204" pitchFamily="34" charset="0"/>
            </a:endParaRPr>
          </a:p>
          <a:p>
            <a:pPr algn="just">
              <a:defRPr/>
            </a:pPr>
            <a:r>
              <a:rPr lang="en-US" sz="900" dirty="0">
                <a:solidFill>
                  <a:srgbClr val="EEF0F1"/>
                </a:solidFill>
                <a:latin typeface="Arial" panose="020B0604020202020204" pitchFamily="34" charset="0"/>
                <a:cs typeface="Arial" panose="020B0604020202020204" pitchFamily="34" charset="0"/>
              </a:rPr>
              <a:t>Forward-looking statements in this presentation include, but are not limited to, those in respect of: the Company's business plans, strategies, priorities, goals and long-term plans; potential acquisition opportunities within Trinidad; the potential for future shareholder returns; exploration, development and production opportunities and activities, including anticipated, drilling, drilling locations, production testing, development, tie-in, facilities construction, and ultimate production and production rates from exploration and development wells; opportunities to increase production through well optimization and enhanced oil recovery projects; the quality and quantity of prospective hydrocarbon accumulations based on wireline logs, including the Company's interpretations thereof; the Company's expectation of future funds flow from operations and capital expenditures and the amount thereof; the Company's future exploration activities; the extent to which local communities will benefit from the Company's operations; general business strategies and objectives; Touchstone's ability to pursue development opportunities that generate positive returns and position it for success; the focus of Touchstone's future capital plans, including pursuing developmental drilling activities and optimizing existing natural gas and liquids infrastructure capacity; anticipated future production and production by commodity; forecasted production decline rates; anticipated timing of developmental and exploration drilling production; expected drilling activities, including locations and the timing thereof; anticipated timing of well tie-in operations; anticipated funds flow from operations and net debt; field estimated production; and Touchstone's current and future financial position, including the sufficiency of resources to fund future capital expenditures and maintain financial liquidity. </a:t>
            </a:r>
          </a:p>
          <a:p>
            <a:pPr algn="just">
              <a:defRPr/>
            </a:pPr>
            <a:endParaRPr lang="en-US" sz="900" dirty="0">
              <a:solidFill>
                <a:srgbClr val="EEF0F1"/>
              </a:solidFill>
              <a:latin typeface="Arial" panose="020B0604020202020204" pitchFamily="34" charset="0"/>
              <a:cs typeface="Arial" panose="020B0604020202020204" pitchFamily="34" charset="0"/>
            </a:endParaRPr>
          </a:p>
          <a:p>
            <a:pPr algn="just">
              <a:defRPr/>
            </a:pPr>
            <a:r>
              <a:rPr lang="en-US" sz="900" dirty="0">
                <a:solidFill>
                  <a:srgbClr val="EEF0F1"/>
                </a:solidFill>
                <a:latin typeface="Arial" panose="020B0604020202020204" pitchFamily="34" charset="0"/>
                <a:cs typeface="Arial" panose="020B0604020202020204" pitchFamily="34" charset="0"/>
              </a:rPr>
              <a:t>The Company's actual decisions, activities, results, performance, or achievement could differ materially from those expressed in, or implied by, such forward-looking statements and accordingly, no assurances can be given that any of the events anticipated by the forward-looking statements will transpire or occur or, if any of them do, what benefits that Touchstone will derive from them.</a:t>
            </a:r>
          </a:p>
        </p:txBody>
      </p:sp>
      <p:pic>
        <p:nvPicPr>
          <p:cNvPr id="5" name="Graphic 4" descr="Warning with solid fill">
            <a:extLst>
              <a:ext uri="{FF2B5EF4-FFF2-40B4-BE49-F238E27FC236}">
                <a16:creationId xmlns:a16="http://schemas.microsoft.com/office/drawing/2014/main" id="{1AD205CD-1AEF-DD21-8814-49C6FF70C2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7766" y="135026"/>
            <a:ext cx="580636" cy="580636"/>
          </a:xfrm>
          <a:prstGeom prst="rect">
            <a:avLst/>
          </a:prstGeom>
        </p:spPr>
      </p:pic>
    </p:spTree>
    <p:extLst>
      <p:ext uri="{BB962C8B-B14F-4D97-AF65-F5344CB8AC3E}">
        <p14:creationId xmlns:p14="http://schemas.microsoft.com/office/powerpoint/2010/main" val="34348212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209B5B-B96F-A44F-A7DF-20F5FF4B9E79}"/>
              </a:ext>
            </a:extLst>
          </p:cNvPr>
          <p:cNvSpPr>
            <a:spLocks noGrp="1"/>
          </p:cNvSpPr>
          <p:nvPr>
            <p:ph type="sldNum" sz="quarter" idx="12"/>
          </p:nvPr>
        </p:nvSpPr>
        <p:spPr/>
        <p:txBody>
          <a:bodyPr/>
          <a:lstStyle/>
          <a:p>
            <a:r>
              <a:rPr lang="en-CA" dirty="0"/>
              <a:t>Corporate Presentation  | </a:t>
            </a:r>
            <a:r>
              <a:rPr lang="en-CA" dirty="0">
                <a:solidFill>
                  <a:srgbClr val="EEF0F1"/>
                </a:solidFill>
                <a:latin typeface="Avenir Next LT Pro" panose="020B0504020202020204" pitchFamily="34" charset="0"/>
              </a:rPr>
              <a:t>February 2025 </a:t>
            </a:r>
            <a:r>
              <a:rPr lang="en-CA" dirty="0"/>
              <a:t>|  </a:t>
            </a:r>
            <a:fld id="{FEA607D4-8F18-4F51-B246-B81EEA981425}" type="slidenum">
              <a:rPr lang="en-CA" smtClean="0"/>
              <a:pPr/>
              <a:t>27</a:t>
            </a:fld>
            <a:endParaRPr lang="en-CA" dirty="0"/>
          </a:p>
        </p:txBody>
      </p:sp>
      <p:sp>
        <p:nvSpPr>
          <p:cNvPr id="3" name="Title 2">
            <a:extLst>
              <a:ext uri="{FF2B5EF4-FFF2-40B4-BE49-F238E27FC236}">
                <a16:creationId xmlns:a16="http://schemas.microsoft.com/office/drawing/2014/main" id="{823F903E-9199-295D-4E0C-60A1362E9686}"/>
              </a:ext>
            </a:extLst>
          </p:cNvPr>
          <p:cNvSpPr>
            <a:spLocks noGrp="1"/>
          </p:cNvSpPr>
          <p:nvPr>
            <p:ph type="title"/>
          </p:nvPr>
        </p:nvSpPr>
        <p:spPr/>
        <p:txBody>
          <a:bodyPr/>
          <a:lstStyle/>
          <a:p>
            <a:r>
              <a:rPr lang="en-CA" dirty="0"/>
              <a:t>Advisories </a:t>
            </a:r>
          </a:p>
        </p:txBody>
      </p:sp>
      <p:sp>
        <p:nvSpPr>
          <p:cNvPr id="4" name="TextBox 3">
            <a:extLst>
              <a:ext uri="{FF2B5EF4-FFF2-40B4-BE49-F238E27FC236}">
                <a16:creationId xmlns:a16="http://schemas.microsoft.com/office/drawing/2014/main" id="{ACB6E7BE-3D1E-7589-602B-0732D7DA3D46}"/>
              </a:ext>
            </a:extLst>
          </p:cNvPr>
          <p:cNvSpPr txBox="1"/>
          <p:nvPr/>
        </p:nvSpPr>
        <p:spPr>
          <a:xfrm>
            <a:off x="387766" y="1016830"/>
            <a:ext cx="11408860" cy="5509200"/>
          </a:xfrm>
          <a:prstGeom prst="rect">
            <a:avLst/>
          </a:prstGeom>
          <a:noFill/>
        </p:spPr>
        <p:txBody>
          <a:bodyPr wrap="square" rtlCol="0">
            <a:spAutoFit/>
          </a:bodyPr>
          <a:lstStyle/>
          <a:p>
            <a:pPr algn="just">
              <a:defRPr/>
            </a:pPr>
            <a:r>
              <a:rPr kumimoji="0" lang="en-CA" sz="900" b="1"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rPr>
              <a:t>Forward-looking Statements (continued)</a:t>
            </a:r>
          </a:p>
          <a:p>
            <a:pPr algn="just">
              <a:defRPr/>
            </a:pPr>
            <a:endParaRPr lang="en-US" sz="900" dirty="0">
              <a:solidFill>
                <a:srgbClr val="EEF0F1"/>
              </a:solidFill>
              <a:latin typeface="Arial" panose="020B0604020202020204" pitchFamily="34" charset="0"/>
              <a:cs typeface="Arial" panose="020B0604020202020204" pitchFamily="34" charset="0"/>
            </a:endParaRPr>
          </a:p>
          <a:p>
            <a:pPr algn="just">
              <a:defRPr/>
            </a:pPr>
            <a:r>
              <a:rPr lang="en-US" sz="900" dirty="0">
                <a:solidFill>
                  <a:srgbClr val="EEF0F1"/>
                </a:solidFill>
                <a:latin typeface="Arial" panose="020B0604020202020204" pitchFamily="34" charset="0"/>
                <a:cs typeface="Arial" panose="020B0604020202020204" pitchFamily="34" charset="0"/>
              </a:rPr>
              <a:t>With respect to forward-looking statements contained in this presentation, the Company has made assumptions regarding: financial condition; outlook and results of operations; exploration, development and associated operational plans (including drilling, testing, facilities construction and recompletion programs) and the anticipated costs and timing thereof; estimated oil and gas reserves (including the magnitude, ability to recover, commerciality and net present value thereof); production rates and production decline rates; net feet of pay based on internal estimates of wireline logs; the success of exploration opportunities; plans for and results of production testing and anticipated initial production rates derived therefrom; the ability to secure necessary personnel, equipment, production licences, regulatory approvals and services; environmental matters; future commodity prices; changes to prevailing regulatory, royalty, tax and environmental laws and regulations; the impact of competition, future capital and other expenditures (including the amount, nature and sources of funding thereof); future financing sources; business prospects and opportunities; the impact ongoing geopolitical issues will have on the Company's future operations and future petroleum pricing; and safety related metrics and goals, among other things.</a:t>
            </a:r>
          </a:p>
          <a:p>
            <a:pPr algn="just">
              <a:defRPr/>
            </a:pPr>
            <a:endParaRPr lang="en-US" sz="900" dirty="0">
              <a:solidFill>
                <a:srgbClr val="EEF0F1"/>
              </a:solidFill>
              <a:latin typeface="Arial" panose="020B0604020202020204" pitchFamily="34" charset="0"/>
              <a:cs typeface="Arial" panose="020B0604020202020204" pitchFamily="34" charset="0"/>
            </a:endParaRPr>
          </a:p>
          <a:p>
            <a:pPr algn="just">
              <a:defRPr/>
            </a:pPr>
            <a:r>
              <a:rPr lang="en-US" sz="900" dirty="0">
                <a:solidFill>
                  <a:srgbClr val="EEF0F1"/>
                </a:solidFill>
                <a:latin typeface="Arial" panose="020B0604020202020204" pitchFamily="34" charset="0"/>
                <a:cs typeface="Arial" panose="020B0604020202020204" pitchFamily="34" charset="0"/>
              </a:rPr>
              <a:t>In addition, statements relating to reserves are by their nature forward-looking statements, as they involve the implied assessment, based on certain estimates and assumptions, that the reserves described exist in the quantities predicted or estimated, and can be profitably produced in the future. The recovery and reserve estimates of Touchstone's reserves provided herein are estimates only, and there is no guarantee that the estimated reserves will be recovered. Consequently, actual results may differ materially from those anticipated in the forward-looking statements.</a:t>
            </a:r>
          </a:p>
          <a:p>
            <a:pPr algn="just">
              <a:defRPr/>
            </a:pPr>
            <a:endParaRPr lang="en-US" sz="900" dirty="0">
              <a:solidFill>
                <a:srgbClr val="EEF0F1"/>
              </a:solidFill>
              <a:latin typeface="Arial" panose="020B0604020202020204" pitchFamily="34" charset="0"/>
              <a:cs typeface="Arial" panose="020B0604020202020204" pitchFamily="34" charset="0"/>
            </a:endParaRPr>
          </a:p>
          <a:p>
            <a:pPr algn="just">
              <a:defRPr/>
            </a:pPr>
            <a:r>
              <a:rPr lang="en-US" sz="900" dirty="0">
                <a:solidFill>
                  <a:srgbClr val="EEF0F1"/>
                </a:solidFill>
                <a:latin typeface="Arial" panose="020B0604020202020204" pitchFamily="34" charset="0"/>
                <a:cs typeface="Arial" panose="020B0604020202020204" pitchFamily="34" charset="0"/>
              </a:rPr>
              <a:t>Since forward-looking statements address future events and conditions, by their very nature they involve inherent risks and uncertainties. Actual results could differ materially from those currently anticipated due to a number of factors and risks. New factors emerge from time to time, and it is not possible for Management to predict all of such factors and to assess in advance the impact of each such factor on Touchstone's business or the extent to which any factor, or combination of factors, may cause actual results to differ materially from those contained in any forward-looking statements. Although the Company believes that the expectations and assumptions on which the forward-looking statements are based are reasonable, undue reliance should not be placed on the forward-looking statements because the Company can give no assurance that they will prove to be correct. Some of the risks that could affect the Company's future results and could cause results to differ materially from those expressed in the forward-looking information are described under the heading "Advisories: Business Risks" in this presentation and are also set out in more detail in the Company's 2023 Annual Information Form dated March 20, 2024, which has been filed on SEDAR+ and can be accessed at www.sedarplus.ca.</a:t>
            </a:r>
          </a:p>
          <a:p>
            <a:pPr algn="just">
              <a:defRPr/>
            </a:pPr>
            <a:endParaRPr lang="en-US" sz="900" dirty="0">
              <a:solidFill>
                <a:srgbClr val="EEF0F1"/>
              </a:solidFill>
              <a:latin typeface="Arial" panose="020B0604020202020204" pitchFamily="34" charset="0"/>
              <a:cs typeface="Arial" panose="020B0604020202020204" pitchFamily="34" charset="0"/>
            </a:endParaRPr>
          </a:p>
          <a:p>
            <a:pPr algn="just">
              <a:defRPr/>
            </a:pPr>
            <a:r>
              <a:rPr lang="en-US" sz="900" dirty="0">
                <a:solidFill>
                  <a:srgbClr val="EEF0F1"/>
                </a:solidFill>
                <a:latin typeface="Arial" panose="020B0604020202020204" pitchFamily="34" charset="0"/>
                <a:cs typeface="Arial" panose="020B0604020202020204" pitchFamily="34" charset="0"/>
              </a:rPr>
              <a:t>Touchstone's actual results, performance or achievement could differ materially from those expressed in, or implied by, the forward-looking information and, accordingly, no assurance can be given that any of the events anticipated by the forward-looking information will transpire or occur, or if any of them do so, what benefits that we will derive therefrom. Management has included the above summary of assumptions and risks related to forward-looking information provided in this presentation in order to provide security holders with a more complete perspective on our future operations and such information may not be appropriate for other purposes.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rPr>
              <a:t>Investors should not place undue reliance on any such forward-looking statements. Further, any forward-looking statement or information speaks only as of the date on which such statement is made, and Touchstone undertakes no obligation or intent to update any forward-looking statements or information except as required by law, including securities laws. All forward-looking statements contained in this presentation are qualified by such cautionary statements.</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900" dirty="0">
              <a:solidFill>
                <a:srgbClr val="EEF0F1"/>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CA" sz="900" b="1"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rPr>
              <a:t>Business Risks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CA" sz="900" b="1"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CA" sz="900" b="0"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rPr>
              <a:t>The Company is exposed to numerous operational, technical, financial and regulatory risks and uncertainties, many of which are beyond its control and may significantly affect anticipated future results. The Company is exposed to risks associated with negotiating with foreign governments as well as country risk associated with conducting international activities. Operations may be unsuccessful or delayed as a result of competition for services, supplies and equipment, mechanical and technical difficulties, ability to attract and retain qualified employees on a cost-effective basis, commodity and marketing risk. The Company is subject to significant drilling risks and uncertainties including the ability to find oil and natural gas reserves on an economic basis and the potential for technical problems that could lead to well blow-outs and environmental damage. The Company is exposed to risks relating to the inability to obtain timely regulatory approvals, surface access, access to third-party gathering and processing facilities, transportation and other third-party related operation risks.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900"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endParaRPr>
          </a:p>
          <a:p>
            <a:pPr algn="just">
              <a:defRPr/>
            </a:pPr>
            <a:endParaRPr lang="en-US" sz="900" dirty="0">
              <a:solidFill>
                <a:srgbClr val="EEF0F1"/>
              </a:solidFill>
              <a:latin typeface="Arial" panose="020B0604020202020204" pitchFamily="34" charset="0"/>
              <a:cs typeface="Arial" panose="020B0604020202020204" pitchFamily="34" charset="0"/>
            </a:endParaRPr>
          </a:p>
        </p:txBody>
      </p:sp>
      <p:pic>
        <p:nvPicPr>
          <p:cNvPr id="6" name="Graphic 5" descr="Warning with solid fill">
            <a:extLst>
              <a:ext uri="{FF2B5EF4-FFF2-40B4-BE49-F238E27FC236}">
                <a16:creationId xmlns:a16="http://schemas.microsoft.com/office/drawing/2014/main" id="{32EF31A0-F74A-02C3-85EA-1095BE8099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7766" y="135026"/>
            <a:ext cx="580636" cy="580636"/>
          </a:xfrm>
          <a:prstGeom prst="rect">
            <a:avLst/>
          </a:prstGeom>
        </p:spPr>
      </p:pic>
    </p:spTree>
    <p:extLst>
      <p:ext uri="{BB962C8B-B14F-4D97-AF65-F5344CB8AC3E}">
        <p14:creationId xmlns:p14="http://schemas.microsoft.com/office/powerpoint/2010/main" val="20609511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209B5B-B96F-A44F-A7DF-20F5FF4B9E79}"/>
              </a:ext>
            </a:extLst>
          </p:cNvPr>
          <p:cNvSpPr>
            <a:spLocks noGrp="1"/>
          </p:cNvSpPr>
          <p:nvPr>
            <p:ph type="sldNum" sz="quarter" idx="12"/>
          </p:nvPr>
        </p:nvSpPr>
        <p:spPr/>
        <p:txBody>
          <a:bodyPr/>
          <a:lstStyle/>
          <a:p>
            <a:r>
              <a:rPr lang="en-CA" dirty="0"/>
              <a:t>Corporate Presentation  | </a:t>
            </a:r>
            <a:r>
              <a:rPr lang="en-CA" dirty="0">
                <a:solidFill>
                  <a:srgbClr val="EEF0F1"/>
                </a:solidFill>
                <a:latin typeface="Avenir Next LT Pro" panose="020B0504020202020204" pitchFamily="34" charset="0"/>
              </a:rPr>
              <a:t>February 2025 </a:t>
            </a:r>
            <a:r>
              <a:rPr lang="en-CA" dirty="0"/>
              <a:t>|  </a:t>
            </a:r>
            <a:fld id="{FEA607D4-8F18-4F51-B246-B81EEA981425}" type="slidenum">
              <a:rPr lang="en-CA" smtClean="0"/>
              <a:pPr/>
              <a:t>28</a:t>
            </a:fld>
            <a:endParaRPr lang="en-CA" dirty="0"/>
          </a:p>
        </p:txBody>
      </p:sp>
      <p:sp>
        <p:nvSpPr>
          <p:cNvPr id="3" name="Title 2">
            <a:extLst>
              <a:ext uri="{FF2B5EF4-FFF2-40B4-BE49-F238E27FC236}">
                <a16:creationId xmlns:a16="http://schemas.microsoft.com/office/drawing/2014/main" id="{823F903E-9199-295D-4E0C-60A1362E9686}"/>
              </a:ext>
            </a:extLst>
          </p:cNvPr>
          <p:cNvSpPr>
            <a:spLocks noGrp="1"/>
          </p:cNvSpPr>
          <p:nvPr>
            <p:ph type="title"/>
          </p:nvPr>
        </p:nvSpPr>
        <p:spPr/>
        <p:txBody>
          <a:bodyPr/>
          <a:lstStyle/>
          <a:p>
            <a:r>
              <a:rPr lang="en-CA" dirty="0"/>
              <a:t>Advisories </a:t>
            </a:r>
          </a:p>
        </p:txBody>
      </p:sp>
      <p:sp>
        <p:nvSpPr>
          <p:cNvPr id="4" name="TextBox 3">
            <a:extLst>
              <a:ext uri="{FF2B5EF4-FFF2-40B4-BE49-F238E27FC236}">
                <a16:creationId xmlns:a16="http://schemas.microsoft.com/office/drawing/2014/main" id="{ACB6E7BE-3D1E-7589-602B-0732D7DA3D46}"/>
              </a:ext>
            </a:extLst>
          </p:cNvPr>
          <p:cNvSpPr txBox="1"/>
          <p:nvPr/>
        </p:nvSpPr>
        <p:spPr>
          <a:xfrm>
            <a:off x="387766" y="1016830"/>
            <a:ext cx="11408860"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CA" sz="900" b="1"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rPr>
              <a:t>Business Risks (continued)</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rPr>
              <a:t> </a:t>
            </a: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CA" sz="900" b="0"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rPr>
              <a:t>The Company is subject to industry conditions including changes in laws and regulations, including the adoption of new environmental laws and regulations and changes in how they are interpreted and enforced. There are uncertainties in estimating the Company's reserve and resource base due to the complexities in estimated future production, costs and timing of expenses and future capital. The Company is subject to the risk that it will not be able to fulfill the contractual obligations required to retain its rights to explore, develop and exploit any of its properties. The financial risks the Company is exposed to include, but are not limited to, the impact of general economic conditions in Canada, the United Kingdom and Trinidad, continued volatility in market prices for oil and natural gas, the impact of significant declines in market prices for oil and natural gas, the ability to access sufficient capital from internal and external sources, changes in income tax laws, royalties and incentive programs relating to the oil and natural gas industry, fluctuations in interest rates, the C$ to US$ exchange rate and the US$ to TT$ exchange rate. The Company is subject to local regulatory legislation, the compliance with which may require significant expenditures and non-compliance with which may result in fines, penalties or production restrictions or the termination of licence or other rights related to the Company's oil and natural gas interests in Trinidad. </a:t>
            </a:r>
            <a:r>
              <a:rPr kumimoji="0" lang="en-US" sz="900" b="0"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rPr>
              <a:t>Readers are cautioned that the foregoing list of factors is not exhaustive. </a:t>
            </a:r>
            <a:r>
              <a:rPr kumimoji="0" lang="en-CA" sz="900" b="0"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rPr>
              <a:t>Certain of these risks are set out in more detail in the Company's 2023 Annual Information Form dated March 20, 2024 which has been filed on SEDAR+ and can be accessed at </a:t>
            </a:r>
            <a:r>
              <a:rPr kumimoji="0" lang="en-CA" sz="900" b="0"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hlinkClick r:id="rId2">
                  <a:extLst>
                    <a:ext uri="{A12FA001-AC4F-418D-AE19-62706E023703}">
                      <ahyp:hlinkClr xmlns:ahyp="http://schemas.microsoft.com/office/drawing/2018/hyperlinkcolor" val="tx"/>
                    </a:ext>
                  </a:extLst>
                </a:hlinkClick>
              </a:rPr>
              <a:t>www.sedarplus.ca</a:t>
            </a:r>
            <a:r>
              <a:rPr kumimoji="0" lang="en-CA" sz="900" b="0"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rPr>
              <a:t>Oil and Gas Reserves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rPr>
              <a:t>All reserves references herein are Company gross reserves. Gross reserves are the Company's working interest share before deduction of royalties. Net reserves are the Company's working interest share after the deduction of royalty obligations.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rPr>
              <a:t>The December 31, 2023 reserves information included herein are based on the Company's December 31, 2023 independent reserve report prepared by Touchstone's independent reserves evaluator, GLJ Ltd. ("GLJ"), dated March 1, 202</a:t>
            </a:r>
            <a:r>
              <a:rPr lang="en-US" sz="900" dirty="0">
                <a:solidFill>
                  <a:srgbClr val="EEF0F1"/>
                </a:solidFill>
                <a:latin typeface="Arial" panose="020B0604020202020204" pitchFamily="34" charset="0"/>
                <a:cs typeface="Arial" panose="020B0604020202020204" pitchFamily="34" charset="0"/>
              </a:rPr>
              <a:t>4</a:t>
            </a:r>
            <a:r>
              <a:rPr kumimoji="0" lang="en-US" sz="900" b="0"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rPr>
              <a:t>. The report was prepared in accordance with definitions, standards and procedures contained in the Canadian Oil and Gas Evaluation Handbook ("COGEH") and National Instrument 51-101 </a:t>
            </a:r>
            <a:r>
              <a:rPr kumimoji="0" lang="en-US" sz="900" b="0" i="1"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rPr>
              <a:t>Standards of Disclosure for Oil and Gas Activities</a:t>
            </a:r>
            <a:r>
              <a:rPr kumimoji="0" lang="en-US" sz="900" b="0"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rPr>
              <a:t> ("NI 51-101"). All December 31, 2023 reserves presented are based on the average price forecasts of the three leading Canadian oil and gas evaluation consultants (GLJ, McDaniel &amp; Associates Consultants Ltd. and Sproule Associates Ltd.) dated January 1, 2024 and estimated costs effective December 31, 2023. The disclosure in this presentation summarizes certain information contained in the reserves report but represents only a portion of the disclosure required under NI 51-101. Full disclosure with respect to the Company's reserves as at December 31, 2023 </a:t>
            </a:r>
            <a:r>
              <a:rPr lang="en-US" sz="900" dirty="0">
                <a:solidFill>
                  <a:srgbClr val="EEF0F1"/>
                </a:solidFill>
                <a:latin typeface="Arial" panose="020B0604020202020204" pitchFamily="34" charset="0"/>
                <a:cs typeface="Arial" panose="020B0604020202020204" pitchFamily="34" charset="0"/>
              </a:rPr>
              <a:t>are</a:t>
            </a:r>
            <a:r>
              <a:rPr kumimoji="0" lang="en-US" sz="900" b="0"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rPr>
              <a:t> included in the Company's 2023 Annual Information Form dated March 20, 2024 which </a:t>
            </a:r>
            <a:r>
              <a:rPr lang="en-US" sz="900" dirty="0">
                <a:solidFill>
                  <a:srgbClr val="EEF0F1"/>
                </a:solidFill>
                <a:latin typeface="Arial" panose="020B0604020202020204" pitchFamily="34" charset="0"/>
                <a:cs typeface="Arial" panose="020B0604020202020204" pitchFamily="34" charset="0"/>
              </a:rPr>
              <a:t>has been</a:t>
            </a:r>
            <a:r>
              <a:rPr kumimoji="0" lang="en-US" sz="900" b="0"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rPr>
              <a:t> filed on SEDAR+ and can be </a:t>
            </a: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accessed at </a:t>
            </a: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hlinkClick r:id="rId2">
                  <a:extLst>
                    <a:ext uri="{A12FA001-AC4F-418D-AE19-62706E023703}">
                      <ahyp:hlinkClr xmlns:ahyp="http://schemas.microsoft.com/office/drawing/2018/hyperlinkcolor" val="tx"/>
                    </a:ext>
                  </a:extLst>
                </a:hlinkClick>
              </a:rPr>
              <a:t>www.sedarplus.ca</a:t>
            </a: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900" dirty="0">
              <a:solidFill>
                <a:srgbClr val="EEF0F1"/>
              </a:solidFill>
              <a:latin typeface="Arial" panose="020B0604020202020204" pitchFamily="34" charset="0"/>
              <a:cs typeface="Arial" panose="020B0604020202020204" pitchFamily="34" charset="0"/>
            </a:endParaRPr>
          </a:p>
          <a:p>
            <a:pPr algn="just">
              <a:defRPr/>
            </a:pPr>
            <a:r>
              <a:rPr kumimoji="0" lang="en-US" sz="900" b="0"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rPr>
              <a:t>The recovery and reserve estimates of crude oil, natural gas and NGL reserves provided herein are estimates only, and there is no guarantee that the estimated reserves will be recovered. Actual reserves may eventually prove to be greater than or less than the estimates provided herein. This presentation may summarize the crude oil, natural gas and NGL reserves of the Company and the net present values of future net revenue for such reserves using forecast prices and costs prior to provision for interest and finance costs, general and administration expenses, and the impact of any financial derivatives. It should not be assumed that the present worth of estimated future net revenues presented herein represent the fair market value of the reserves. There is no assurance that the forecast prices and costs assumptions will be attained, and variances could be material.</a:t>
            </a:r>
          </a:p>
          <a:p>
            <a:pPr algn="just">
              <a:defRPr/>
            </a:pPr>
            <a:endParaRPr lang="en-US" sz="900" dirty="0">
              <a:solidFill>
                <a:srgbClr val="EEF0F1"/>
              </a:solidFill>
              <a:latin typeface="Arial" panose="020B0604020202020204" pitchFamily="34" charset="0"/>
              <a:cs typeface="Arial" panose="020B0604020202020204" pitchFamily="34" charset="0"/>
            </a:endParaRPr>
          </a:p>
          <a:p>
            <a:pPr>
              <a:defRPr/>
            </a:pPr>
            <a:r>
              <a:rPr kumimoji="0" lang="en-US" sz="900"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rPr>
              <a:t>The reserves information for the Company's December 31, 2022 independent reserve report have been prepared by Touchstone's independent reserves evaluator, GLJ, dated March 3, 2023. The report was prepared in accordance with definitions, standards and procedures contained in the COGEH and NI 51-101. All December 31, 2022 reserves presented are based on GLJ's forecast pricing dated January 1, 2023 and estimated costs effective December 31, 2022. Additional reserves information as required under NI 51-101 are included in the Company's 2022 Annual Information Form dated March 23, 2023.</a:t>
            </a:r>
            <a:endParaRPr kumimoji="0" lang="en-US" sz="900" b="0"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sz="900" dirty="0">
              <a:solidFill>
                <a:srgbClr val="EEF0F1"/>
              </a:solidFill>
              <a:latin typeface="Arial" panose="020B0604020202020204" pitchFamily="34" charset="0"/>
              <a:cs typeface="Arial" panose="020B0604020202020204" pitchFamily="34" charset="0"/>
            </a:endParaRPr>
          </a:p>
          <a:p>
            <a:pPr>
              <a:defRPr/>
            </a:pPr>
            <a:r>
              <a:rPr kumimoji="0" lang="en-US" sz="900"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rPr>
              <a:t>The reserves information for the Company's December 31, 2021 independent reserve report have been prepared by Touchstone's independent reserves evaluator, GLJ, dated March 4, 2022. The report was prepared in accordance with definitions, standards and procedures contained in the COGEH and NI 51-101. All December 31, 2021 reserves presented are based on GLJ's forecast pricing dated January 1, 2022 and estimated costs effective December 31, 2021. Additional reserves information as required under NI 51-101 are included in the Company's 2021 Annual Information Form dated March 25, 2022.</a:t>
            </a:r>
          </a:p>
          <a:p>
            <a:pPr algn="just">
              <a:defRPr/>
            </a:pPr>
            <a:endParaRPr kumimoji="0" lang="en-US" sz="900" b="0"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1200"/>
              </a:spcAft>
              <a:buClrTx/>
              <a:buSzTx/>
              <a:buFontTx/>
              <a:buNone/>
              <a:tabLst/>
              <a:defRPr/>
            </a:pPr>
            <a:endParaRPr kumimoji="0" lang="en-CA" sz="900" b="0"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endParaRPr>
          </a:p>
        </p:txBody>
      </p:sp>
      <p:pic>
        <p:nvPicPr>
          <p:cNvPr id="5" name="Graphic 4" descr="Warning with solid fill">
            <a:extLst>
              <a:ext uri="{FF2B5EF4-FFF2-40B4-BE49-F238E27FC236}">
                <a16:creationId xmlns:a16="http://schemas.microsoft.com/office/drawing/2014/main" id="{A0C91341-2E59-C355-626D-97D425103B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7766" y="135026"/>
            <a:ext cx="580636" cy="580636"/>
          </a:xfrm>
          <a:prstGeom prst="rect">
            <a:avLst/>
          </a:prstGeom>
        </p:spPr>
      </p:pic>
    </p:spTree>
    <p:extLst>
      <p:ext uri="{BB962C8B-B14F-4D97-AF65-F5344CB8AC3E}">
        <p14:creationId xmlns:p14="http://schemas.microsoft.com/office/powerpoint/2010/main" val="29475736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209B5B-B96F-A44F-A7DF-20F5FF4B9E79}"/>
              </a:ext>
            </a:extLst>
          </p:cNvPr>
          <p:cNvSpPr>
            <a:spLocks noGrp="1"/>
          </p:cNvSpPr>
          <p:nvPr>
            <p:ph type="sldNum" sz="quarter" idx="12"/>
          </p:nvPr>
        </p:nvSpPr>
        <p:spPr/>
        <p:txBody>
          <a:bodyPr/>
          <a:lstStyle/>
          <a:p>
            <a:r>
              <a:rPr lang="en-CA" dirty="0"/>
              <a:t>Corporate Presentation  | </a:t>
            </a:r>
            <a:r>
              <a:rPr lang="en-CA" dirty="0">
                <a:solidFill>
                  <a:srgbClr val="EEF0F1"/>
                </a:solidFill>
                <a:latin typeface="Avenir Next LT Pro" panose="020B0504020202020204" pitchFamily="34" charset="0"/>
              </a:rPr>
              <a:t>February 2025 </a:t>
            </a:r>
            <a:r>
              <a:rPr lang="en-CA" dirty="0"/>
              <a:t>|  </a:t>
            </a:r>
            <a:fld id="{FEA607D4-8F18-4F51-B246-B81EEA981425}" type="slidenum">
              <a:rPr lang="en-CA" smtClean="0"/>
              <a:pPr/>
              <a:t>29</a:t>
            </a:fld>
            <a:endParaRPr lang="en-CA" dirty="0"/>
          </a:p>
        </p:txBody>
      </p:sp>
      <p:sp>
        <p:nvSpPr>
          <p:cNvPr id="3" name="Title 2">
            <a:extLst>
              <a:ext uri="{FF2B5EF4-FFF2-40B4-BE49-F238E27FC236}">
                <a16:creationId xmlns:a16="http://schemas.microsoft.com/office/drawing/2014/main" id="{823F903E-9199-295D-4E0C-60A1362E9686}"/>
              </a:ext>
            </a:extLst>
          </p:cNvPr>
          <p:cNvSpPr>
            <a:spLocks noGrp="1"/>
          </p:cNvSpPr>
          <p:nvPr>
            <p:ph type="title"/>
          </p:nvPr>
        </p:nvSpPr>
        <p:spPr/>
        <p:txBody>
          <a:bodyPr/>
          <a:lstStyle/>
          <a:p>
            <a:r>
              <a:rPr lang="en-CA" dirty="0"/>
              <a:t>Advisories </a:t>
            </a:r>
          </a:p>
        </p:txBody>
      </p:sp>
      <p:sp>
        <p:nvSpPr>
          <p:cNvPr id="4" name="TextBox 3">
            <a:extLst>
              <a:ext uri="{FF2B5EF4-FFF2-40B4-BE49-F238E27FC236}">
                <a16:creationId xmlns:a16="http://schemas.microsoft.com/office/drawing/2014/main" id="{ACB6E7BE-3D1E-7589-602B-0732D7DA3D46}"/>
              </a:ext>
            </a:extLst>
          </p:cNvPr>
          <p:cNvSpPr txBox="1"/>
          <p:nvPr/>
        </p:nvSpPr>
        <p:spPr>
          <a:xfrm>
            <a:off x="387766" y="756866"/>
            <a:ext cx="11408860" cy="549381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rPr>
              <a:t>Oil and Gas Reserves (continued)</a:t>
            </a:r>
          </a:p>
          <a:p>
            <a:pPr marL="0" marR="0" lvl="0" indent="0" defTabSz="914400" rtl="0" eaLnBrk="1" fontAlgn="auto" latinLnBrk="0" hangingPunct="1">
              <a:lnSpc>
                <a:spcPct val="100000"/>
              </a:lnSpc>
              <a:spcBef>
                <a:spcPts val="0"/>
              </a:spcBef>
              <a:spcAft>
                <a:spcPts val="0"/>
              </a:spcAft>
              <a:buClrTx/>
              <a:buSzTx/>
              <a:buFontTx/>
              <a:buNone/>
              <a:tabLst/>
              <a:defRPr/>
            </a:pPr>
            <a:endParaRPr lang="en-US" sz="900" dirty="0">
              <a:solidFill>
                <a:srgbClr val="EEF0F1"/>
              </a:solidFill>
              <a:latin typeface="Arial" panose="020B0604020202020204" pitchFamily="34" charset="0"/>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rPr>
              <a:t>The reserves information for the Company's December 31, 2020 independent reserve report have been prepared by Touchstone's independent reserves evaluator, GLJ, dated March 4, 2021. The report was prepared in accordance with definitions, standards and procedures contained in the COGEH and NI 51-101. All December 31, 2020 reserves presented are based on GLJ's forecast pricing dated January 1, 2021 and estimated costs effective December 31, 2020. Additional 2020 reserves information, as required under NI 51-101 are included in the Company's 2020 Annual Information Form dated March 25, 2021. </a:t>
            </a:r>
          </a:p>
          <a:p>
            <a:pPr marL="0" marR="0" lvl="0" indent="0" defTabSz="914400" rtl="0" eaLnBrk="1" fontAlgn="auto" latinLnBrk="0" hangingPunct="1">
              <a:lnSpc>
                <a:spcPct val="100000"/>
              </a:lnSpc>
              <a:spcBef>
                <a:spcPts val="0"/>
              </a:spcBef>
              <a:spcAft>
                <a:spcPts val="0"/>
              </a:spcAft>
              <a:buClrTx/>
              <a:buSzTx/>
              <a:buFontTx/>
              <a:buNone/>
              <a:tabLst/>
              <a:defRPr/>
            </a:pPr>
            <a:endParaRPr lang="en-US" sz="900" dirty="0">
              <a:solidFill>
                <a:srgbClr val="EEF0F1"/>
              </a:solidFill>
              <a:latin typeface="Arial" panose="020B0604020202020204" pitchFamily="34" charset="0"/>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rPr>
              <a:t>The reserves information for the Company's December 31</a:t>
            </a:r>
            <a:r>
              <a:rPr lang="en-US" sz="900" dirty="0">
                <a:solidFill>
                  <a:srgbClr val="EEF0F1"/>
                </a:solidFill>
                <a:latin typeface="Arial" panose="020B0604020202020204" pitchFamily="34" charset="0"/>
                <a:cs typeface="Arial" panose="020B0604020202020204" pitchFamily="34" charset="0"/>
              </a:rPr>
              <a:t>, </a:t>
            </a:r>
            <a:r>
              <a:rPr kumimoji="0" lang="en-US" sz="900"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rPr>
              <a:t>2019 independent reserve report have been prepared by Touchstone's independent reserves evaluator, GLJ, dated March 6, 2020. The report was prepared in accordance with definitions, standards and procedures contained in the COGEH and NI 51-101. All December 31, 2019 reserves presented are based on GLJ's forecast pricing dated January 1, 2020 and estimated costs effective December 31, 2019. Additional reserves information as required under NI 51-101 are included in the Company's 2019 Annual Information Form dated March 25, 2020.</a:t>
            </a:r>
          </a:p>
          <a:p>
            <a:pPr marL="0" marR="0" lvl="0" indent="0" defTabSz="914400" rtl="0" eaLnBrk="1" fontAlgn="auto" latinLnBrk="0" hangingPunct="1">
              <a:lnSpc>
                <a:spcPct val="100000"/>
              </a:lnSpc>
              <a:spcBef>
                <a:spcPts val="0"/>
              </a:spcBef>
              <a:spcAft>
                <a:spcPts val="0"/>
              </a:spcAft>
              <a:buClrTx/>
              <a:buSzTx/>
              <a:buFontTx/>
              <a:buNone/>
              <a:tabLst/>
              <a:defRPr/>
            </a:pPr>
            <a:endParaRPr lang="en-US" sz="900" dirty="0">
              <a:solidFill>
                <a:srgbClr val="EEF0F1"/>
              </a:solidFill>
              <a:latin typeface="Arial" panose="020B0604020202020204" pitchFamily="34" charset="0"/>
              <a:cs typeface="Arial" panose="020B0604020202020204" pitchFamily="34" charset="0"/>
            </a:endParaRPr>
          </a:p>
          <a:p>
            <a:pPr>
              <a:defRPr/>
            </a:pPr>
            <a:r>
              <a:rPr kumimoji="0" lang="en-US" sz="900"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rPr>
              <a:t>The reserves information for the Company's December 31, 2018 independent reserve report have been prepared by Touchstone's independent reserves evaluator, GLJ, dated March 6, 2019. The report was prepared in accordance with definitions, standards and procedures contained in the COGEH and NI 51-101. All December 31, 2018 reserves presented are based on GLJ's forecast pricing dated January 1, 2019 and estimated costs effective December 31, 2018. Additional reserves information as required under NI 51-101 are included in the Company's 2018 Annual Information Form dated March 26, 2019.</a:t>
            </a:r>
            <a:endParaRPr lang="en-US" sz="900" dirty="0">
              <a:solidFill>
                <a:srgbClr val="EEF0F1"/>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rPr>
              <a:t>Oil and Gas Measures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rPr>
              <a:t>To provide a single unit of production for analytical purposes, natural gas production has been converted mathematically to barrels of oil equivalent. We use the industry-accepted standard conversion of six thousand cubic feet of natural gas to one barrel of oil (6 Mcf = 1 bbl). The 6:1 boe ratio is based on an energy equivalent conversion method primarily applicable at the burner tip. It does not represent a value equivalency at the wellhead and is not based on either energy content or current prices. While the boe ratio is useful for comparative measures and observing trends, it does not accurately reflect individual product values and might be misleading, particularly if used in isolation. As well, given that the value ratio, based on the current price of crude oil to natural gas, is significantly different from the 6:1 energy equivalency ratio, using a 6:1 conversion ratio may be misleading as an indication of value.</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900" dirty="0">
              <a:solidFill>
                <a:srgbClr val="EEF0F1"/>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rPr>
              <a:t>Product Type Disclosures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rPr>
              <a:t>This presentation includes references to crude oil, NGLs, natural gas, and average daily production volumes. Under NI 51-101, disclosure of production volumes should include segmentation by product type as defined in the instrument. In this document, references to "crude oil" refer to "light crude oil and medium crude oil" and "heavy crude oil" combined product types; references to "NGLs" refer to condensate; and references to "natural gas" refer to the "conventional natural gas" product type, all as defined in the instrument. In addition, references to “crude oil and liquids” herein include crude oil and NGLs. For further information, refer to the "Advisories: Product Type Disclosures" section of our Management's Discussion and Analysis for the three and nine months ended September 30, 2024, which is incorporated herein by reference, and available on SEDAR+ (</a:t>
            </a:r>
            <a:r>
              <a:rPr kumimoji="0" lang="en-US" sz="900" b="0"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hlinkClick r:id="rId2">
                  <a:extLst>
                    <a:ext uri="{A12FA001-AC4F-418D-AE19-62706E023703}">
                      <ahyp:hlinkClr xmlns:ahyp="http://schemas.microsoft.com/office/drawing/2018/hyperlinkcolor" val="tx"/>
                    </a:ext>
                  </a:extLst>
                </a:hlinkClick>
              </a:rPr>
              <a:t>www.sedarplus.ca</a:t>
            </a:r>
            <a:r>
              <a:rPr kumimoji="0" lang="en-US" sz="900" b="0"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900" dirty="0">
              <a:solidFill>
                <a:srgbClr val="EEF0F1"/>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CA" sz="900" b="1"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rPr>
              <a:t>Drilling Locations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CA" sz="900" b="1"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rPr>
              <a:t>This presentation discloses total drilling locations. Drilling locations are classified into three categories: (i) proved locations; (ii) probable locations; and (iii) unbooked locations. Proved locations and probable locations are derived from the Company's reserves evaluation of GLJ effective December 31, 2023 and account for locations that have associated proved, probable and/or possible reserves, as applicable. Unbooked locations are internal estimates based on the prospective acreage associated with the Company's assets and an assumption as to the number of wells that can be drilled based on industry practice and internal review. Unbooked locations do not have attributed reserves. Unbooked locations have been identified by Management as an estimation of potential multi-year development and exploration drilling activities based on evaluation of applicable geologic, seismic, engineering, production and reserves information. There is no certainty that the Company will drill all unbooked drilling locations, and if drilled there is no certainty that such locations will result in additional petroleum and gas reserves or production.</a:t>
            </a:r>
            <a:endParaRPr kumimoji="0" lang="en-US" sz="900" b="0"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endParaRPr>
          </a:p>
        </p:txBody>
      </p:sp>
      <p:pic>
        <p:nvPicPr>
          <p:cNvPr id="5" name="Graphic 4" descr="Warning with solid fill">
            <a:extLst>
              <a:ext uri="{FF2B5EF4-FFF2-40B4-BE49-F238E27FC236}">
                <a16:creationId xmlns:a16="http://schemas.microsoft.com/office/drawing/2014/main" id="{81708AF2-AE21-C926-238A-4C81648F07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7766" y="135026"/>
            <a:ext cx="580636" cy="580636"/>
          </a:xfrm>
          <a:prstGeom prst="rect">
            <a:avLst/>
          </a:prstGeom>
        </p:spPr>
      </p:pic>
    </p:spTree>
    <p:extLst>
      <p:ext uri="{BB962C8B-B14F-4D97-AF65-F5344CB8AC3E}">
        <p14:creationId xmlns:p14="http://schemas.microsoft.com/office/powerpoint/2010/main" val="2651546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aerial view of a forest&#10;&#10;Description automatically generated">
            <a:extLst>
              <a:ext uri="{FF2B5EF4-FFF2-40B4-BE49-F238E27FC236}">
                <a16:creationId xmlns:a16="http://schemas.microsoft.com/office/drawing/2014/main" id="{A39C02D7-D7D8-8901-9EBA-D37EA51BDB80}"/>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a:stretch/>
        </p:blipFill>
        <p:spPr>
          <a:xfrm>
            <a:off x="0" y="2256054"/>
            <a:ext cx="12192000" cy="2345893"/>
          </a:xfrm>
          <a:prstGeom prst="rect">
            <a:avLst/>
          </a:prstGeom>
          <a:ln w="38100">
            <a:solidFill>
              <a:srgbClr val="EEF0F1"/>
            </a:solidFill>
          </a:ln>
        </p:spPr>
      </p:pic>
      <p:sp>
        <p:nvSpPr>
          <p:cNvPr id="2" name="Title 1">
            <a:extLst>
              <a:ext uri="{FF2B5EF4-FFF2-40B4-BE49-F238E27FC236}">
                <a16:creationId xmlns:a16="http://schemas.microsoft.com/office/drawing/2014/main" id="{ECC0EF32-AE46-B55E-6371-3899597449F8}"/>
              </a:ext>
            </a:extLst>
          </p:cNvPr>
          <p:cNvSpPr>
            <a:spLocks noGrp="1"/>
          </p:cNvSpPr>
          <p:nvPr>
            <p:ph type="title"/>
          </p:nvPr>
        </p:nvSpPr>
        <p:spPr>
          <a:xfrm>
            <a:off x="838200" y="2846104"/>
            <a:ext cx="10515600" cy="578147"/>
          </a:xfrm>
          <a:effectLst>
            <a:outerShdw blurRad="50800" dist="38100" dir="2700000" algn="tl" rotWithShape="0">
              <a:prstClr val="black">
                <a:alpha val="40000"/>
              </a:prstClr>
            </a:outerShdw>
          </a:effectLst>
        </p:spPr>
        <p:txBody>
          <a:bodyPr>
            <a:noAutofit/>
          </a:bodyPr>
          <a:lstStyle/>
          <a:p>
            <a:r>
              <a:rPr lang="en-CA" sz="5400" dirty="0"/>
              <a:t>WHERE WE HAVE BEEN</a:t>
            </a:r>
          </a:p>
        </p:txBody>
      </p:sp>
      <p:sp>
        <p:nvSpPr>
          <p:cNvPr id="3" name="Title 1">
            <a:extLst>
              <a:ext uri="{FF2B5EF4-FFF2-40B4-BE49-F238E27FC236}">
                <a16:creationId xmlns:a16="http://schemas.microsoft.com/office/drawing/2014/main" id="{B0D9D402-5E0F-CFBA-F54A-068C64B2C5D1}"/>
              </a:ext>
            </a:extLst>
          </p:cNvPr>
          <p:cNvSpPr txBox="1">
            <a:spLocks/>
          </p:cNvSpPr>
          <p:nvPr/>
        </p:nvSpPr>
        <p:spPr>
          <a:xfrm>
            <a:off x="838200" y="3551251"/>
            <a:ext cx="10515600" cy="578147"/>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400" b="0" kern="1200">
                <a:solidFill>
                  <a:srgbClr val="EEF0F1"/>
                </a:solidFill>
                <a:latin typeface="Avenir Next LT Pro Demi" panose="020B0704020202020204" pitchFamily="34" charset="0"/>
                <a:ea typeface="+mj-ea"/>
                <a:cs typeface="+mj-cs"/>
              </a:defRPr>
            </a:lvl1pPr>
          </a:lstStyle>
          <a:p>
            <a:r>
              <a:rPr lang="en-CA" sz="3200" i="1" dirty="0">
                <a:solidFill>
                  <a:srgbClr val="8FADED"/>
                </a:solidFill>
                <a:latin typeface="Avenir Next LT Pro" panose="020B0504020202020204" pitchFamily="34" charset="0"/>
              </a:rPr>
              <a:t>We have been putting the pieces together</a:t>
            </a:r>
          </a:p>
        </p:txBody>
      </p:sp>
      <p:sp>
        <p:nvSpPr>
          <p:cNvPr id="6" name="Slide Number Placeholder 5">
            <a:extLst>
              <a:ext uri="{FF2B5EF4-FFF2-40B4-BE49-F238E27FC236}">
                <a16:creationId xmlns:a16="http://schemas.microsoft.com/office/drawing/2014/main" id="{82358342-9461-3DF9-FF08-AAE4633872E6}"/>
              </a:ext>
            </a:extLst>
          </p:cNvPr>
          <p:cNvSpPr>
            <a:spLocks noGrp="1"/>
          </p:cNvSpPr>
          <p:nvPr>
            <p:ph type="sldNum" sz="quarter" idx="12"/>
          </p:nvPr>
        </p:nvSpPr>
        <p:spPr/>
        <p:txBody>
          <a:bodyPr/>
          <a:lstStyle/>
          <a:p>
            <a:r>
              <a:rPr lang="en-CA" dirty="0"/>
              <a:t>Corporate Presentation  |  February 2025  |  </a:t>
            </a:r>
            <a:fld id="{FEA607D4-8F18-4F51-B246-B81EEA981425}" type="slidenum">
              <a:rPr lang="en-CA" smtClean="0"/>
              <a:pPr/>
              <a:t>3</a:t>
            </a:fld>
            <a:endParaRPr lang="en-CA" dirty="0"/>
          </a:p>
        </p:txBody>
      </p:sp>
    </p:spTree>
    <p:extLst>
      <p:ext uri="{BB962C8B-B14F-4D97-AF65-F5344CB8AC3E}">
        <p14:creationId xmlns:p14="http://schemas.microsoft.com/office/powerpoint/2010/main" val="10177131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209B5B-B96F-A44F-A7DF-20F5FF4B9E79}"/>
              </a:ext>
            </a:extLst>
          </p:cNvPr>
          <p:cNvSpPr>
            <a:spLocks noGrp="1"/>
          </p:cNvSpPr>
          <p:nvPr>
            <p:ph type="sldNum" sz="quarter" idx="12"/>
          </p:nvPr>
        </p:nvSpPr>
        <p:spPr/>
        <p:txBody>
          <a:bodyPr/>
          <a:lstStyle/>
          <a:p>
            <a:r>
              <a:rPr lang="en-CA" dirty="0"/>
              <a:t>Corporate Presentation  | </a:t>
            </a:r>
            <a:r>
              <a:rPr lang="en-CA" dirty="0">
                <a:solidFill>
                  <a:srgbClr val="EEF0F1"/>
                </a:solidFill>
                <a:latin typeface="Avenir Next LT Pro" panose="020B0504020202020204" pitchFamily="34" charset="0"/>
              </a:rPr>
              <a:t>February 2025 </a:t>
            </a:r>
            <a:r>
              <a:rPr lang="en-CA" dirty="0"/>
              <a:t>|  </a:t>
            </a:r>
            <a:fld id="{FEA607D4-8F18-4F51-B246-B81EEA981425}" type="slidenum">
              <a:rPr lang="en-CA" smtClean="0"/>
              <a:pPr/>
              <a:t>30</a:t>
            </a:fld>
            <a:endParaRPr lang="en-CA" dirty="0"/>
          </a:p>
        </p:txBody>
      </p:sp>
      <p:sp>
        <p:nvSpPr>
          <p:cNvPr id="3" name="Title 2">
            <a:extLst>
              <a:ext uri="{FF2B5EF4-FFF2-40B4-BE49-F238E27FC236}">
                <a16:creationId xmlns:a16="http://schemas.microsoft.com/office/drawing/2014/main" id="{823F903E-9199-295D-4E0C-60A1362E9686}"/>
              </a:ext>
            </a:extLst>
          </p:cNvPr>
          <p:cNvSpPr>
            <a:spLocks noGrp="1"/>
          </p:cNvSpPr>
          <p:nvPr>
            <p:ph type="title"/>
          </p:nvPr>
        </p:nvSpPr>
        <p:spPr/>
        <p:txBody>
          <a:bodyPr/>
          <a:lstStyle/>
          <a:p>
            <a:r>
              <a:rPr lang="en-CA" dirty="0"/>
              <a:t>Advisories </a:t>
            </a:r>
          </a:p>
        </p:txBody>
      </p:sp>
      <p:sp>
        <p:nvSpPr>
          <p:cNvPr id="4" name="TextBox 3">
            <a:extLst>
              <a:ext uri="{FF2B5EF4-FFF2-40B4-BE49-F238E27FC236}">
                <a16:creationId xmlns:a16="http://schemas.microsoft.com/office/drawing/2014/main" id="{ACB6E7BE-3D1E-7589-602B-0732D7DA3D46}"/>
              </a:ext>
            </a:extLst>
          </p:cNvPr>
          <p:cNvSpPr txBox="1"/>
          <p:nvPr/>
        </p:nvSpPr>
        <p:spPr>
          <a:xfrm>
            <a:off x="395374" y="952163"/>
            <a:ext cx="11408860" cy="57708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CA" sz="900" b="1"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rPr>
              <a:t>Drilling Locations (continued)</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CA" sz="900" dirty="0">
              <a:solidFill>
                <a:srgbClr val="EEF0F1"/>
              </a:solidFill>
              <a:latin typeface="Arial" panose="020B0604020202020204" pitchFamily="34" charset="0"/>
              <a:cs typeface="Arial" panose="020B0604020202020204" pitchFamily="34" charset="0"/>
            </a:endParaRPr>
          </a:p>
          <a:p>
            <a:pPr algn="just">
              <a:defRPr/>
            </a:pPr>
            <a:r>
              <a:rPr kumimoji="0" lang="en-CA" sz="900" b="0"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rPr>
              <a:t>The locations on which the Company will drill wells will ultimately depend upon the availability of capital, regulatory approvals, petroleum and natural gas prices, costs, actual drilling results, additional reservoir information that can be obtained and other factors. While certain of the unbooked drilling locations have been de-risked by drilling existing wells and historical wells drilled in relative close proximity to such unbooked drilling locations, other unbooked drilling locations are farther away from existing wells where Management has less information about the characteristics of the reservoir, and therefore there is more uncertainty whether wells will be drilled in such locations; and if drilled there is more uncertainty that such wells will result in additional oil and gas reserves or production.</a:t>
            </a:r>
            <a:endParaRPr lang="en-CA" sz="900" dirty="0">
              <a:solidFill>
                <a:srgbClr val="EEF0F1"/>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EEF0F1"/>
              </a:solidFill>
              <a:effectLst/>
              <a:highlight>
                <a:srgbClr val="FF00FF"/>
              </a:highligh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rPr>
              <a:t>Non-GAAP Financial Measures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900"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endParaRPr>
          </a:p>
          <a:p>
            <a:pPr algn="just">
              <a:defRPr/>
            </a:pPr>
            <a:r>
              <a:rPr kumimoji="0" lang="en-US" sz="900" b="0"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rPr>
              <a:t>This presentation makes reference to various non-GAAP financial measures, non-GAAP ratios, capital management measures and supplementary financial measures as such terms are defined in National Instrument 52-112 - Non-GAAP and Other Financial Measures Disclosure. Such measures are not recognized measures under Generally Accepted Accounting Principles ("GAAP") and do not have a standardized meaning prescribed by IFRS Accounting Standards as issued by the International Accounting Standards Board ("IFRS") and therefore may not be comparable to similar financial measures disclosed by other issuers. Readers are cautioned that the non-GAAP financial measures referred to herein should not be construed as alternatives to, or more meaningful than, measures prescribed by IFRS and they are not meant to enhance the Company's reported financial performance or position. These are complementary measures that are commonly used in the oil and natural gas industry and by the Company to provide shareholders and potential investors with additional information regarding the Company's performance, liquidity and ability to generate funds to finance its operations. </a:t>
            </a:r>
            <a:r>
              <a:rPr kumimoji="0" lang="en-US" sz="900"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rPr>
              <a:t>For further information, refer to the "Advisories: Non-GAAP Financial Measures" section of our Management's Discussion and Analysis for the three and nine months ended September 30, 2024, which is incorporated herein by reference, and available on SEDAR+ (www.sedarplus.ca).</a:t>
            </a:r>
            <a:endParaRPr kumimoji="0" lang="en-US" sz="900" b="1"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900"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rPr>
              <a:t>The Company uses operating netback as a key performance indicator of field results. The Company considers operating netback to be a key measure as it demonstrates Touchstone's profitability relative to current commodity prices and assists Management and investors with evaluating operating results on a historical basis. Operating netback is a non-GAAP financial measure calculated by deducting royalties and operating expenses from petroleum and natural gas sales. The most directly comparable financial measure to operating netback disclosed in the Company's consolidated financial statements is petroleum and natural gas revenue net of royalties. Operating netback per boe is a non-GAAP ratio calculated by dividing the operating netback by total sales volumes for the period. Presenting operating netback on a per boe basis allows Management to better analyze performance against prior periods on a comparable basis.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900"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rPr>
              <a:t>Market capitalization is a supplementary financial measure and is calculated as period end common share price multiplied by the number of common shares outstanding at the end of the period. Management believes that market capitalization provides a useful measure of the market value of Touchstone's equity.</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900" dirty="0">
              <a:solidFill>
                <a:srgbClr val="EEF0F1"/>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rPr>
              <a:t>Capital expenditures is a non-GAAP financial measure that is calculated as the sum of exploration and evaluation asset expenditures and property, plant and equipment expenditures included in the Company's consolidated statements of cash flows and is most directly comparable to cash used in investing activities. Touchstone considers capital expenditures to be a useful measure of its investment in its existing asset base.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900"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CA" sz="900" dirty="0">
                <a:solidFill>
                  <a:srgbClr val="EEF0F1"/>
                </a:solidFill>
                <a:latin typeface="Arial" panose="020B0604020202020204" pitchFamily="34" charset="0"/>
                <a:cs typeface="Arial" panose="020B0604020202020204" pitchFamily="34" charset="0"/>
              </a:rPr>
              <a:t>Working capital and net debt are capital management measures used by Management to monitor the Company's capital structure to evaluate its true debt and liquidity position and to manage capital and liquidity risk. Working capital is calculated by subtracting current liabilities from current assets as they appear on the applicable consolidated balance sheet. Net debt is calculated by summing the Company's working capital and the principal (undiscounted) long-term amount of senior secured debt and is most directly comparable to total liabilities disclosed in the Company's consolidated balance sheets.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900"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endParaRPr>
          </a:p>
          <a:p>
            <a:pPr algn="just">
              <a:defRPr/>
            </a:pPr>
            <a:r>
              <a:rPr lang="en-US" sz="900" dirty="0">
                <a:solidFill>
                  <a:srgbClr val="EEF0F1"/>
                </a:solidFill>
                <a:latin typeface="Arial" panose="020B0604020202020204" pitchFamily="34" charset="0"/>
                <a:cs typeface="Arial" panose="020B0604020202020204" pitchFamily="34" charset="0"/>
              </a:rPr>
              <a:t>Net debt to funds flow from operations ratio is a non-GAAP ratio and a capital management measure calculated as the ratio of the Company’s net debt to trailing annual funds flow from operations. The net debt to funds flow from operations ratio is the desired target Touchstone strives to achieve and maintain.</a:t>
            </a:r>
            <a:endParaRPr lang="en-CA" sz="900" dirty="0">
              <a:solidFill>
                <a:srgbClr val="EEF0F1"/>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900" dirty="0">
              <a:solidFill>
                <a:srgbClr val="EEF0F1"/>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CA" sz="900" dirty="0">
                <a:solidFill>
                  <a:srgbClr val="EEF0F1"/>
                </a:solidFill>
                <a:latin typeface="Arial" panose="020B0604020202020204" pitchFamily="34" charset="0"/>
                <a:cs typeface="Arial" panose="020B0604020202020204" pitchFamily="34" charset="0"/>
              </a:rPr>
              <a:t>Cash finance expenses are calculated as net finance expenses as determined in accordance with IFRS, less accretion on bank debt and accretion on decommissioning obligations, both of which are non-cash in nature. </a:t>
            </a:r>
            <a:r>
              <a:rPr lang="en-US" sz="900" dirty="0">
                <a:solidFill>
                  <a:srgbClr val="EEF0F1"/>
                </a:solidFill>
                <a:latin typeface="Arial" panose="020B0604020202020204" pitchFamily="34" charset="0"/>
                <a:cs typeface="Arial" panose="020B0604020202020204" pitchFamily="34" charset="0"/>
              </a:rPr>
              <a:t>The Company discloses cash finance expenses to demonstrate the true cost of finance expenses to assist Management with evaluating results on a historical basis.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CA" sz="900" b="0"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CA" sz="900" b="1"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EEF0F1"/>
              </a:solidFill>
              <a:effectLst/>
              <a:uLnTx/>
              <a:uFillTx/>
              <a:latin typeface="Arial" panose="020B0604020202020204" pitchFamily="34" charset="0"/>
              <a:ea typeface="+mn-ea"/>
              <a:cs typeface="Arial" panose="020B0604020202020204" pitchFamily="34" charset="0"/>
            </a:endParaRPr>
          </a:p>
        </p:txBody>
      </p:sp>
      <p:pic>
        <p:nvPicPr>
          <p:cNvPr id="5" name="Graphic 4" descr="Warning with solid fill">
            <a:extLst>
              <a:ext uri="{FF2B5EF4-FFF2-40B4-BE49-F238E27FC236}">
                <a16:creationId xmlns:a16="http://schemas.microsoft.com/office/drawing/2014/main" id="{232735E7-7701-B6AB-69F9-6C627C4B64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7766" y="135026"/>
            <a:ext cx="580636" cy="580636"/>
          </a:xfrm>
          <a:prstGeom prst="rect">
            <a:avLst/>
          </a:prstGeom>
        </p:spPr>
      </p:pic>
    </p:spTree>
    <p:extLst>
      <p:ext uri="{BB962C8B-B14F-4D97-AF65-F5344CB8AC3E}">
        <p14:creationId xmlns:p14="http://schemas.microsoft.com/office/powerpoint/2010/main" val="2561715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2BA543-4056-14A1-2BA3-A18808D3D578}"/>
              </a:ext>
            </a:extLst>
          </p:cNvPr>
          <p:cNvSpPr>
            <a:spLocks noGrp="1"/>
          </p:cNvSpPr>
          <p:nvPr>
            <p:ph type="sldNum" sz="quarter" idx="12"/>
          </p:nvPr>
        </p:nvSpPr>
        <p:spPr/>
        <p:txBody>
          <a:bodyPr/>
          <a:lstStyle/>
          <a:p>
            <a:r>
              <a:rPr lang="en-CA" dirty="0"/>
              <a:t>Corporate Presentation  |  February 2025  |  </a:t>
            </a:r>
            <a:fld id="{FEA607D4-8F18-4F51-B246-B81EEA981425}" type="slidenum">
              <a:rPr lang="en-CA" smtClean="0"/>
              <a:pPr/>
              <a:t>4</a:t>
            </a:fld>
            <a:endParaRPr lang="en-CA" dirty="0"/>
          </a:p>
        </p:txBody>
      </p:sp>
      <p:sp>
        <p:nvSpPr>
          <p:cNvPr id="3" name="Title 2">
            <a:extLst>
              <a:ext uri="{FF2B5EF4-FFF2-40B4-BE49-F238E27FC236}">
                <a16:creationId xmlns:a16="http://schemas.microsoft.com/office/drawing/2014/main" id="{10E43BA0-169F-B888-B5BB-489BA4C2544D}"/>
              </a:ext>
            </a:extLst>
          </p:cNvPr>
          <p:cNvSpPr>
            <a:spLocks noGrp="1"/>
          </p:cNvSpPr>
          <p:nvPr>
            <p:ph type="title"/>
          </p:nvPr>
        </p:nvSpPr>
        <p:spPr/>
        <p:txBody>
          <a:bodyPr/>
          <a:lstStyle/>
          <a:p>
            <a:r>
              <a:rPr lang="en-CA" dirty="0"/>
              <a:t>Where We Have Been: </a:t>
            </a:r>
            <a:r>
              <a:rPr lang="en-CA" i="1" dirty="0"/>
              <a:t>Land and capital expenditures</a:t>
            </a:r>
            <a:endParaRPr lang="en-CA" sz="2400" i="1" baseline="30000" dirty="0"/>
          </a:p>
        </p:txBody>
      </p:sp>
      <p:pic>
        <p:nvPicPr>
          <p:cNvPr id="4" name="Graphic 3" descr="Beginning with solid fill">
            <a:extLst>
              <a:ext uri="{FF2B5EF4-FFF2-40B4-BE49-F238E27FC236}">
                <a16:creationId xmlns:a16="http://schemas.microsoft.com/office/drawing/2014/main" id="{3FAD8195-1A3E-EC19-CF4C-D5A0463FA2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0428" y="86248"/>
            <a:ext cx="658272" cy="658272"/>
          </a:xfrm>
          <a:prstGeom prst="rect">
            <a:avLst/>
          </a:prstGeom>
        </p:spPr>
      </p:pic>
      <p:sp>
        <p:nvSpPr>
          <p:cNvPr id="5" name="TextBox 4">
            <a:extLst>
              <a:ext uri="{FF2B5EF4-FFF2-40B4-BE49-F238E27FC236}">
                <a16:creationId xmlns:a16="http://schemas.microsoft.com/office/drawing/2014/main" id="{7934821C-812A-31C1-8A17-3BA36927B2C3}"/>
              </a:ext>
            </a:extLst>
          </p:cNvPr>
          <p:cNvSpPr txBox="1"/>
          <p:nvPr/>
        </p:nvSpPr>
        <p:spPr>
          <a:xfrm>
            <a:off x="370428" y="5895411"/>
            <a:ext cx="6300906" cy="369332"/>
          </a:xfrm>
          <a:prstGeom prst="rect">
            <a:avLst/>
          </a:prstGeom>
          <a:noFill/>
        </p:spPr>
        <p:txBody>
          <a:bodyPr wrap="square" rtlCol="0">
            <a:spAutoFit/>
          </a:bodyPr>
          <a:lstStyle/>
          <a:p>
            <a:r>
              <a:rPr lang="en-US" sz="900" dirty="0">
                <a:solidFill>
                  <a:srgbClr val="939598"/>
                </a:solidFill>
                <a:latin typeface="+mj-lt"/>
              </a:rPr>
              <a:t>Note:</a:t>
            </a:r>
          </a:p>
          <a:p>
            <a:pPr marL="228600" indent="-228600">
              <a:buAutoNum type="arabicParenBoth"/>
            </a:pPr>
            <a:r>
              <a:rPr lang="en-US" sz="900" dirty="0">
                <a:solidFill>
                  <a:srgbClr val="939598"/>
                </a:solidFill>
                <a:latin typeface="+mj-lt"/>
              </a:rPr>
              <a:t>Non-GAAP financial or other measure. Refer to "Advisories: Non-GAAP Financial Measures".</a:t>
            </a:r>
          </a:p>
        </p:txBody>
      </p:sp>
      <p:sp>
        <p:nvSpPr>
          <p:cNvPr id="6" name="AutoShape 20">
            <a:extLst>
              <a:ext uri="{FF2B5EF4-FFF2-40B4-BE49-F238E27FC236}">
                <a16:creationId xmlns:a16="http://schemas.microsoft.com/office/drawing/2014/main" id="{06A276AF-C7BE-6B0A-2AC0-739DA382B544}"/>
              </a:ext>
            </a:extLst>
          </p:cNvPr>
          <p:cNvSpPr/>
          <p:nvPr/>
        </p:nvSpPr>
        <p:spPr>
          <a:xfrm flipH="1" flipV="1">
            <a:off x="6073682" y="1202441"/>
            <a:ext cx="0" cy="4741160"/>
          </a:xfrm>
          <a:prstGeom prst="line">
            <a:avLst/>
          </a:prstGeom>
          <a:ln w="19050" cap="rnd">
            <a:solidFill>
              <a:srgbClr val="D70014"/>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dirty="0"/>
          </a:p>
        </p:txBody>
      </p:sp>
      <p:graphicFrame>
        <p:nvGraphicFramePr>
          <p:cNvPr id="11" name="Chart 10">
            <a:extLst>
              <a:ext uri="{FF2B5EF4-FFF2-40B4-BE49-F238E27FC236}">
                <a16:creationId xmlns:a16="http://schemas.microsoft.com/office/drawing/2014/main" id="{70CDB9FB-5A22-4B1A-A24A-0CD31C1B1CDD}"/>
              </a:ext>
            </a:extLst>
          </p:cNvPr>
          <p:cNvGraphicFramePr>
            <a:graphicFrameLocks/>
          </p:cNvGraphicFramePr>
          <p:nvPr>
            <p:extLst>
              <p:ext uri="{D42A27DB-BD31-4B8C-83A1-F6EECF244321}">
                <p14:modId xmlns:p14="http://schemas.microsoft.com/office/powerpoint/2010/main" val="2681681733"/>
              </p:ext>
            </p:extLst>
          </p:nvPr>
        </p:nvGraphicFramePr>
        <p:xfrm>
          <a:off x="6285411" y="891955"/>
          <a:ext cx="5403709" cy="486702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a:extLst>
              <a:ext uri="{FF2B5EF4-FFF2-40B4-BE49-F238E27FC236}">
                <a16:creationId xmlns:a16="http://schemas.microsoft.com/office/drawing/2014/main" id="{6660F8A0-1D02-4EA9-97E9-4DE878071645}"/>
              </a:ext>
            </a:extLst>
          </p:cNvPr>
          <p:cNvGraphicFramePr>
            <a:graphicFrameLocks/>
          </p:cNvGraphicFramePr>
          <p:nvPr>
            <p:extLst>
              <p:ext uri="{D42A27DB-BD31-4B8C-83A1-F6EECF244321}">
                <p14:modId xmlns:p14="http://schemas.microsoft.com/office/powerpoint/2010/main" val="1824836487"/>
              </p:ext>
            </p:extLst>
          </p:nvPr>
        </p:nvGraphicFramePr>
        <p:xfrm>
          <a:off x="444300" y="891955"/>
          <a:ext cx="5417654" cy="500345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71731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68B50E85-1797-4E27-B79B-C50A2CB6A410}"/>
              </a:ext>
            </a:extLst>
          </p:cNvPr>
          <p:cNvGraphicFramePr>
            <a:graphicFrameLocks/>
          </p:cNvGraphicFramePr>
          <p:nvPr>
            <p:extLst>
              <p:ext uri="{D42A27DB-BD31-4B8C-83A1-F6EECF244321}">
                <p14:modId xmlns:p14="http://schemas.microsoft.com/office/powerpoint/2010/main" val="2136408807"/>
              </p:ext>
            </p:extLst>
          </p:nvPr>
        </p:nvGraphicFramePr>
        <p:xfrm>
          <a:off x="6434550" y="902035"/>
          <a:ext cx="5302628" cy="51674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5AE68ED0-0C35-8786-95E0-6A3AEE91E0EC}"/>
              </a:ext>
            </a:extLst>
          </p:cNvPr>
          <p:cNvGraphicFramePr>
            <a:graphicFrameLocks/>
          </p:cNvGraphicFramePr>
          <p:nvPr>
            <p:extLst>
              <p:ext uri="{D42A27DB-BD31-4B8C-83A1-F6EECF244321}">
                <p14:modId xmlns:p14="http://schemas.microsoft.com/office/powerpoint/2010/main" val="4253548467"/>
              </p:ext>
            </p:extLst>
          </p:nvPr>
        </p:nvGraphicFramePr>
        <p:xfrm>
          <a:off x="370427" y="902035"/>
          <a:ext cx="5302631" cy="5167433"/>
        </p:xfrm>
        <a:graphic>
          <a:graphicData uri="http://schemas.openxmlformats.org/drawingml/2006/chart">
            <c:chart xmlns:c="http://schemas.openxmlformats.org/drawingml/2006/chart" xmlns:r="http://schemas.openxmlformats.org/officeDocument/2006/relationships" r:id="rId4"/>
          </a:graphicData>
        </a:graphic>
      </p:graphicFrame>
      <p:sp>
        <p:nvSpPr>
          <p:cNvPr id="2" name="Slide Number Placeholder 1">
            <a:extLst>
              <a:ext uri="{FF2B5EF4-FFF2-40B4-BE49-F238E27FC236}">
                <a16:creationId xmlns:a16="http://schemas.microsoft.com/office/drawing/2014/main" id="{F92BA543-4056-14A1-2BA3-A18808D3D578}"/>
              </a:ext>
            </a:extLst>
          </p:cNvPr>
          <p:cNvSpPr>
            <a:spLocks noGrp="1"/>
          </p:cNvSpPr>
          <p:nvPr>
            <p:ph type="sldNum" sz="quarter" idx="12"/>
          </p:nvPr>
        </p:nvSpPr>
        <p:spPr/>
        <p:txBody>
          <a:bodyPr/>
          <a:lstStyle/>
          <a:p>
            <a:r>
              <a:rPr lang="en-CA" dirty="0"/>
              <a:t>Corporate Presentation  | February 2025 |  </a:t>
            </a:r>
            <a:fld id="{FEA607D4-8F18-4F51-B246-B81EEA981425}" type="slidenum">
              <a:rPr lang="en-CA" smtClean="0"/>
              <a:pPr/>
              <a:t>5</a:t>
            </a:fld>
            <a:endParaRPr lang="en-CA" dirty="0"/>
          </a:p>
        </p:txBody>
      </p:sp>
      <p:sp>
        <p:nvSpPr>
          <p:cNvPr id="3" name="Title 2">
            <a:extLst>
              <a:ext uri="{FF2B5EF4-FFF2-40B4-BE49-F238E27FC236}">
                <a16:creationId xmlns:a16="http://schemas.microsoft.com/office/drawing/2014/main" id="{10E43BA0-169F-B888-B5BB-489BA4C2544D}"/>
              </a:ext>
            </a:extLst>
          </p:cNvPr>
          <p:cNvSpPr>
            <a:spLocks noGrp="1"/>
          </p:cNvSpPr>
          <p:nvPr>
            <p:ph type="title"/>
          </p:nvPr>
        </p:nvSpPr>
        <p:spPr>
          <a:xfrm>
            <a:off x="1173526" y="135026"/>
            <a:ext cx="11157019" cy="560717"/>
          </a:xfrm>
        </p:spPr>
        <p:txBody>
          <a:bodyPr>
            <a:normAutofit/>
          </a:bodyPr>
          <a:lstStyle/>
          <a:p>
            <a:r>
              <a:rPr lang="en-CA" sz="2300" dirty="0"/>
              <a:t>Where We Have Been: </a:t>
            </a:r>
            <a:r>
              <a:rPr lang="en-CA" sz="2300" i="1" dirty="0"/>
              <a:t>Funds flow from operations and net earnings per share</a:t>
            </a:r>
          </a:p>
        </p:txBody>
      </p:sp>
      <p:pic>
        <p:nvPicPr>
          <p:cNvPr id="5" name="Graphic 4" descr="Beginning with solid fill">
            <a:extLst>
              <a:ext uri="{FF2B5EF4-FFF2-40B4-BE49-F238E27FC236}">
                <a16:creationId xmlns:a16="http://schemas.microsoft.com/office/drawing/2014/main" id="{F950C218-8279-7652-7824-FD08B9FC3B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0428" y="86248"/>
            <a:ext cx="658272" cy="658272"/>
          </a:xfrm>
          <a:prstGeom prst="rect">
            <a:avLst/>
          </a:prstGeom>
        </p:spPr>
      </p:pic>
      <p:grpSp>
        <p:nvGrpSpPr>
          <p:cNvPr id="27" name="Group 26">
            <a:extLst>
              <a:ext uri="{FF2B5EF4-FFF2-40B4-BE49-F238E27FC236}">
                <a16:creationId xmlns:a16="http://schemas.microsoft.com/office/drawing/2014/main" id="{3C78E2CF-A4DB-0827-C7EC-5E6A4B471738}"/>
              </a:ext>
            </a:extLst>
          </p:cNvPr>
          <p:cNvGrpSpPr/>
          <p:nvPr/>
        </p:nvGrpSpPr>
        <p:grpSpPr>
          <a:xfrm>
            <a:off x="7425458" y="5661159"/>
            <a:ext cx="4180568" cy="43019"/>
            <a:chOff x="7296150" y="6031804"/>
            <a:chExt cx="4180568" cy="45314"/>
          </a:xfrm>
        </p:grpSpPr>
        <p:cxnSp>
          <p:nvCxnSpPr>
            <p:cNvPr id="12" name="Straight Connector 11">
              <a:extLst>
                <a:ext uri="{FF2B5EF4-FFF2-40B4-BE49-F238E27FC236}">
                  <a16:creationId xmlns:a16="http://schemas.microsoft.com/office/drawing/2014/main" id="{1628BF1C-775F-1594-7B0F-474509C27082}"/>
                </a:ext>
              </a:extLst>
            </p:cNvPr>
            <p:cNvCxnSpPr>
              <a:cxnSpLocks/>
            </p:cNvCxnSpPr>
            <p:nvPr/>
          </p:nvCxnSpPr>
          <p:spPr>
            <a:xfrm>
              <a:off x="7296150" y="6039474"/>
              <a:ext cx="4180568" cy="0"/>
            </a:xfrm>
            <a:prstGeom prst="line">
              <a:avLst/>
            </a:prstGeom>
            <a:ln w="9525"/>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5D8838BF-2F3E-7F71-2536-2D928724886E}"/>
                </a:ext>
              </a:extLst>
            </p:cNvPr>
            <p:cNvCxnSpPr>
              <a:cxnSpLocks/>
            </p:cNvCxnSpPr>
            <p:nvPr/>
          </p:nvCxnSpPr>
          <p:spPr>
            <a:xfrm flipV="1">
              <a:off x="7327883" y="6031804"/>
              <a:ext cx="0" cy="37644"/>
            </a:xfrm>
            <a:prstGeom prst="line">
              <a:avLst/>
            </a:prstGeom>
            <a:ln w="9525"/>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BC03CA1B-FB29-A4D4-05B8-41EE542AE9CB}"/>
                </a:ext>
              </a:extLst>
            </p:cNvPr>
            <p:cNvCxnSpPr>
              <a:cxnSpLocks/>
            </p:cNvCxnSpPr>
            <p:nvPr/>
          </p:nvCxnSpPr>
          <p:spPr>
            <a:xfrm flipV="1">
              <a:off x="7912083" y="6039474"/>
              <a:ext cx="0" cy="37644"/>
            </a:xfrm>
            <a:prstGeom prst="line">
              <a:avLst/>
            </a:prstGeom>
            <a:ln w="9525"/>
          </p:spPr>
          <p:style>
            <a:lnRef idx="2">
              <a:schemeClr val="dk1"/>
            </a:lnRef>
            <a:fillRef idx="0">
              <a:schemeClr val="dk1"/>
            </a:fillRef>
            <a:effectRef idx="1">
              <a:schemeClr val="dk1"/>
            </a:effectRef>
            <a:fontRef idx="minor">
              <a:schemeClr val="tx1"/>
            </a:fontRef>
          </p:style>
        </p:cxnSp>
        <p:cxnSp>
          <p:nvCxnSpPr>
            <p:cNvPr id="21" name="Straight Connector 20">
              <a:extLst>
                <a:ext uri="{FF2B5EF4-FFF2-40B4-BE49-F238E27FC236}">
                  <a16:creationId xmlns:a16="http://schemas.microsoft.com/office/drawing/2014/main" id="{3981A515-4D1A-E609-D14F-347E4A00FE17}"/>
                </a:ext>
              </a:extLst>
            </p:cNvPr>
            <p:cNvCxnSpPr>
              <a:cxnSpLocks/>
            </p:cNvCxnSpPr>
            <p:nvPr/>
          </p:nvCxnSpPr>
          <p:spPr>
            <a:xfrm flipV="1">
              <a:off x="8523270" y="6039474"/>
              <a:ext cx="0" cy="37644"/>
            </a:xfrm>
            <a:prstGeom prst="line">
              <a:avLst/>
            </a:prstGeom>
            <a:ln w="9525"/>
          </p:spPr>
          <p:style>
            <a:lnRef idx="2">
              <a:schemeClr val="dk1"/>
            </a:lnRef>
            <a:fillRef idx="0">
              <a:schemeClr val="dk1"/>
            </a:fillRef>
            <a:effectRef idx="1">
              <a:schemeClr val="dk1"/>
            </a:effectRef>
            <a:fontRef idx="minor">
              <a:schemeClr val="tx1"/>
            </a:fontRef>
          </p:style>
        </p:cxnSp>
        <p:cxnSp>
          <p:nvCxnSpPr>
            <p:cNvPr id="22" name="Straight Connector 21">
              <a:extLst>
                <a:ext uri="{FF2B5EF4-FFF2-40B4-BE49-F238E27FC236}">
                  <a16:creationId xmlns:a16="http://schemas.microsoft.com/office/drawing/2014/main" id="{0538CB97-D546-5270-14E7-BA02359D8802}"/>
                </a:ext>
              </a:extLst>
            </p:cNvPr>
            <p:cNvCxnSpPr>
              <a:cxnSpLocks/>
            </p:cNvCxnSpPr>
            <p:nvPr/>
          </p:nvCxnSpPr>
          <p:spPr>
            <a:xfrm flipV="1">
              <a:off x="9097947" y="6039474"/>
              <a:ext cx="0" cy="37644"/>
            </a:xfrm>
            <a:prstGeom prst="line">
              <a:avLst/>
            </a:prstGeom>
            <a:ln w="9525"/>
          </p:spPr>
          <p:style>
            <a:lnRef idx="2">
              <a:schemeClr val="dk1"/>
            </a:lnRef>
            <a:fillRef idx="0">
              <a:schemeClr val="dk1"/>
            </a:fillRef>
            <a:effectRef idx="1">
              <a:schemeClr val="dk1"/>
            </a:effectRef>
            <a:fontRef idx="minor">
              <a:schemeClr val="tx1"/>
            </a:fontRef>
          </p:style>
        </p:cxnSp>
        <p:cxnSp>
          <p:nvCxnSpPr>
            <p:cNvPr id="23" name="Straight Connector 22">
              <a:extLst>
                <a:ext uri="{FF2B5EF4-FFF2-40B4-BE49-F238E27FC236}">
                  <a16:creationId xmlns:a16="http://schemas.microsoft.com/office/drawing/2014/main" id="{FF4C00C8-1C11-C9BF-6865-B82AA041ADE1}"/>
                </a:ext>
              </a:extLst>
            </p:cNvPr>
            <p:cNvCxnSpPr>
              <a:cxnSpLocks/>
            </p:cNvCxnSpPr>
            <p:nvPr/>
          </p:nvCxnSpPr>
          <p:spPr>
            <a:xfrm flipV="1">
              <a:off x="9718659" y="6039474"/>
              <a:ext cx="0" cy="37644"/>
            </a:xfrm>
            <a:prstGeom prst="line">
              <a:avLst/>
            </a:prstGeom>
            <a:ln w="9525"/>
          </p:spPr>
          <p:style>
            <a:lnRef idx="2">
              <a:schemeClr val="dk1"/>
            </a:lnRef>
            <a:fillRef idx="0">
              <a:schemeClr val="dk1"/>
            </a:fillRef>
            <a:effectRef idx="1">
              <a:schemeClr val="dk1"/>
            </a:effectRef>
            <a:fontRef idx="minor">
              <a:schemeClr val="tx1"/>
            </a:fontRef>
          </p:style>
        </p:cxnSp>
        <p:cxnSp>
          <p:nvCxnSpPr>
            <p:cNvPr id="24" name="Straight Connector 23">
              <a:extLst>
                <a:ext uri="{FF2B5EF4-FFF2-40B4-BE49-F238E27FC236}">
                  <a16:creationId xmlns:a16="http://schemas.microsoft.com/office/drawing/2014/main" id="{131AA9B5-3CC6-29C7-A71C-0A910D0A8858}"/>
                </a:ext>
              </a:extLst>
            </p:cNvPr>
            <p:cNvCxnSpPr>
              <a:cxnSpLocks/>
            </p:cNvCxnSpPr>
            <p:nvPr/>
          </p:nvCxnSpPr>
          <p:spPr>
            <a:xfrm flipV="1">
              <a:off x="10313972" y="6039474"/>
              <a:ext cx="0" cy="37644"/>
            </a:xfrm>
            <a:prstGeom prst="line">
              <a:avLst/>
            </a:prstGeom>
            <a:ln w="9525"/>
          </p:spPr>
          <p:style>
            <a:lnRef idx="2">
              <a:schemeClr val="dk1"/>
            </a:lnRef>
            <a:fillRef idx="0">
              <a:schemeClr val="dk1"/>
            </a:fillRef>
            <a:effectRef idx="1">
              <a:schemeClr val="dk1"/>
            </a:effectRef>
            <a:fontRef idx="minor">
              <a:schemeClr val="tx1"/>
            </a:fontRef>
          </p:style>
        </p:cxnSp>
        <p:cxnSp>
          <p:nvCxnSpPr>
            <p:cNvPr id="25" name="Straight Connector 24">
              <a:extLst>
                <a:ext uri="{FF2B5EF4-FFF2-40B4-BE49-F238E27FC236}">
                  <a16:creationId xmlns:a16="http://schemas.microsoft.com/office/drawing/2014/main" id="{2CE3F4EF-0726-779B-E3F3-5088091FCA74}"/>
                </a:ext>
              </a:extLst>
            </p:cNvPr>
            <p:cNvCxnSpPr>
              <a:cxnSpLocks/>
            </p:cNvCxnSpPr>
            <p:nvPr/>
          </p:nvCxnSpPr>
          <p:spPr>
            <a:xfrm flipV="1">
              <a:off x="10868009" y="6039474"/>
              <a:ext cx="0" cy="37644"/>
            </a:xfrm>
            <a:prstGeom prst="line">
              <a:avLst/>
            </a:prstGeom>
            <a:ln w="9525"/>
          </p:spPr>
          <p:style>
            <a:lnRef idx="2">
              <a:schemeClr val="dk1"/>
            </a:lnRef>
            <a:fillRef idx="0">
              <a:schemeClr val="dk1"/>
            </a:fillRef>
            <a:effectRef idx="1">
              <a:schemeClr val="dk1"/>
            </a:effectRef>
            <a:fontRef idx="minor">
              <a:schemeClr val="tx1"/>
            </a:fontRef>
          </p:style>
        </p:cxnSp>
        <p:cxnSp>
          <p:nvCxnSpPr>
            <p:cNvPr id="26" name="Straight Connector 25">
              <a:extLst>
                <a:ext uri="{FF2B5EF4-FFF2-40B4-BE49-F238E27FC236}">
                  <a16:creationId xmlns:a16="http://schemas.microsoft.com/office/drawing/2014/main" id="{32BF9AB2-B529-47CF-6481-1BE885224023}"/>
                </a:ext>
              </a:extLst>
            </p:cNvPr>
            <p:cNvCxnSpPr>
              <a:cxnSpLocks/>
            </p:cNvCxnSpPr>
            <p:nvPr/>
          </p:nvCxnSpPr>
          <p:spPr>
            <a:xfrm flipV="1">
              <a:off x="11474223" y="6031804"/>
              <a:ext cx="0" cy="37644"/>
            </a:xfrm>
            <a:prstGeom prst="line">
              <a:avLst/>
            </a:prstGeom>
            <a:ln w="9525"/>
          </p:spPr>
          <p:style>
            <a:lnRef idx="2">
              <a:schemeClr val="dk1"/>
            </a:lnRef>
            <a:fillRef idx="0">
              <a:schemeClr val="dk1"/>
            </a:fillRef>
            <a:effectRef idx="1">
              <a:schemeClr val="dk1"/>
            </a:effectRef>
            <a:fontRef idx="minor">
              <a:schemeClr val="tx1"/>
            </a:fontRef>
          </p:style>
        </p:cxnSp>
      </p:grpSp>
      <p:sp>
        <p:nvSpPr>
          <p:cNvPr id="6" name="TextBox 5">
            <a:extLst>
              <a:ext uri="{FF2B5EF4-FFF2-40B4-BE49-F238E27FC236}">
                <a16:creationId xmlns:a16="http://schemas.microsoft.com/office/drawing/2014/main" id="{70B8A74A-C464-2F84-1F9D-E30FB7126055}"/>
              </a:ext>
            </a:extLst>
          </p:cNvPr>
          <p:cNvSpPr txBox="1"/>
          <p:nvPr/>
        </p:nvSpPr>
        <p:spPr>
          <a:xfrm>
            <a:off x="6434550" y="6040187"/>
            <a:ext cx="5573171" cy="369332"/>
          </a:xfrm>
          <a:prstGeom prst="rect">
            <a:avLst/>
          </a:prstGeom>
          <a:noFill/>
        </p:spPr>
        <p:txBody>
          <a:bodyPr wrap="square" rtlCol="0">
            <a:spAutoFit/>
          </a:bodyPr>
          <a:lstStyle/>
          <a:p>
            <a:r>
              <a:rPr lang="en-US" sz="900" dirty="0">
                <a:solidFill>
                  <a:srgbClr val="939598"/>
                </a:solidFill>
                <a:latin typeface="+mj-lt"/>
              </a:rPr>
              <a:t>Note:</a:t>
            </a:r>
          </a:p>
          <a:p>
            <a:pPr marL="228600" indent="-228600">
              <a:buAutoNum type="arabicParenBoth"/>
            </a:pPr>
            <a:r>
              <a:rPr lang="en-US" sz="900" dirty="0">
                <a:solidFill>
                  <a:srgbClr val="939598"/>
                </a:solidFill>
                <a:latin typeface="+mj-lt"/>
              </a:rPr>
              <a:t>Basic and diluted per share information.</a:t>
            </a:r>
          </a:p>
        </p:txBody>
      </p:sp>
      <p:sp>
        <p:nvSpPr>
          <p:cNvPr id="17" name="AutoShape 20">
            <a:extLst>
              <a:ext uri="{FF2B5EF4-FFF2-40B4-BE49-F238E27FC236}">
                <a16:creationId xmlns:a16="http://schemas.microsoft.com/office/drawing/2014/main" id="{34410DD2-CBDF-9D57-6EE1-AC355C16B843}"/>
              </a:ext>
            </a:extLst>
          </p:cNvPr>
          <p:cNvSpPr/>
          <p:nvPr/>
        </p:nvSpPr>
        <p:spPr>
          <a:xfrm flipH="1" flipV="1">
            <a:off x="6073682" y="1202441"/>
            <a:ext cx="0" cy="4741160"/>
          </a:xfrm>
          <a:prstGeom prst="line">
            <a:avLst/>
          </a:prstGeom>
          <a:ln w="19050" cap="rnd">
            <a:solidFill>
              <a:srgbClr val="D70014"/>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dirty="0"/>
          </a:p>
        </p:txBody>
      </p:sp>
    </p:spTree>
    <p:extLst>
      <p:ext uri="{BB962C8B-B14F-4D97-AF65-F5344CB8AC3E}">
        <p14:creationId xmlns:p14="http://schemas.microsoft.com/office/powerpoint/2010/main" val="4161698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1="http://schemas.microsoft.com/office/drawing/2015/9/8/chartex">
        <mc:Choice Requires="cx1">
          <p:graphicFrame>
            <p:nvGraphicFramePr>
              <p:cNvPr id="7" name="Chart 6">
                <a:extLst>
                  <a:ext uri="{FF2B5EF4-FFF2-40B4-BE49-F238E27FC236}">
                    <a16:creationId xmlns:a16="http://schemas.microsoft.com/office/drawing/2014/main" id="{86504BE8-0452-ABDA-9F66-9F274CBAB417}"/>
                  </a:ext>
                </a:extLst>
              </p:cNvPr>
              <p:cNvGraphicFramePr/>
              <p:nvPr>
                <p:extLst>
                  <p:ext uri="{D42A27DB-BD31-4B8C-83A1-F6EECF244321}">
                    <p14:modId xmlns:p14="http://schemas.microsoft.com/office/powerpoint/2010/main" val="297762958"/>
                  </p:ext>
                </p:extLst>
              </p:nvPr>
            </p:nvGraphicFramePr>
            <p:xfrm>
              <a:off x="370426" y="983234"/>
              <a:ext cx="11318700" cy="4671486"/>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7" name="Chart 6">
                <a:extLst>
                  <a:ext uri="{FF2B5EF4-FFF2-40B4-BE49-F238E27FC236}">
                    <a16:creationId xmlns:a16="http://schemas.microsoft.com/office/drawing/2014/main" id="{86504BE8-0452-ABDA-9F66-9F274CBAB417}"/>
                  </a:ext>
                </a:extLst>
              </p:cNvPr>
              <p:cNvPicPr>
                <a:picLocks noGrp="1" noRot="1" noChangeAspect="1" noMove="1" noResize="1" noEditPoints="1" noAdjustHandles="1" noChangeArrowheads="1" noChangeShapeType="1"/>
              </p:cNvPicPr>
              <p:nvPr/>
            </p:nvPicPr>
            <p:blipFill>
              <a:blip r:embed="rId4"/>
              <a:stretch>
                <a:fillRect/>
              </a:stretch>
            </p:blipFill>
            <p:spPr>
              <a:xfrm>
                <a:off x="370426" y="983234"/>
                <a:ext cx="11318700" cy="4671486"/>
              </a:xfrm>
              <a:prstGeom prst="rect">
                <a:avLst/>
              </a:prstGeom>
            </p:spPr>
          </p:pic>
        </mc:Fallback>
      </mc:AlternateContent>
      <p:sp>
        <p:nvSpPr>
          <p:cNvPr id="2" name="Slide Number Placeholder 1">
            <a:extLst>
              <a:ext uri="{FF2B5EF4-FFF2-40B4-BE49-F238E27FC236}">
                <a16:creationId xmlns:a16="http://schemas.microsoft.com/office/drawing/2014/main" id="{F92BA543-4056-14A1-2BA3-A18808D3D578}"/>
              </a:ext>
            </a:extLst>
          </p:cNvPr>
          <p:cNvSpPr>
            <a:spLocks noGrp="1"/>
          </p:cNvSpPr>
          <p:nvPr>
            <p:ph type="sldNum" sz="quarter" idx="12"/>
          </p:nvPr>
        </p:nvSpPr>
        <p:spPr/>
        <p:txBody>
          <a:bodyPr/>
          <a:lstStyle/>
          <a:p>
            <a:r>
              <a:rPr lang="en-CA" dirty="0"/>
              <a:t>Corporate Presentation  | February 2025 |  </a:t>
            </a:r>
            <a:fld id="{FEA607D4-8F18-4F51-B246-B81EEA981425}" type="slidenum">
              <a:rPr lang="en-CA" smtClean="0"/>
              <a:pPr/>
              <a:t>6</a:t>
            </a:fld>
            <a:endParaRPr lang="en-CA" dirty="0"/>
          </a:p>
        </p:txBody>
      </p:sp>
      <p:sp>
        <p:nvSpPr>
          <p:cNvPr id="3" name="Title 2">
            <a:extLst>
              <a:ext uri="{FF2B5EF4-FFF2-40B4-BE49-F238E27FC236}">
                <a16:creationId xmlns:a16="http://schemas.microsoft.com/office/drawing/2014/main" id="{10E43BA0-169F-B888-B5BB-489BA4C2544D}"/>
              </a:ext>
            </a:extLst>
          </p:cNvPr>
          <p:cNvSpPr>
            <a:spLocks noGrp="1"/>
          </p:cNvSpPr>
          <p:nvPr>
            <p:ph type="title"/>
          </p:nvPr>
        </p:nvSpPr>
        <p:spPr/>
        <p:txBody>
          <a:bodyPr>
            <a:noAutofit/>
          </a:bodyPr>
          <a:lstStyle/>
          <a:p>
            <a:r>
              <a:rPr lang="en-CA" sz="2400" dirty="0"/>
              <a:t>Where We Have Been: </a:t>
            </a:r>
            <a:r>
              <a:rPr lang="en-US" sz="2400" i="1" dirty="0"/>
              <a:t>Trailing twelve-month funds flow from operations </a:t>
            </a:r>
            <a:endParaRPr lang="en-CA" sz="2400" i="1" dirty="0"/>
          </a:p>
        </p:txBody>
      </p:sp>
      <p:pic>
        <p:nvPicPr>
          <p:cNvPr id="5" name="Graphic 4" descr="Beginning with solid fill">
            <a:extLst>
              <a:ext uri="{FF2B5EF4-FFF2-40B4-BE49-F238E27FC236}">
                <a16:creationId xmlns:a16="http://schemas.microsoft.com/office/drawing/2014/main" id="{EAF1B6B6-ADA0-B1C3-9CBB-AC590F22E4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0428" y="86248"/>
            <a:ext cx="658272" cy="658272"/>
          </a:xfrm>
          <a:prstGeom prst="rect">
            <a:avLst/>
          </a:prstGeom>
        </p:spPr>
      </p:pic>
      <p:sp>
        <p:nvSpPr>
          <p:cNvPr id="6" name="TextBox 5">
            <a:extLst>
              <a:ext uri="{FF2B5EF4-FFF2-40B4-BE49-F238E27FC236}">
                <a16:creationId xmlns:a16="http://schemas.microsoft.com/office/drawing/2014/main" id="{05E62685-838E-E202-32C6-9E8E2360691E}"/>
              </a:ext>
            </a:extLst>
          </p:cNvPr>
          <p:cNvSpPr txBox="1"/>
          <p:nvPr/>
        </p:nvSpPr>
        <p:spPr>
          <a:xfrm>
            <a:off x="370427" y="5654720"/>
            <a:ext cx="11318700" cy="646331"/>
          </a:xfrm>
          <a:prstGeom prst="rect">
            <a:avLst/>
          </a:prstGeom>
          <a:noFill/>
        </p:spPr>
        <p:txBody>
          <a:bodyPr wrap="square" rtlCol="0">
            <a:spAutoFit/>
          </a:bodyPr>
          <a:lstStyle/>
          <a:p>
            <a:r>
              <a:rPr lang="en-US" sz="900" dirty="0">
                <a:solidFill>
                  <a:srgbClr val="939598"/>
                </a:solidFill>
                <a:latin typeface="+mj-lt"/>
              </a:rPr>
              <a:t>Notes:</a:t>
            </a:r>
          </a:p>
          <a:p>
            <a:pPr marL="228600" indent="-228600">
              <a:buAutoNum type="arabicParenBoth"/>
            </a:pPr>
            <a:r>
              <a:rPr lang="en-US" sz="900" dirty="0">
                <a:solidFill>
                  <a:srgbClr val="939598"/>
                </a:solidFill>
                <a:latin typeface="+mj-lt"/>
              </a:rPr>
              <a:t>Financial figures above represent unaudited trailing twelve-month figures as at September 30, 2024, being  the sum of results during the nine months ended September 30, 2024 and the October 1, 2023 through December 31, 2023 interim period. </a:t>
            </a:r>
          </a:p>
          <a:p>
            <a:pPr marL="228600" indent="-228600">
              <a:buAutoNum type="arabicParenBoth"/>
            </a:pPr>
            <a:r>
              <a:rPr lang="en-US" sz="900" dirty="0">
                <a:solidFill>
                  <a:srgbClr val="939598"/>
                </a:solidFill>
                <a:latin typeface="+mj-lt"/>
              </a:rPr>
              <a:t>Non-GAAP financial or other measure. Refer to "Advisories: Non-GAAP Financial Measures". </a:t>
            </a:r>
            <a:endParaRPr lang="en-CA" sz="900" dirty="0">
              <a:solidFill>
                <a:srgbClr val="939598"/>
              </a:solidFill>
              <a:highlight>
                <a:srgbClr val="FFFF00"/>
              </a:highlight>
              <a:latin typeface="+mj-lt"/>
            </a:endParaRPr>
          </a:p>
        </p:txBody>
      </p:sp>
      <p:sp>
        <p:nvSpPr>
          <p:cNvPr id="9" name="TextBox 8">
            <a:extLst>
              <a:ext uri="{FF2B5EF4-FFF2-40B4-BE49-F238E27FC236}">
                <a16:creationId xmlns:a16="http://schemas.microsoft.com/office/drawing/2014/main" id="{64F84822-46A9-82B1-594A-C562CDDD3C2C}"/>
              </a:ext>
            </a:extLst>
          </p:cNvPr>
          <p:cNvSpPr txBox="1"/>
          <p:nvPr/>
        </p:nvSpPr>
        <p:spPr>
          <a:xfrm>
            <a:off x="4945705" y="5260988"/>
            <a:ext cx="400834" cy="200055"/>
          </a:xfrm>
          <a:prstGeom prst="rect">
            <a:avLst/>
          </a:prstGeom>
          <a:noFill/>
        </p:spPr>
        <p:txBody>
          <a:bodyPr wrap="square" rtlCol="0">
            <a:spAutoFit/>
          </a:bodyPr>
          <a:lstStyle/>
          <a:p>
            <a:r>
              <a:rPr lang="en-CA" sz="700" dirty="0">
                <a:latin typeface="Arial" panose="020B0604020202020204" pitchFamily="34" charset="0"/>
                <a:cs typeface="Arial" panose="020B0604020202020204" pitchFamily="34" charset="0"/>
              </a:rPr>
              <a:t>(2)</a:t>
            </a:r>
            <a:endParaRPr lang="en-CA" sz="8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073F647-9ECA-7016-CEAC-28E653555CA9}"/>
              </a:ext>
            </a:extLst>
          </p:cNvPr>
          <p:cNvSpPr txBox="1"/>
          <p:nvPr/>
        </p:nvSpPr>
        <p:spPr>
          <a:xfrm>
            <a:off x="7120542" y="5260988"/>
            <a:ext cx="400834" cy="200055"/>
          </a:xfrm>
          <a:prstGeom prst="rect">
            <a:avLst/>
          </a:prstGeom>
          <a:noFill/>
        </p:spPr>
        <p:txBody>
          <a:bodyPr wrap="square" rtlCol="0">
            <a:spAutoFit/>
          </a:bodyPr>
          <a:lstStyle/>
          <a:p>
            <a:r>
              <a:rPr lang="en-CA" sz="700" dirty="0">
                <a:latin typeface="Arial" panose="020B0604020202020204" pitchFamily="34" charset="0"/>
                <a:cs typeface="Arial" panose="020B0604020202020204" pitchFamily="34" charset="0"/>
              </a:rPr>
              <a:t>(2)</a:t>
            </a:r>
            <a:endParaRPr lang="en-CA"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5995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tanding near a puddle of water&#10;&#10;Description automatically generated">
            <a:extLst>
              <a:ext uri="{FF2B5EF4-FFF2-40B4-BE49-F238E27FC236}">
                <a16:creationId xmlns:a16="http://schemas.microsoft.com/office/drawing/2014/main" id="{36DE3788-57B4-5299-69B9-FBE54EC7053A}"/>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a:stretch/>
        </p:blipFill>
        <p:spPr>
          <a:xfrm>
            <a:off x="0" y="2256053"/>
            <a:ext cx="12192000" cy="2345894"/>
          </a:xfrm>
          <a:prstGeom prst="rect">
            <a:avLst/>
          </a:prstGeom>
          <a:ln w="38100">
            <a:solidFill>
              <a:srgbClr val="EEF0F1"/>
            </a:solidFill>
          </a:ln>
        </p:spPr>
      </p:pic>
      <p:sp>
        <p:nvSpPr>
          <p:cNvPr id="2" name="Title 1">
            <a:extLst>
              <a:ext uri="{FF2B5EF4-FFF2-40B4-BE49-F238E27FC236}">
                <a16:creationId xmlns:a16="http://schemas.microsoft.com/office/drawing/2014/main" id="{1C4BCBBD-27D9-15EE-78CD-AB5FEC331D06}"/>
              </a:ext>
            </a:extLst>
          </p:cNvPr>
          <p:cNvSpPr>
            <a:spLocks noGrp="1"/>
          </p:cNvSpPr>
          <p:nvPr>
            <p:ph type="title"/>
          </p:nvPr>
        </p:nvSpPr>
        <p:spPr>
          <a:xfrm>
            <a:off x="838200" y="2862284"/>
            <a:ext cx="10515600" cy="578147"/>
          </a:xfrm>
          <a:effectLst>
            <a:outerShdw blurRad="50800" dist="38100" dir="2700000" algn="tl" rotWithShape="0">
              <a:prstClr val="black">
                <a:alpha val="40000"/>
              </a:prstClr>
            </a:outerShdw>
          </a:effectLst>
        </p:spPr>
        <p:txBody>
          <a:bodyPr>
            <a:noAutofit/>
          </a:bodyPr>
          <a:lstStyle/>
          <a:p>
            <a:r>
              <a:rPr lang="en-CA" sz="5400" dirty="0"/>
              <a:t>WHERE WE ARE NOW</a:t>
            </a:r>
          </a:p>
        </p:txBody>
      </p:sp>
      <p:sp>
        <p:nvSpPr>
          <p:cNvPr id="3" name="Title 1">
            <a:extLst>
              <a:ext uri="{FF2B5EF4-FFF2-40B4-BE49-F238E27FC236}">
                <a16:creationId xmlns:a16="http://schemas.microsoft.com/office/drawing/2014/main" id="{D2CD6FA3-44C5-5BEC-18ED-4180619B8922}"/>
              </a:ext>
            </a:extLst>
          </p:cNvPr>
          <p:cNvSpPr txBox="1">
            <a:spLocks/>
          </p:cNvSpPr>
          <p:nvPr/>
        </p:nvSpPr>
        <p:spPr>
          <a:xfrm>
            <a:off x="838200" y="3529331"/>
            <a:ext cx="10515600" cy="578147"/>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400" b="0" kern="1200">
                <a:solidFill>
                  <a:srgbClr val="EEF0F1"/>
                </a:solidFill>
                <a:latin typeface="Avenir Next LT Pro Demi" panose="020B0704020202020204" pitchFamily="34" charset="0"/>
                <a:ea typeface="+mj-ea"/>
                <a:cs typeface="+mj-cs"/>
              </a:defRPr>
            </a:lvl1pPr>
          </a:lstStyle>
          <a:p>
            <a:r>
              <a:rPr lang="en-CA" sz="3500" i="1" dirty="0">
                <a:solidFill>
                  <a:srgbClr val="8FADED"/>
                </a:solidFill>
                <a:latin typeface="Avenir Next LT Pro" panose="020B0504020202020204" pitchFamily="34" charset="0"/>
              </a:rPr>
              <a:t>We have been evolving and growing</a:t>
            </a:r>
          </a:p>
        </p:txBody>
      </p:sp>
      <p:sp>
        <p:nvSpPr>
          <p:cNvPr id="4" name="Slide Number Placeholder 3">
            <a:extLst>
              <a:ext uri="{FF2B5EF4-FFF2-40B4-BE49-F238E27FC236}">
                <a16:creationId xmlns:a16="http://schemas.microsoft.com/office/drawing/2014/main" id="{60AB5116-B64F-0EB6-6B16-5951E56AAB16}"/>
              </a:ext>
            </a:extLst>
          </p:cNvPr>
          <p:cNvSpPr>
            <a:spLocks noGrp="1"/>
          </p:cNvSpPr>
          <p:nvPr>
            <p:ph type="sldNum" sz="quarter" idx="12"/>
          </p:nvPr>
        </p:nvSpPr>
        <p:spPr/>
        <p:txBody>
          <a:bodyPr/>
          <a:lstStyle/>
          <a:p>
            <a:r>
              <a:rPr lang="en-CA" dirty="0"/>
              <a:t>Corporate Presentation February 2025 |  </a:t>
            </a:r>
            <a:fld id="{FEA607D4-8F18-4F51-B246-B81EEA981425}" type="slidenum">
              <a:rPr lang="en-CA" smtClean="0"/>
              <a:pPr/>
              <a:t>7</a:t>
            </a:fld>
            <a:endParaRPr lang="en-CA" dirty="0"/>
          </a:p>
        </p:txBody>
      </p:sp>
    </p:spTree>
    <p:extLst>
      <p:ext uri="{BB962C8B-B14F-4D97-AF65-F5344CB8AC3E}">
        <p14:creationId xmlns:p14="http://schemas.microsoft.com/office/powerpoint/2010/main" val="2578814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2BA543-4056-14A1-2BA3-A18808D3D578}"/>
              </a:ext>
            </a:extLst>
          </p:cNvPr>
          <p:cNvSpPr>
            <a:spLocks noGrp="1"/>
          </p:cNvSpPr>
          <p:nvPr>
            <p:ph type="sldNum" sz="quarter" idx="12"/>
          </p:nvPr>
        </p:nvSpPr>
        <p:spPr/>
        <p:txBody>
          <a:bodyPr/>
          <a:lstStyle/>
          <a:p>
            <a:r>
              <a:rPr lang="en-CA" dirty="0"/>
              <a:t>Corporate Presentation  | January 2025 |  </a:t>
            </a:r>
            <a:fld id="{FEA607D4-8F18-4F51-B246-B81EEA981425}" type="slidenum">
              <a:rPr lang="en-CA" smtClean="0"/>
              <a:pPr/>
              <a:t>8</a:t>
            </a:fld>
            <a:endParaRPr lang="en-CA" dirty="0"/>
          </a:p>
        </p:txBody>
      </p:sp>
      <p:sp>
        <p:nvSpPr>
          <p:cNvPr id="3" name="Title 2">
            <a:extLst>
              <a:ext uri="{FF2B5EF4-FFF2-40B4-BE49-F238E27FC236}">
                <a16:creationId xmlns:a16="http://schemas.microsoft.com/office/drawing/2014/main" id="{10E43BA0-169F-B888-B5BB-489BA4C2544D}"/>
              </a:ext>
            </a:extLst>
          </p:cNvPr>
          <p:cNvSpPr>
            <a:spLocks noGrp="1"/>
          </p:cNvSpPr>
          <p:nvPr>
            <p:ph type="title"/>
          </p:nvPr>
        </p:nvSpPr>
        <p:spPr/>
        <p:txBody>
          <a:bodyPr/>
          <a:lstStyle/>
          <a:p>
            <a:r>
              <a:rPr lang="en-CA" dirty="0"/>
              <a:t>Where We Have Been: </a:t>
            </a:r>
            <a:r>
              <a:rPr lang="en-CA" i="1" dirty="0"/>
              <a:t>Corporate net production</a:t>
            </a:r>
          </a:p>
        </p:txBody>
      </p:sp>
      <p:pic>
        <p:nvPicPr>
          <p:cNvPr id="9" name="Graphic 8" descr="Beginning with solid fill">
            <a:extLst>
              <a:ext uri="{FF2B5EF4-FFF2-40B4-BE49-F238E27FC236}">
                <a16:creationId xmlns:a16="http://schemas.microsoft.com/office/drawing/2014/main" id="{F876CD12-B7BC-3D0E-63FC-F1B4B230EF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0428" y="86248"/>
            <a:ext cx="658272" cy="658272"/>
          </a:xfrm>
          <a:prstGeom prst="rect">
            <a:avLst/>
          </a:prstGeom>
        </p:spPr>
      </p:pic>
      <p:graphicFrame>
        <p:nvGraphicFramePr>
          <p:cNvPr id="4" name="Chart 3">
            <a:extLst>
              <a:ext uri="{FF2B5EF4-FFF2-40B4-BE49-F238E27FC236}">
                <a16:creationId xmlns:a16="http://schemas.microsoft.com/office/drawing/2014/main" id="{6233C2E2-E2DE-4129-BF16-69CA66D1BE3E}"/>
              </a:ext>
            </a:extLst>
          </p:cNvPr>
          <p:cNvGraphicFramePr>
            <a:graphicFrameLocks/>
          </p:cNvGraphicFramePr>
          <p:nvPr/>
        </p:nvGraphicFramePr>
        <p:xfrm>
          <a:off x="101600" y="1422400"/>
          <a:ext cx="12191999" cy="440991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1355390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B6CE9F42-5D7D-587F-F455-7F3C003FFBEC}"/>
              </a:ext>
            </a:extLst>
          </p:cNvPr>
          <p:cNvGraphicFramePr>
            <a:graphicFrameLocks noGrp="1"/>
          </p:cNvGraphicFramePr>
          <p:nvPr>
            <p:extLst>
              <p:ext uri="{D42A27DB-BD31-4B8C-83A1-F6EECF244321}">
                <p14:modId xmlns:p14="http://schemas.microsoft.com/office/powerpoint/2010/main" val="1330629604"/>
              </p:ext>
            </p:extLst>
          </p:nvPr>
        </p:nvGraphicFramePr>
        <p:xfrm>
          <a:off x="382431" y="892631"/>
          <a:ext cx="11414196" cy="4483356"/>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F92BA543-4056-14A1-2BA3-A18808D3D578}"/>
              </a:ext>
            </a:extLst>
          </p:cNvPr>
          <p:cNvSpPr>
            <a:spLocks noGrp="1"/>
          </p:cNvSpPr>
          <p:nvPr>
            <p:ph type="sldNum" sz="quarter" idx="12"/>
          </p:nvPr>
        </p:nvSpPr>
        <p:spPr/>
        <p:txBody>
          <a:bodyPr/>
          <a:lstStyle/>
          <a:p>
            <a:r>
              <a:rPr lang="en-CA" dirty="0"/>
              <a:t>Corporate Presentation  | February 2025 |  </a:t>
            </a:r>
            <a:fld id="{FEA607D4-8F18-4F51-B246-B81EEA981425}" type="slidenum">
              <a:rPr lang="en-CA" smtClean="0"/>
              <a:pPr/>
              <a:t>9</a:t>
            </a:fld>
            <a:endParaRPr lang="en-CA" dirty="0"/>
          </a:p>
        </p:txBody>
      </p:sp>
      <p:sp>
        <p:nvSpPr>
          <p:cNvPr id="3" name="Title 2">
            <a:extLst>
              <a:ext uri="{FF2B5EF4-FFF2-40B4-BE49-F238E27FC236}">
                <a16:creationId xmlns:a16="http://schemas.microsoft.com/office/drawing/2014/main" id="{10E43BA0-169F-B888-B5BB-489BA4C2544D}"/>
              </a:ext>
            </a:extLst>
          </p:cNvPr>
          <p:cNvSpPr>
            <a:spLocks noGrp="1"/>
          </p:cNvSpPr>
          <p:nvPr>
            <p:ph type="title"/>
          </p:nvPr>
        </p:nvSpPr>
        <p:spPr/>
        <p:txBody>
          <a:bodyPr>
            <a:normAutofit/>
          </a:bodyPr>
          <a:lstStyle/>
          <a:p>
            <a:r>
              <a:rPr lang="en-CA" dirty="0"/>
              <a:t>Production History: </a:t>
            </a:r>
            <a:r>
              <a:rPr lang="en-CA" i="1" dirty="0"/>
              <a:t>Herrera (Coho)</a:t>
            </a:r>
            <a:endParaRPr lang="en-CA" dirty="0"/>
          </a:p>
        </p:txBody>
      </p:sp>
      <p:pic>
        <p:nvPicPr>
          <p:cNvPr id="37" name="Graphic 36" descr="Compass with solid fill">
            <a:extLst>
              <a:ext uri="{FF2B5EF4-FFF2-40B4-BE49-F238E27FC236}">
                <a16:creationId xmlns:a16="http://schemas.microsoft.com/office/drawing/2014/main" id="{3E066256-F38C-4947-3078-48D35C14C5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2430" y="96645"/>
            <a:ext cx="637478" cy="637478"/>
          </a:xfrm>
          <a:prstGeom prst="rect">
            <a:avLst/>
          </a:prstGeom>
        </p:spPr>
      </p:pic>
      <p:sp>
        <p:nvSpPr>
          <p:cNvPr id="7" name="Rectangle: Rounded Corners 6">
            <a:extLst>
              <a:ext uri="{FF2B5EF4-FFF2-40B4-BE49-F238E27FC236}">
                <a16:creationId xmlns:a16="http://schemas.microsoft.com/office/drawing/2014/main" id="{6F112818-7561-E056-5131-94F2032BCDDA}"/>
              </a:ext>
            </a:extLst>
          </p:cNvPr>
          <p:cNvSpPr/>
          <p:nvPr/>
        </p:nvSpPr>
        <p:spPr>
          <a:xfrm>
            <a:off x="774592" y="5456359"/>
            <a:ext cx="10914535" cy="405553"/>
          </a:xfrm>
          <a:prstGeom prst="roundRect">
            <a:avLst>
              <a:gd name="adj" fmla="val 2796"/>
            </a:avLst>
          </a:prstGeom>
          <a:solidFill>
            <a:srgbClr val="C80000"/>
          </a:solidFill>
          <a:ln>
            <a:solidFill>
              <a:srgbClr val="C8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29">
            <a:extLst>
              <a:ext uri="{FF2B5EF4-FFF2-40B4-BE49-F238E27FC236}">
                <a16:creationId xmlns:a16="http://schemas.microsoft.com/office/drawing/2014/main" id="{F95F9CBE-AA7E-F37F-E388-51ECD41C3F37}"/>
              </a:ext>
            </a:extLst>
          </p:cNvPr>
          <p:cNvSpPr txBox="1"/>
          <p:nvPr/>
        </p:nvSpPr>
        <p:spPr>
          <a:xfrm>
            <a:off x="1469029" y="5489858"/>
            <a:ext cx="99483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srgbClr val="EEF0F1"/>
                </a:solidFill>
                <a:latin typeface="Avenir Next LT Pro Demi" panose="020B0704020202020204" pitchFamily="34" charset="0"/>
              </a:rPr>
              <a:t>Inception to date operating </a:t>
            </a:r>
            <a:r>
              <a:rPr lang="en-US" sz="1600" b="1" dirty="0">
                <a:solidFill>
                  <a:schemeClr val="bg1"/>
                </a:solidFill>
                <a:latin typeface="Avenir Next LT Pro Demi" panose="020B0704020202020204" pitchFamily="34" charset="0"/>
              </a:rPr>
              <a:t>netback</a:t>
            </a:r>
            <a:r>
              <a:rPr lang="en-US" sz="1200" b="1" i="0" u="none" strike="noStrike" baseline="30000" dirty="0">
                <a:solidFill>
                  <a:schemeClr val="bg1"/>
                </a:solidFill>
                <a:effectLst/>
                <a:latin typeface="Arial" panose="020B0604020202020204" pitchFamily="34" charset="0"/>
                <a:ea typeface="Calibri" panose="020F0502020204030204" pitchFamily="34" charset="0"/>
                <a:cs typeface="Arial" panose="020B0604020202020204" pitchFamily="34" charset="0"/>
              </a:rPr>
              <a:t>(1)</a:t>
            </a:r>
            <a:r>
              <a:rPr lang="en-US" sz="1600" b="1" dirty="0">
                <a:solidFill>
                  <a:schemeClr val="bg1"/>
                </a:solidFill>
                <a:latin typeface="Avenir Next LT Pro Demi" panose="020B0704020202020204" pitchFamily="34" charset="0"/>
              </a:rPr>
              <a:t> as at </a:t>
            </a:r>
            <a:r>
              <a:rPr lang="en-US" sz="1600" dirty="0">
                <a:solidFill>
                  <a:srgbClr val="EEF0F1"/>
                </a:solidFill>
                <a:latin typeface="Avenir Next LT Pro Demi" panose="020B0704020202020204" pitchFamily="34" charset="0"/>
              </a:rPr>
              <a:t>September 30, 2024 = $2.9MM</a:t>
            </a:r>
          </a:p>
        </p:txBody>
      </p:sp>
      <p:sp>
        <p:nvSpPr>
          <p:cNvPr id="4" name="TextBox 3">
            <a:extLst>
              <a:ext uri="{FF2B5EF4-FFF2-40B4-BE49-F238E27FC236}">
                <a16:creationId xmlns:a16="http://schemas.microsoft.com/office/drawing/2014/main" id="{3680F4F9-F959-B7C4-6C74-3ADC40AFC4FD}"/>
              </a:ext>
            </a:extLst>
          </p:cNvPr>
          <p:cNvSpPr txBox="1"/>
          <p:nvPr/>
        </p:nvSpPr>
        <p:spPr>
          <a:xfrm>
            <a:off x="701168" y="5895411"/>
            <a:ext cx="9992851" cy="369332"/>
          </a:xfrm>
          <a:prstGeom prst="rect">
            <a:avLst/>
          </a:prstGeom>
          <a:noFill/>
        </p:spPr>
        <p:txBody>
          <a:bodyPr wrap="square" rtlCol="0">
            <a:spAutoFit/>
          </a:bodyPr>
          <a:lstStyle/>
          <a:p>
            <a:r>
              <a:rPr lang="en-US" sz="900" dirty="0">
                <a:solidFill>
                  <a:srgbClr val="939598"/>
                </a:solidFill>
                <a:latin typeface="+mj-lt"/>
              </a:rPr>
              <a:t>Note:</a:t>
            </a:r>
          </a:p>
          <a:p>
            <a:pPr marL="228600" indent="-228600">
              <a:buAutoNum type="arabicParenBoth"/>
            </a:pPr>
            <a:r>
              <a:rPr lang="en-US" sz="900" dirty="0">
                <a:solidFill>
                  <a:srgbClr val="939598"/>
                </a:solidFill>
                <a:latin typeface="+mj-lt"/>
              </a:rPr>
              <a:t>Non-GAAP financial or other measure. Refer to "Advisories: Non-GAAP Financial Measures". Represents Touchstone's net operating netback from October 2022 through September 30, 2024.</a:t>
            </a:r>
          </a:p>
        </p:txBody>
      </p:sp>
      <p:sp>
        <p:nvSpPr>
          <p:cNvPr id="5" name="Rectangle: Rounded Corners 4">
            <a:extLst>
              <a:ext uri="{FF2B5EF4-FFF2-40B4-BE49-F238E27FC236}">
                <a16:creationId xmlns:a16="http://schemas.microsoft.com/office/drawing/2014/main" id="{BBE5B989-3DBA-4CF8-21C6-9B7F83FBBA9B}"/>
              </a:ext>
            </a:extLst>
          </p:cNvPr>
          <p:cNvSpPr/>
          <p:nvPr/>
        </p:nvSpPr>
        <p:spPr>
          <a:xfrm>
            <a:off x="8191099" y="1664869"/>
            <a:ext cx="2085014" cy="599359"/>
          </a:xfrm>
          <a:prstGeom prst="roundRect">
            <a:avLst>
              <a:gd name="adj" fmla="val 2796"/>
            </a:avLst>
          </a:prstGeom>
          <a:solidFill>
            <a:srgbClr val="C80000"/>
          </a:solidFill>
          <a:ln>
            <a:solidFill>
              <a:srgbClr val="C8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EEF0F1"/>
                </a:solidFill>
                <a:latin typeface="Avenir Next LT Pro Demi" panose="020B0704020202020204" pitchFamily="34" charset="0"/>
              </a:rPr>
              <a:t>Cumulative production </a:t>
            </a:r>
          </a:p>
          <a:p>
            <a:pPr algn="ctr"/>
            <a:r>
              <a:rPr lang="en-US" sz="1200" dirty="0">
                <a:solidFill>
                  <a:srgbClr val="EEF0F1"/>
                </a:solidFill>
                <a:latin typeface="Avenir Next LT Pro Demi" panose="020B0704020202020204" pitchFamily="34" charset="0"/>
              </a:rPr>
              <a:t>3.4 Bcf natural gas</a:t>
            </a:r>
          </a:p>
        </p:txBody>
      </p:sp>
    </p:spTree>
    <p:extLst>
      <p:ext uri="{BB962C8B-B14F-4D97-AF65-F5344CB8AC3E}">
        <p14:creationId xmlns:p14="http://schemas.microsoft.com/office/powerpoint/2010/main" val="41996476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00">
            <a:alpha val="50000"/>
          </a:srgbClr>
        </a:solidFill>
        <a:ln w="12700"/>
      </a:spPr>
      <a:bodyPr rtlCol="0" anchor="ctr"/>
      <a:lstStyle>
        <a:defPPr algn="ctr">
          <a:defRPr dirty="0"/>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7006B9E85099442983060222A2D36A8" ma:contentTypeVersion="4" ma:contentTypeDescription="Create a new document." ma:contentTypeScope="" ma:versionID="ed0fadb460a33f2b6b3f042563e4762d">
  <xsd:schema xmlns:xsd="http://www.w3.org/2001/XMLSchema" xmlns:xs="http://www.w3.org/2001/XMLSchema" xmlns:p="http://schemas.microsoft.com/office/2006/metadata/properties" xmlns:ns2="99efe418-0023-4c8a-b8ba-8e27eee8fea1" targetNamespace="http://schemas.microsoft.com/office/2006/metadata/properties" ma:root="true" ma:fieldsID="daab6fdd6425c6da9accd24a634b1e36" ns2:_="">
    <xsd:import namespace="99efe418-0023-4c8a-b8ba-8e27eee8fea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efe418-0023-4c8a-b8ba-8e27eee8fe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AF51199-7B14-4E41-A4E3-864920F8784A}">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99efe418-0023-4c8a-b8ba-8e27eee8fea1"/>
    <ds:schemaRef ds:uri="http://www.w3.org/XML/1998/namespace"/>
  </ds:schemaRefs>
</ds:datastoreItem>
</file>

<file path=customXml/itemProps2.xml><?xml version="1.0" encoding="utf-8"?>
<ds:datastoreItem xmlns:ds="http://schemas.openxmlformats.org/officeDocument/2006/customXml" ds:itemID="{6FB38E78-C9F3-41CE-96D6-BDB63AD0C712}">
  <ds:schemaRefs>
    <ds:schemaRef ds:uri="99efe418-0023-4c8a-b8ba-8e27eee8fea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6FADDF5-C461-42FB-9A71-CF85D11C12B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5083</TotalTime>
  <Words>6935</Words>
  <Application>Microsoft Office PowerPoint</Application>
  <PresentationFormat>Widescreen</PresentationFormat>
  <Paragraphs>624</Paragraphs>
  <Slides>30</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Aptos</vt:lpstr>
      <vt:lpstr>Aptos Display</vt:lpstr>
      <vt:lpstr>Arial</vt:lpstr>
      <vt:lpstr>Avenir Next LT Pro</vt:lpstr>
      <vt:lpstr>Avenir Next LT Pro Demi</vt:lpstr>
      <vt:lpstr>Avenir Next LT Pro Light</vt:lpstr>
      <vt:lpstr>Mont Italics</vt:lpstr>
      <vt:lpstr>Wingdings</vt:lpstr>
      <vt:lpstr>Office Theme</vt:lpstr>
      <vt:lpstr>PowerPoint Presentation</vt:lpstr>
      <vt:lpstr>Touchstone at a Glance</vt:lpstr>
      <vt:lpstr>WHERE WE HAVE BEEN</vt:lpstr>
      <vt:lpstr>Where We Have Been: Land and capital expenditures</vt:lpstr>
      <vt:lpstr>Where We Have Been: Funds flow from operations and net earnings per share</vt:lpstr>
      <vt:lpstr>Where We Have Been: Trailing twelve-month funds flow from operations </vt:lpstr>
      <vt:lpstr>WHERE WE ARE NOW</vt:lpstr>
      <vt:lpstr>Where We Have Been: Corporate net production</vt:lpstr>
      <vt:lpstr>Production History: Herrera (Coho)</vt:lpstr>
      <vt:lpstr>Production History: Herrera (Cascadura facility)</vt:lpstr>
      <vt:lpstr>PowerPoint Presentation</vt:lpstr>
      <vt:lpstr>Acreage: We have the land</vt:lpstr>
      <vt:lpstr>2025 ACQUISITION: Central Block (Shell)</vt:lpstr>
      <vt:lpstr>2025 ACQUISITION: Central Block (Shell)</vt:lpstr>
      <vt:lpstr>Distribution and Marketing: We have the market</vt:lpstr>
      <vt:lpstr>Shell Acquisition: Expands our access to the market</vt:lpstr>
      <vt:lpstr>Facilities: We have the capacity </vt:lpstr>
      <vt:lpstr>PowerPoint Presentation</vt:lpstr>
      <vt:lpstr>PowerPoint Presentation</vt:lpstr>
      <vt:lpstr>Drill for the Future: New Exploration Acreage</vt:lpstr>
      <vt:lpstr>Drill for the Future: Cretaceous exploration </vt:lpstr>
      <vt:lpstr>Social and Governance</vt:lpstr>
      <vt:lpstr>Investment Case: Why Touchstone Exploration Inc.</vt:lpstr>
      <vt:lpstr>Corporate Information and Contacts</vt:lpstr>
      <vt:lpstr>Abbreviations </vt:lpstr>
      <vt:lpstr>Advisories </vt:lpstr>
      <vt:lpstr>Advisories </vt:lpstr>
      <vt:lpstr>Advisories </vt:lpstr>
      <vt:lpstr>Advisories </vt:lpstr>
      <vt:lpstr>Advisories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Gracie Curlock</dc:creator>
  <cp:lastModifiedBy>Lindsay Sali</cp:lastModifiedBy>
  <cp:revision>134</cp:revision>
  <cp:lastPrinted>2025-01-31T21:29:58Z</cp:lastPrinted>
  <dcterms:created xsi:type="dcterms:W3CDTF">2024-10-04T20:50:10Z</dcterms:created>
  <dcterms:modified xsi:type="dcterms:W3CDTF">2025-02-19T17:34:53Z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0x010100F7006B9E85099442983060222A2D36A8</vt:lpwstr>
  </property>
</Properties>
</file>